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12" r:id="rId3"/>
    <p:sldMasterId id="2147483726" r:id="rId4"/>
    <p:sldMasterId id="2147483740" r:id="rId5"/>
    <p:sldMasterId id="2147483752" r:id="rId6"/>
    <p:sldMasterId id="2147483778" r:id="rId7"/>
    <p:sldMasterId id="2147483804" r:id="rId8"/>
    <p:sldMasterId id="2147483818" r:id="rId9"/>
    <p:sldMasterId id="2147483830" r:id="rId10"/>
    <p:sldMasterId id="2147483856" r:id="rId11"/>
    <p:sldMasterId id="2147483882" r:id="rId12"/>
    <p:sldMasterId id="2147484057" r:id="rId13"/>
    <p:sldMasterId id="2147484069" r:id="rId14"/>
  </p:sldMasterIdLst>
  <p:notesMasterIdLst>
    <p:notesMasterId r:id="rId124"/>
  </p:notesMasterIdLst>
  <p:sldIdLst>
    <p:sldId id="478" r:id="rId15"/>
    <p:sldId id="482" r:id="rId16"/>
    <p:sldId id="483" r:id="rId17"/>
    <p:sldId id="484" r:id="rId18"/>
    <p:sldId id="479" r:id="rId19"/>
    <p:sldId id="268" r:id="rId20"/>
    <p:sldId id="485" r:id="rId21"/>
    <p:sldId id="348" r:id="rId22"/>
    <p:sldId id="490" r:id="rId23"/>
    <p:sldId id="349" r:id="rId24"/>
    <p:sldId id="491" r:id="rId25"/>
    <p:sldId id="496" r:id="rId26"/>
    <p:sldId id="492" r:id="rId27"/>
    <p:sldId id="499" r:id="rId28"/>
    <p:sldId id="500" r:id="rId29"/>
    <p:sldId id="501" r:id="rId30"/>
    <p:sldId id="359" r:id="rId31"/>
    <p:sldId id="502" r:id="rId32"/>
    <p:sldId id="488" r:id="rId33"/>
    <p:sldId id="505" r:id="rId34"/>
    <p:sldId id="486" r:id="rId35"/>
    <p:sldId id="527" r:id="rId36"/>
    <p:sldId id="360" r:id="rId37"/>
    <p:sldId id="504" r:id="rId38"/>
    <p:sldId id="517" r:id="rId39"/>
    <p:sldId id="518" r:id="rId40"/>
    <p:sldId id="519" r:id="rId41"/>
    <p:sldId id="599" r:id="rId42"/>
    <p:sldId id="596" r:id="rId43"/>
    <p:sldId id="597" r:id="rId44"/>
    <p:sldId id="598" r:id="rId45"/>
    <p:sldId id="595" r:id="rId46"/>
    <p:sldId id="272" r:id="rId47"/>
    <p:sldId id="342" r:id="rId48"/>
    <p:sldId id="524" r:id="rId49"/>
    <p:sldId id="525" r:id="rId50"/>
    <p:sldId id="526" r:id="rId51"/>
    <p:sldId id="343" r:id="rId52"/>
    <p:sldId id="273" r:id="rId53"/>
    <p:sldId id="529" r:id="rId54"/>
    <p:sldId id="531" r:id="rId55"/>
    <p:sldId id="532" r:id="rId56"/>
    <p:sldId id="533" r:id="rId57"/>
    <p:sldId id="368" r:id="rId58"/>
    <p:sldId id="535" r:id="rId59"/>
    <p:sldId id="536" r:id="rId60"/>
    <p:sldId id="537" r:id="rId61"/>
    <p:sldId id="538" r:id="rId62"/>
    <p:sldId id="277" r:id="rId63"/>
    <p:sldId id="274" r:id="rId64"/>
    <p:sldId id="377" r:id="rId65"/>
    <p:sldId id="539" r:id="rId66"/>
    <p:sldId id="542" r:id="rId67"/>
    <p:sldId id="544" r:id="rId68"/>
    <p:sldId id="540" r:id="rId69"/>
    <p:sldId id="545" r:id="rId70"/>
    <p:sldId id="546" r:id="rId71"/>
    <p:sldId id="589" r:id="rId72"/>
    <p:sldId id="375" r:id="rId73"/>
    <p:sldId id="511" r:id="rId74"/>
    <p:sldId id="278" r:id="rId75"/>
    <p:sldId id="556" r:id="rId76"/>
    <p:sldId id="557" r:id="rId77"/>
    <p:sldId id="558" r:id="rId78"/>
    <p:sldId id="559" r:id="rId79"/>
    <p:sldId id="389" r:id="rId80"/>
    <p:sldId id="390" r:id="rId81"/>
    <p:sldId id="561" r:id="rId82"/>
    <p:sldId id="391" r:id="rId83"/>
    <p:sldId id="562" r:id="rId84"/>
    <p:sldId id="605" r:id="rId85"/>
    <p:sldId id="606" r:id="rId86"/>
    <p:sldId id="607" r:id="rId87"/>
    <p:sldId id="608" r:id="rId88"/>
    <p:sldId id="609" r:id="rId89"/>
    <p:sldId id="611" r:id="rId90"/>
    <p:sldId id="614" r:id="rId91"/>
    <p:sldId id="613" r:id="rId92"/>
    <p:sldId id="615" r:id="rId93"/>
    <p:sldId id="616" r:id="rId94"/>
    <p:sldId id="620" r:id="rId95"/>
    <p:sldId id="622" r:id="rId96"/>
    <p:sldId id="621" r:id="rId97"/>
    <p:sldId id="617" r:id="rId98"/>
    <p:sldId id="604" r:id="rId99"/>
    <p:sldId id="601" r:id="rId100"/>
    <p:sldId id="618" r:id="rId101"/>
    <p:sldId id="603" r:id="rId102"/>
    <p:sldId id="568" r:id="rId103"/>
    <p:sldId id="576" r:id="rId104"/>
    <p:sldId id="567" r:id="rId105"/>
    <p:sldId id="395" r:id="rId106"/>
    <p:sldId id="569" r:id="rId107"/>
    <p:sldId id="403" r:id="rId108"/>
    <p:sldId id="578" r:id="rId109"/>
    <p:sldId id="579" r:id="rId110"/>
    <p:sldId id="575" r:id="rId111"/>
    <p:sldId id="582" r:id="rId112"/>
    <p:sldId id="583" r:id="rId113"/>
    <p:sldId id="586" r:id="rId114"/>
    <p:sldId id="585" r:id="rId115"/>
    <p:sldId id="587" r:id="rId116"/>
    <p:sldId id="577" r:id="rId117"/>
    <p:sldId id="279" r:id="rId118"/>
    <p:sldId id="588" r:id="rId119"/>
    <p:sldId id="406" r:id="rId120"/>
    <p:sldId id="404" r:id="rId121"/>
    <p:sldId id="405" r:id="rId122"/>
    <p:sldId id="408"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435">
          <p15:clr>
            <a:srgbClr val="A4A3A4"/>
          </p15:clr>
        </p15:guide>
        <p15:guide id="2" pos="160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F9900"/>
    <a:srgbClr val="008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2" y="-102"/>
      </p:cViewPr>
      <p:guideLst>
        <p:guide orient="horz" pos="430"/>
        <p:guide pos="2885"/>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29.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29.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29.emf"/><Relationship Id="rId4" Type="http://schemas.openxmlformats.org/officeDocument/2006/relationships/image" Target="../media/image4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29.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8.emf"/><Relationship Id="rId1" Type="http://schemas.openxmlformats.org/officeDocument/2006/relationships/image" Target="../media/image29.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8.emf"/><Relationship Id="rId1" Type="http://schemas.openxmlformats.org/officeDocument/2006/relationships/image" Target="../media/image29.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8.emf"/><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8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29.emf"/><Relationship Id="rId4" Type="http://schemas.openxmlformats.org/officeDocument/2006/relationships/image" Target="../media/image44.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8.emf"/><Relationship Id="rId1" Type="http://schemas.openxmlformats.org/officeDocument/2006/relationships/image" Target="../media/image2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8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DD509D-50EA-49BC-A808-B285B185AAC1}" type="datetimeFigureOut">
              <a:rPr lang="en-US" smtClean="0"/>
              <a:pPr/>
              <a:t>4/24/2015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BF8CB7-3249-4D96-90D1-C5DF6D2E387A}" type="slidenum">
              <a:rPr lang="en-US" smtClean="0"/>
              <a:pPr/>
              <a:t>‹#›</a:t>
            </a:fld>
            <a:endParaRPr lang="en-US"/>
          </a:p>
        </p:txBody>
      </p:sp>
    </p:spTree>
    <p:extLst>
      <p:ext uri="{BB962C8B-B14F-4D97-AF65-F5344CB8AC3E}">
        <p14:creationId xmlns="" xmlns:p14="http://schemas.microsoft.com/office/powerpoint/2010/main" val="315406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7EF930-F8EF-4DF5-9260-964A2C7175F7}" type="slidenum">
              <a:rPr lang="en-US" smtClean="0"/>
              <a:pPr/>
              <a:t>3</a:t>
            </a:fld>
            <a:endParaRPr lang="en-US"/>
          </a:p>
        </p:txBody>
      </p:sp>
    </p:spTree>
    <p:extLst>
      <p:ext uri="{BB962C8B-B14F-4D97-AF65-F5344CB8AC3E}">
        <p14:creationId xmlns="" xmlns:p14="http://schemas.microsoft.com/office/powerpoint/2010/main" val="119187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F8CB7-3249-4D96-90D1-C5DF6D2E387A}" type="slidenum">
              <a:rPr lang="en-US" smtClean="0"/>
              <a:pPr/>
              <a:t>8</a:t>
            </a:fld>
            <a:endParaRPr lang="en-US"/>
          </a:p>
        </p:txBody>
      </p:sp>
    </p:spTree>
    <p:extLst>
      <p:ext uri="{BB962C8B-B14F-4D97-AF65-F5344CB8AC3E}">
        <p14:creationId xmlns="" xmlns:p14="http://schemas.microsoft.com/office/powerpoint/2010/main" val="388957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7EF930-F8EF-4DF5-9260-964A2C7175F7}" type="slidenum">
              <a:rPr lang="en-US" smtClean="0"/>
              <a:pPr/>
              <a:t>29</a:t>
            </a:fld>
            <a:endParaRPr lang="en-US"/>
          </a:p>
        </p:txBody>
      </p:sp>
    </p:spTree>
    <p:extLst>
      <p:ext uri="{BB962C8B-B14F-4D97-AF65-F5344CB8AC3E}">
        <p14:creationId xmlns="" xmlns:p14="http://schemas.microsoft.com/office/powerpoint/2010/main" val="11918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Precipitation and conductance</a:t>
            </a:r>
            <a:endParaRPr lang="en-US" dirty="0"/>
          </a:p>
        </p:txBody>
      </p:sp>
      <p:sp>
        <p:nvSpPr>
          <p:cNvPr id="4" name="Slide Number Placeholder 3"/>
          <p:cNvSpPr>
            <a:spLocks noGrp="1"/>
          </p:cNvSpPr>
          <p:nvPr>
            <p:ph type="sldNum" sz="quarter" idx="10"/>
          </p:nvPr>
        </p:nvSpPr>
        <p:spPr/>
        <p:txBody>
          <a:bodyPr/>
          <a:lstStyle/>
          <a:p>
            <a:fld id="{8576FE8B-A1D7-4966-A62B-C1F90B270956}" type="slidenum">
              <a:rPr lang="en-US" smtClean="0"/>
              <a:pPr/>
              <a:t>63</a:t>
            </a:fld>
            <a:endParaRPr lang="en-US"/>
          </a:p>
        </p:txBody>
      </p:sp>
    </p:spTree>
    <p:extLst>
      <p:ext uri="{BB962C8B-B14F-4D97-AF65-F5344CB8AC3E}">
        <p14:creationId xmlns="" xmlns:p14="http://schemas.microsoft.com/office/powerpoint/2010/main" val="152591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F8CB7-3249-4D96-90D1-C5DF6D2E387A}" type="slidenum">
              <a:rPr lang="en-US" smtClean="0"/>
              <a:pPr/>
              <a:t>70</a:t>
            </a:fld>
            <a:endParaRPr lang="en-US"/>
          </a:p>
        </p:txBody>
      </p:sp>
    </p:spTree>
    <p:extLst>
      <p:ext uri="{BB962C8B-B14F-4D97-AF65-F5344CB8AC3E}">
        <p14:creationId xmlns="" xmlns:p14="http://schemas.microsoft.com/office/powerpoint/2010/main" val="3822024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F8CB7-3249-4D96-90D1-C5DF6D2E387A}" type="slidenum">
              <a:rPr lang="en-US" smtClean="0"/>
              <a:pPr/>
              <a:t>88</a:t>
            </a:fld>
            <a:endParaRPr lang="en-US"/>
          </a:p>
        </p:txBody>
      </p:sp>
    </p:spTree>
    <p:extLst>
      <p:ext uri="{BB962C8B-B14F-4D97-AF65-F5344CB8AC3E}">
        <p14:creationId xmlns="" xmlns:p14="http://schemas.microsoft.com/office/powerpoint/2010/main" val="382202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45CA9441-FD15-4241-A8E5-520003523A21}" type="slidenum">
              <a:rPr lang="en-US" altLang="en-US"/>
              <a:pPr/>
              <a:t>89</a:t>
            </a:fld>
            <a:endParaRPr lang="en-US"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 xmlns:p14="http://schemas.microsoft.com/office/powerpoint/2010/main" val="234375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B28F5F-08E2-4C58-8161-E0F130E98439}" type="slidenum">
              <a:rPr lang="en-US">
                <a:solidFill>
                  <a:prstClr val="black"/>
                </a:solidFill>
              </a:rPr>
              <a:pPr/>
              <a:t>90</a:t>
            </a:fld>
            <a:endParaRPr lang="en-US">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dirty="0"/>
          </a:p>
        </p:txBody>
      </p:sp>
    </p:spTree>
    <p:extLst>
      <p:ext uri="{BB962C8B-B14F-4D97-AF65-F5344CB8AC3E}">
        <p14:creationId xmlns="" xmlns:p14="http://schemas.microsoft.com/office/powerpoint/2010/main" val="1993812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276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D5AE6CCD-1763-4299-B5C4-D31D1CB4AC67}" type="slidenum">
              <a:rPr lang="en-US" altLang="en-US">
                <a:solidFill>
                  <a:prstClr val="black"/>
                </a:solidFill>
              </a:rPr>
              <a:pPr/>
              <a:t>91</a:t>
            </a:fld>
            <a:endParaRPr lang="en-US" altLang="en-US">
              <a:solidFill>
                <a:prstClr val="black"/>
              </a:solidFill>
            </a:endParaRPr>
          </a:p>
        </p:txBody>
      </p:sp>
    </p:spTree>
    <p:extLst>
      <p:ext uri="{BB962C8B-B14F-4D97-AF65-F5344CB8AC3E}">
        <p14:creationId xmlns="" xmlns:p14="http://schemas.microsoft.com/office/powerpoint/2010/main" val="3760190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3382F6-F9B5-4FA2-8EBF-EB03194F4F5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D6C72-F522-47A2-83D7-07DEDD7DB5D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ADBD8-AD96-4C7F-964B-C2AED346D44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6DFC-289D-4EAF-954B-2D9024D89A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DC20FF-888B-4955-85EA-9EB2B642374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F43224-9402-455C-BF97-F995C48B46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A068C2-B74B-44DB-83B7-4E40E99BD7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81FBC4-9EC6-4982-BB2C-8D436FA37F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616DD6-8622-41C0-850D-4676525C0C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10ED02-3BB0-4E05-BAED-55C25C98D2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C8295-28CB-400E-9060-4B2A6AFFE20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086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19200"/>
            <a:ext cx="38100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r>
              <a:rPr lang="en-US" altLang="en-US"/>
              <a:t>Chapter 12-</a:t>
            </a:r>
            <a:fld id="{93891799-B243-4C50-96F1-1242C2B3687F}" type="slidenum">
              <a:rPr lang="en-US" altLang="en-US"/>
              <a:pPr/>
              <a:t>‹#›</a:t>
            </a:fld>
            <a:endParaRPr lang="en-US" altLang="en-US"/>
          </a:p>
        </p:txBody>
      </p:sp>
    </p:spTree>
    <p:extLst>
      <p:ext uri="{BB962C8B-B14F-4D97-AF65-F5344CB8AC3E}">
        <p14:creationId xmlns="" xmlns:p14="http://schemas.microsoft.com/office/powerpoint/2010/main" val="10665533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680BD865-6D8C-4239-8831-876B1315C57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48C4ED06-B9A4-4857-A617-2FFD2B9387E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E7D3BFA0-1B7B-4188-B7B7-D181CD4F53BB}"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F0196A34-C0CB-457B-AC62-54FC1B302F6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26EAD2B2-1B98-4089-978B-9B7F7642CD7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2F814F58-A889-4EA2-B66A-E02A58B1617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227BE07-A17A-4459-8BE7-435C9BFA35B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32704ED-60A4-4B35-A93B-A3BFA5AFB90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97434CD7-934F-4CDE-AB7F-36CFAD123D53}"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D9A00CF5-B056-45A8-AAF8-42ADDE09F5D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1D58B26-15CB-45A0-87D9-D89B372EB1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5"/>
          <p:cNvSpPr>
            <a:spLocks noGrp="1"/>
          </p:cNvSpPr>
          <p:nvPr>
            <p:ph type="sldNum" sz="quarter" idx="10"/>
          </p:nvPr>
        </p:nvSpPr>
        <p:spPr/>
        <p:txBody>
          <a:bodyPr/>
          <a:lstStyle>
            <a:lvl1pPr>
              <a:defRPr/>
            </a:lvl1pPr>
          </a:lstStyle>
          <a:p>
            <a:pPr>
              <a:defRPr/>
            </a:pPr>
            <a:fld id="{501B7E53-AB82-41D1-BFCE-73AD8B2D3F9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367002AA-7C1D-4F49-8E73-18A312163EAD}"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680BD865-6D8C-4239-8831-876B1315C57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48C4ED06-B9A4-4857-A617-2FFD2B9387E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E7D3BFA0-1B7B-4188-B7B7-D181CD4F53BB}"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F0196A34-C0CB-457B-AC62-54FC1B302F6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26EAD2B2-1B98-4089-978B-9B7F7642CD7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2F814F58-A889-4EA2-B66A-E02A58B1617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227BE07-A17A-4459-8BE7-435C9BFA35B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32704ED-60A4-4B35-A93B-A3BFA5AFB90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97434CD7-934F-4CDE-AB7F-36CFAD123D53}"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D9A00CF5-B056-45A8-AAF8-42ADDE09F5D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1D58B26-15CB-45A0-87D9-D89B372EB1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5"/>
          <p:cNvSpPr>
            <a:spLocks noGrp="1"/>
          </p:cNvSpPr>
          <p:nvPr>
            <p:ph type="sldNum" sz="quarter" idx="10"/>
          </p:nvPr>
        </p:nvSpPr>
        <p:spPr/>
        <p:txBody>
          <a:bodyPr/>
          <a:lstStyle>
            <a:lvl1pPr>
              <a:defRPr/>
            </a:lvl1pPr>
          </a:lstStyle>
          <a:p>
            <a:pPr>
              <a:defRPr/>
            </a:pPr>
            <a:fld id="{501B7E53-AB82-41D1-BFCE-73AD8B2D3F9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367002AA-7C1D-4F49-8E73-18A312163EAD}"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33095660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5278636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41627055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7085753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0251193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 xmlns:p14="http://schemas.microsoft.com/office/powerpoint/2010/main" val="10940844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148609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505051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1556745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5129371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321081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5"/>
          <p:cNvSpPr>
            <a:spLocks noGrp="1"/>
          </p:cNvSpPr>
          <p:nvPr>
            <p:ph type="sldNum" sz="quarter" idx="10"/>
          </p:nvPr>
        </p:nvSpPr>
        <p:spPr/>
        <p:txBody>
          <a:bodyPr/>
          <a:lstStyle>
            <a:lvl1pPr>
              <a:defRPr/>
            </a:lvl1pPr>
          </a:lstStyle>
          <a:p>
            <a:pPr>
              <a:defRPr/>
            </a:pPr>
            <a:fld id="{E2E43172-8BBC-4D0B-B097-A40123444EE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DF468E57-4F98-41DC-9C27-000E27A81B9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 Line Title &amp; Content">
    <p:spTree>
      <p:nvGrpSpPr>
        <p:cNvPr id="1" name=""/>
        <p:cNvGrpSpPr/>
        <p:nvPr/>
      </p:nvGrpSpPr>
      <p:grpSpPr>
        <a:xfrm>
          <a:off x="0" y="0"/>
          <a:ext cx="0" cy="0"/>
          <a:chOff x="0" y="0"/>
          <a:chExt cx="0" cy="0"/>
        </a:xfrm>
      </p:grpSpPr>
      <p:cxnSp>
        <p:nvCxnSpPr>
          <p:cNvPr id="4" name="Straight Connector 40"/>
          <p:cNvCxnSpPr>
            <a:cxnSpLocks noChangeShapeType="1"/>
          </p:cNvCxnSpPr>
          <p:nvPr/>
        </p:nvCxnSpPr>
        <p:spPr bwMode="auto">
          <a:xfrm>
            <a:off x="381000" y="1141413"/>
            <a:ext cx="8382000" cy="1587"/>
          </a:xfrm>
          <a:prstGeom prst="line">
            <a:avLst/>
          </a:prstGeom>
          <a:noFill/>
          <a:ln w="63500" cmpd="tri" algn="ctr">
            <a:solidFill>
              <a:srgbClr val="CCFF99"/>
            </a:solidFill>
            <a:round/>
            <a:headEnd/>
            <a:tailEnd/>
          </a:ln>
        </p:spPr>
      </p:cxnSp>
      <p:cxnSp>
        <p:nvCxnSpPr>
          <p:cNvPr id="5" name="Straight Connector 41"/>
          <p:cNvCxnSpPr>
            <a:cxnSpLocks noChangeShapeType="1"/>
          </p:cNvCxnSpPr>
          <p:nvPr userDrawn="1"/>
        </p:nvCxnSpPr>
        <p:spPr bwMode="auto">
          <a:xfrm>
            <a:off x="381000" y="1230313"/>
            <a:ext cx="8382000" cy="0"/>
          </a:xfrm>
          <a:prstGeom prst="line">
            <a:avLst/>
          </a:prstGeom>
          <a:noFill/>
          <a:ln w="76200" cmpd="tri" algn="ctr">
            <a:solidFill>
              <a:srgbClr val="FFFF00"/>
            </a:solidFill>
            <a:round/>
            <a:headEnd/>
            <a:tailEnd/>
          </a:ln>
        </p:spPr>
      </p:cxnSp>
      <p:sp>
        <p:nvSpPr>
          <p:cNvPr id="49192" name="Rectangle 40"/>
          <p:cNvSpPr>
            <a:spLocks noGrp="1" noChangeArrowheads="1"/>
          </p:cNvSpPr>
          <p:nvPr>
            <p:ph type="ctrTitle"/>
          </p:nvPr>
        </p:nvSpPr>
        <p:spPr>
          <a:xfrm>
            <a:off x="381000" y="0"/>
            <a:ext cx="8382000" cy="1143000"/>
          </a:xfrm>
        </p:spPr>
        <p:txBody>
          <a:bodyPr anchorCtr="1"/>
          <a:lstStyle>
            <a:lvl1pPr>
              <a:defRPr sz="3600">
                <a:solidFill>
                  <a:srgbClr val="FFFF00"/>
                </a:solidFill>
              </a:defRPr>
            </a:lvl1pPr>
          </a:lstStyle>
          <a:p>
            <a:r>
              <a:rPr lang="en-US" smtClean="0"/>
              <a:t>Click to edit Master title style</a:t>
            </a:r>
            <a:endParaRPr lang="en-US" dirty="0"/>
          </a:p>
        </p:txBody>
      </p:sp>
      <p:sp>
        <p:nvSpPr>
          <p:cNvPr id="3" name="Text Placeholder 2"/>
          <p:cNvSpPr>
            <a:spLocks noGrp="1"/>
          </p:cNvSpPr>
          <p:nvPr>
            <p:ph type="body" sz="quarter" idx="12"/>
          </p:nvPr>
        </p:nvSpPr>
        <p:spPr>
          <a:xfrm>
            <a:off x="304800" y="1331448"/>
            <a:ext cx="83820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3382F6-F9B5-4FA2-8EBF-EB03194F4F5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D6C72-F522-47A2-83D7-07DEDD7DB5D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ADBD8-AD96-4C7F-964B-C2AED346D44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6DFC-289D-4EAF-954B-2D9024D89A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DC20FF-888B-4955-85EA-9EB2B642374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F43224-9402-455C-BF97-F995C48B46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A068C2-B74B-44DB-83B7-4E40E99BD7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81FBC4-9EC6-4982-BB2C-8D436FA37F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616DD6-8622-41C0-850D-4676525C0C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10ED02-3BB0-4E05-BAED-55C25C98D2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C8295-28CB-400E-9060-4B2A6AFFE20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6" Type="http://schemas.openxmlformats.org/officeDocument/2006/relationships/theme" Target="../theme/theme1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55"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2CC71C68-04E4-4C10-9CF9-1865B4B4D1A8}"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2CC71C68-04E4-4C10-9CF9-1865B4B4D1A8}"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14785472"/>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 id="2147484083" r:id="rId14"/>
    <p:sldLayoutId id="2147484084"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0ECC715B-B11A-44F3-88A2-D2BD831116D9}"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0ECC715B-B11A-44F3-88A2-D2BD831116D9}"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3.jpeg"/><Relationship Id="rId1" Type="http://schemas.openxmlformats.org/officeDocument/2006/relationships/slideLayout" Target="../slideLayouts/slideLayout108.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08.xml"/></Relationships>
</file>

<file path=ppt/slides/_rels/slide10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6.jpeg"/><Relationship Id="rId1" Type="http://schemas.openxmlformats.org/officeDocument/2006/relationships/slideLayout" Target="../slideLayouts/slideLayout108.xml"/><Relationship Id="rId5" Type="http://schemas.openxmlformats.org/officeDocument/2006/relationships/image" Target="../media/image118.jpeg"/><Relationship Id="rId4" Type="http://schemas.openxmlformats.org/officeDocument/2006/relationships/image" Target="../media/image117.png"/></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08.xml"/><Relationship Id="rId5" Type="http://schemas.openxmlformats.org/officeDocument/2006/relationships/image" Target="../media/image121.jpeg"/><Relationship Id="rId4" Type="http://schemas.openxmlformats.org/officeDocument/2006/relationships/image" Target="../media/image112.gif"/></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129.png"/></Relationships>
</file>

<file path=ppt/slides/_rels/slide10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08.xml"/></Relationships>
</file>

<file path=ppt/slides/_rels/slide10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9.xml"/><Relationship Id="rId1" Type="http://schemas.openxmlformats.org/officeDocument/2006/relationships/vmlDrawing" Target="../drawings/vmlDrawing3.vml"/><Relationship Id="rId4" Type="http://schemas.openxmlformats.org/officeDocument/2006/relationships/image" Target="../media/image16.wmf"/></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slideLayout" Target="../slideLayouts/slideLayout58.xml"/><Relationship Id="rId1" Type="http://schemas.openxmlformats.org/officeDocument/2006/relationships/themeOverride" Target="../theme/themeOverride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8.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8.xml"/><Relationship Id="rId1" Type="http://schemas.openxmlformats.org/officeDocument/2006/relationships/vmlDrawing" Target="../drawings/vmlDrawing4.v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oleObject" Target="../embeddings/oleObject9.bin"/><Relationship Id="rId2" Type="http://schemas.openxmlformats.org/officeDocument/2006/relationships/slideLayout" Target="../slideLayouts/slideLayout69.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9.xml"/><Relationship Id="rId1" Type="http://schemas.openxmlformats.org/officeDocument/2006/relationships/vmlDrawing" Target="../drawings/vmlDrawing6.vml"/><Relationship Id="rId5" Type="http://schemas.openxmlformats.org/officeDocument/2006/relationships/image" Target="../media/image30.png"/><Relationship Id="rId4" Type="http://schemas.openxmlformats.org/officeDocument/2006/relationships/oleObject" Target="../embeddings/oleObject11.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9.xml"/><Relationship Id="rId1" Type="http://schemas.openxmlformats.org/officeDocument/2006/relationships/vmlDrawing" Target="../drawings/vmlDrawing7.vml"/><Relationship Id="rId5" Type="http://schemas.openxmlformats.org/officeDocument/2006/relationships/image" Target="../media/image31.png"/><Relationship Id="rId4" Type="http://schemas.openxmlformats.org/officeDocument/2006/relationships/oleObject" Target="../embeddings/oleObject13.bin"/></Relationships>
</file>

<file path=ppt/slides/_rels/slide26.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4.bin"/><Relationship Id="rId7" Type="http://schemas.openxmlformats.org/officeDocument/2006/relationships/image" Target="../media/image34.wmf"/><Relationship Id="rId2" Type="http://schemas.openxmlformats.org/officeDocument/2006/relationships/slideLayout" Target="../slideLayouts/slideLayout69.xml"/><Relationship Id="rId1" Type="http://schemas.openxmlformats.org/officeDocument/2006/relationships/vmlDrawing" Target="../drawings/vmlDrawing8.v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oleObject" Target="../embeddings/oleObject15.bin"/></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9.xml"/><Relationship Id="rId1" Type="http://schemas.openxmlformats.org/officeDocument/2006/relationships/vmlDrawing" Target="../drawings/vmlDrawing9.vml"/><Relationship Id="rId5" Type="http://schemas.openxmlformats.org/officeDocument/2006/relationships/image" Target="../media/image37.png"/><Relationship Id="rId4" Type="http://schemas.openxmlformats.org/officeDocument/2006/relationships/oleObject" Target="../embeddings/oleObject16.bin"/></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6.png"/><Relationship Id="rId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oleObject" Target="../embeddings/oleObject20.bin"/><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3.bin"/><Relationship Id="rId5" Type="http://schemas.openxmlformats.org/officeDocument/2006/relationships/oleObject" Target="../embeddings/oleObject22.bin"/><Relationship Id="rId10" Type="http://schemas.openxmlformats.org/officeDocument/2006/relationships/oleObject" Target="../embeddings/oleObject27.bin"/><Relationship Id="rId4" Type="http://schemas.openxmlformats.org/officeDocument/2006/relationships/oleObject" Target="../embeddings/oleObject21.bin"/><Relationship Id="rId9" Type="http://schemas.openxmlformats.org/officeDocument/2006/relationships/oleObject" Target="../embeddings/oleObject26.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3.bin"/><Relationship Id="rId5" Type="http://schemas.openxmlformats.org/officeDocument/2006/relationships/oleObject" Target="../embeddings/oleObject32.bin"/><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7.bin"/><Relationship Id="rId5" Type="http://schemas.openxmlformats.org/officeDocument/2006/relationships/oleObject" Target="../embeddings/oleObject36.bin"/><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png"/><Relationship Id="rId1" Type="http://schemas.openxmlformats.org/officeDocument/2006/relationships/slideLayout" Target="../slideLayouts/slideLayout45.xml"/><Relationship Id="rId4" Type="http://schemas.openxmlformats.org/officeDocument/2006/relationships/image" Target="../media/image48.wmf"/></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oleObject" Target="../embeddings/oleObject38.bin"/><Relationship Id="rId7"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40.bin"/><Relationship Id="rId5" Type="http://schemas.openxmlformats.org/officeDocument/2006/relationships/oleObject" Target="../embeddings/oleObject39.bin"/><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43.bin"/><Relationship Id="rId7"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46.bin"/><Relationship Id="rId5" Type="http://schemas.openxmlformats.org/officeDocument/2006/relationships/oleObject" Target="../embeddings/oleObject45.bin"/><Relationship Id="rId4" Type="http://schemas.openxmlformats.org/officeDocument/2006/relationships/oleObject" Target="../embeddings/oleObject44.bin"/></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48.bin"/><Relationship Id="rId7" Type="http://schemas.openxmlformats.org/officeDocument/2006/relationships/oleObject" Target="../embeddings/oleObject52.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51.bin"/><Relationship Id="rId5" Type="http://schemas.openxmlformats.org/officeDocument/2006/relationships/oleObject" Target="../embeddings/oleObject50.bin"/><Relationship Id="rId4" Type="http://schemas.openxmlformats.org/officeDocument/2006/relationships/oleObject" Target="../embeddings/oleObject49.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55.png"/><Relationship Id="rId5" Type="http://schemas.openxmlformats.org/officeDocument/2006/relationships/oleObject" Target="../embeddings/oleObject54.bin"/><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hyperlink" Target="http://ocean.nationalgeographic.com/ocean/critical-issues-ocean-acidification/" TargetMode="Externa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gif"/><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08.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oleObject" Target="../embeddings/oleObject58.bin"/></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6.png"/><Relationship Id="rId1" Type="http://schemas.openxmlformats.org/officeDocument/2006/relationships/slideLayout" Target="../slideLayouts/slideLayout119.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vmlDrawing" Target="../drawings/vmlDrawing24.vml"/></Relationships>
</file>

<file path=ppt/slides/_rels/slide7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7.xml"/><Relationship Id="rId1" Type="http://schemas.openxmlformats.org/officeDocument/2006/relationships/vmlDrawing" Target="../drawings/vmlDrawing25.v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61.bin"/><Relationship Id="rId7"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63.bin"/><Relationship Id="rId5" Type="http://schemas.openxmlformats.org/officeDocument/2006/relationships/oleObject" Target="../embeddings/oleObject62.bin"/><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oleObject" Target="../embeddings/oleObject65.bin"/><Relationship Id="rId7" Type="http://schemas.openxmlformats.org/officeDocument/2006/relationships/oleObject" Target="../embeddings/oleObject68.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oleObject" Target="../embeddings/oleObject67.bin"/><Relationship Id="rId5" Type="http://schemas.openxmlformats.org/officeDocument/2006/relationships/oleObject" Target="../embeddings/oleObject66.bin"/><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51.pn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55.png"/><Relationship Id="rId5" Type="http://schemas.openxmlformats.org/officeDocument/2006/relationships/oleObject" Target="../embeddings/oleObject71.bin"/><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gif"/><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4.gif"/></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29.v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oleObject" Target="../embeddings/oleObject74.bin"/></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1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4.xml"/><Relationship Id="rId1" Type="http://schemas.openxmlformats.org/officeDocument/2006/relationships/vmlDrawing" Target="../drawings/vmlDrawing31.vml"/><Relationship Id="rId6" Type="http://schemas.openxmlformats.org/officeDocument/2006/relationships/oleObject" Target="../embeddings/oleObject77.bin"/><Relationship Id="rId5" Type="http://schemas.openxmlformats.org/officeDocument/2006/relationships/oleObject" Target="../embeddings/oleObject76.bin"/><Relationship Id="rId4" Type="http://schemas.openxmlformats.org/officeDocument/2006/relationships/oleObject" Target="../embeddings/oleObject75.bin"/></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158.xml"/></Relationships>
</file>

<file path=ppt/slides/_rels/slide92.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png"/><Relationship Id="rId1" Type="http://schemas.openxmlformats.org/officeDocument/2006/relationships/slideLayout" Target="../slideLayouts/slideLayout119.xml"/></Relationships>
</file>

<file path=ppt/slides/_rels/slide93.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4.png"/><Relationship Id="rId1" Type="http://schemas.openxmlformats.org/officeDocument/2006/relationships/slideLayout" Target="../slideLayouts/slideLayout119.xml"/><Relationship Id="rId5" Type="http://schemas.openxmlformats.org/officeDocument/2006/relationships/image" Target="../media/image99.wmf"/><Relationship Id="rId4" Type="http://schemas.openxmlformats.org/officeDocument/2006/relationships/image" Target="../media/image98.wmf"/></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08.xml"/><Relationship Id="rId5" Type="http://schemas.openxmlformats.org/officeDocument/2006/relationships/image" Target="../media/image103.png"/><Relationship Id="rId4" Type="http://schemas.openxmlformats.org/officeDocument/2006/relationships/image" Target="../media/image102.png"/></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08.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png"/></Relationships>
</file>

<file path=ppt/slides/_rels/slide96.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jpeg"/><Relationship Id="rId1" Type="http://schemas.openxmlformats.org/officeDocument/2006/relationships/slideLayout" Target="../slideLayouts/slideLayout108.xml"/><Relationship Id="rId5" Type="http://schemas.openxmlformats.org/officeDocument/2006/relationships/image" Target="../media/image112.gif"/><Relationship Id="rId4" Type="http://schemas.openxmlformats.org/officeDocument/2006/relationships/image" Target="../media/image111.jpeg"/></Relationships>
</file>

<file path=ppt/slides/_rels/slide9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08.xml"/><Relationship Id="rId4"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18439" y="2689168"/>
            <a:ext cx="6302941" cy="2063702"/>
          </a:xfrm>
          <a:prstGeom prst="roundRect">
            <a:avLst>
              <a:gd name="adj" fmla="val 1062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76137" y="4823207"/>
            <a:ext cx="3888712" cy="400110"/>
          </a:xfrm>
          <a:prstGeom prst="rect">
            <a:avLst/>
          </a:prstGeom>
          <a:noFill/>
        </p:spPr>
        <p:txBody>
          <a:bodyPr wrap="square" rtlCol="0">
            <a:spAutoFit/>
          </a:bodyPr>
          <a:lstStyle/>
          <a:p>
            <a:pPr algn="ctr"/>
            <a:r>
              <a:rPr lang="en-US" sz="2000" dirty="0" smtClean="0">
                <a:solidFill>
                  <a:srgbClr val="FF0000"/>
                </a:solidFill>
              </a:rPr>
              <a:t>Heterogeneous </a:t>
            </a:r>
            <a:r>
              <a:rPr lang="en-US" sz="2000" dirty="0" err="1" smtClean="0">
                <a:solidFill>
                  <a:srgbClr val="FF0000"/>
                </a:solidFill>
              </a:rPr>
              <a:t>Equilibria</a:t>
            </a:r>
            <a:endParaRPr lang="en-US" sz="2000" dirty="0">
              <a:solidFill>
                <a:srgbClr val="FF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5"/>
          <p:cNvSpPr>
            <a:spLocks noChangeArrowheads="1"/>
          </p:cNvSpPr>
          <p:nvPr/>
        </p:nvSpPr>
        <p:spPr bwMode="auto">
          <a:xfrm>
            <a:off x="4419600" y="4419600"/>
            <a:ext cx="304800" cy="304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smtClean="0">
              <a:solidFill>
                <a:srgbClr val="000000"/>
              </a:solidFill>
              <a:latin typeface="Arial" charset="0"/>
            </a:endParaRPr>
          </a:p>
        </p:txBody>
      </p:sp>
      <p:sp>
        <p:nvSpPr>
          <p:cNvPr id="70662" name="Rectangle 6"/>
          <p:cNvSpPr>
            <a:spLocks noChangeArrowheads="1"/>
          </p:cNvSpPr>
          <p:nvPr/>
        </p:nvSpPr>
        <p:spPr bwMode="auto">
          <a:xfrm>
            <a:off x="4419600" y="5715000"/>
            <a:ext cx="304800" cy="304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smtClean="0">
              <a:solidFill>
                <a:srgbClr val="000000"/>
              </a:solidFill>
              <a:latin typeface="Arial" charset="0"/>
            </a:endParaRPr>
          </a:p>
        </p:txBody>
      </p:sp>
      <p:pic>
        <p:nvPicPr>
          <p:cNvPr id="20494" name="Picture 14"/>
          <p:cNvPicPr>
            <a:picLocks noChangeAspect="1" noChangeArrowheads="1"/>
          </p:cNvPicPr>
          <p:nvPr/>
        </p:nvPicPr>
        <p:blipFill>
          <a:blip r:embed="rId2" cstate="print"/>
          <a:srcRect/>
          <a:stretch>
            <a:fillRect/>
          </a:stretch>
        </p:blipFill>
        <p:spPr bwMode="auto">
          <a:xfrm>
            <a:off x="290513" y="3276600"/>
            <a:ext cx="1614487" cy="1074738"/>
          </a:xfrm>
          <a:prstGeom prst="rect">
            <a:avLst/>
          </a:prstGeom>
          <a:noFill/>
          <a:ln w="9525">
            <a:noFill/>
            <a:miter lim="800000"/>
            <a:headEnd/>
            <a:tailEnd/>
          </a:ln>
        </p:spPr>
      </p:pic>
      <p:pic>
        <p:nvPicPr>
          <p:cNvPr id="20495" name="Picture 15"/>
          <p:cNvPicPr>
            <a:picLocks noChangeAspect="1" noChangeArrowheads="1"/>
          </p:cNvPicPr>
          <p:nvPr/>
        </p:nvPicPr>
        <p:blipFill>
          <a:blip r:embed="rId3" cstate="print"/>
          <a:srcRect/>
          <a:stretch>
            <a:fillRect/>
          </a:stretch>
        </p:blipFill>
        <p:spPr bwMode="auto">
          <a:xfrm>
            <a:off x="1919288" y="3260725"/>
            <a:ext cx="2195512" cy="1082675"/>
          </a:xfrm>
          <a:prstGeom prst="rect">
            <a:avLst/>
          </a:prstGeom>
          <a:noFill/>
          <a:ln w="9525">
            <a:noFill/>
            <a:miter lim="800000"/>
            <a:headEnd/>
            <a:tailEnd/>
          </a:ln>
        </p:spPr>
      </p:pic>
      <p:pic>
        <p:nvPicPr>
          <p:cNvPr id="20496" name="Picture 16"/>
          <p:cNvPicPr>
            <a:picLocks noChangeAspect="1" noChangeArrowheads="1"/>
          </p:cNvPicPr>
          <p:nvPr/>
        </p:nvPicPr>
        <p:blipFill>
          <a:blip r:embed="rId4" cstate="print"/>
          <a:srcRect/>
          <a:stretch>
            <a:fillRect/>
          </a:stretch>
        </p:blipFill>
        <p:spPr bwMode="auto">
          <a:xfrm>
            <a:off x="4119563" y="3228975"/>
            <a:ext cx="2205037" cy="1098550"/>
          </a:xfrm>
          <a:prstGeom prst="rect">
            <a:avLst/>
          </a:prstGeom>
          <a:noFill/>
          <a:ln w="9525">
            <a:noFill/>
            <a:miter lim="800000"/>
            <a:headEnd/>
            <a:tailEnd/>
          </a:ln>
        </p:spPr>
      </p:pic>
      <p:pic>
        <p:nvPicPr>
          <p:cNvPr id="20497" name="Picture 17"/>
          <p:cNvPicPr>
            <a:picLocks noChangeAspect="1" noChangeArrowheads="1"/>
          </p:cNvPicPr>
          <p:nvPr/>
        </p:nvPicPr>
        <p:blipFill>
          <a:blip r:embed="rId5" cstate="print"/>
          <a:srcRect/>
          <a:stretch>
            <a:fillRect/>
          </a:stretch>
        </p:blipFill>
        <p:spPr bwMode="auto">
          <a:xfrm>
            <a:off x="6324600" y="3208338"/>
            <a:ext cx="2286000" cy="1117600"/>
          </a:xfrm>
          <a:prstGeom prst="rect">
            <a:avLst/>
          </a:prstGeom>
          <a:noFill/>
          <a:ln w="9525">
            <a:noFill/>
            <a:miter lim="800000"/>
            <a:headEnd/>
            <a:tailEnd/>
          </a:ln>
        </p:spPr>
      </p:pic>
      <p:pic>
        <p:nvPicPr>
          <p:cNvPr id="20498" name="Picture 18"/>
          <p:cNvPicPr>
            <a:picLocks noChangeAspect="1" noChangeArrowheads="1"/>
          </p:cNvPicPr>
          <p:nvPr/>
        </p:nvPicPr>
        <p:blipFill>
          <a:blip r:embed="rId6" cstate="print"/>
          <a:srcRect/>
          <a:stretch>
            <a:fillRect/>
          </a:stretch>
        </p:blipFill>
        <p:spPr bwMode="auto">
          <a:xfrm>
            <a:off x="304800" y="4927600"/>
            <a:ext cx="1600200" cy="1055688"/>
          </a:xfrm>
          <a:prstGeom prst="rect">
            <a:avLst/>
          </a:prstGeom>
          <a:noFill/>
          <a:ln w="9525">
            <a:noFill/>
            <a:miter lim="800000"/>
            <a:headEnd/>
            <a:tailEnd/>
          </a:ln>
        </p:spPr>
      </p:pic>
      <p:pic>
        <p:nvPicPr>
          <p:cNvPr id="20499" name="Picture 19"/>
          <p:cNvPicPr>
            <a:picLocks noChangeAspect="1" noChangeArrowheads="1"/>
          </p:cNvPicPr>
          <p:nvPr/>
        </p:nvPicPr>
        <p:blipFill>
          <a:blip r:embed="rId7" cstate="print"/>
          <a:srcRect/>
          <a:stretch>
            <a:fillRect/>
          </a:stretch>
        </p:blipFill>
        <p:spPr bwMode="auto">
          <a:xfrm>
            <a:off x="1905000" y="4914900"/>
            <a:ext cx="2209800" cy="1098550"/>
          </a:xfrm>
          <a:prstGeom prst="rect">
            <a:avLst/>
          </a:prstGeom>
          <a:noFill/>
          <a:ln w="9525">
            <a:noFill/>
            <a:miter lim="800000"/>
            <a:headEnd/>
            <a:tailEnd/>
          </a:ln>
        </p:spPr>
      </p:pic>
      <p:pic>
        <p:nvPicPr>
          <p:cNvPr id="20500" name="Picture 20"/>
          <p:cNvPicPr>
            <a:picLocks noChangeAspect="1" noChangeArrowheads="1"/>
          </p:cNvPicPr>
          <p:nvPr/>
        </p:nvPicPr>
        <p:blipFill>
          <a:blip r:embed="rId8" cstate="print"/>
          <a:srcRect/>
          <a:stretch>
            <a:fillRect/>
          </a:stretch>
        </p:blipFill>
        <p:spPr bwMode="auto">
          <a:xfrm>
            <a:off x="4114800" y="4894263"/>
            <a:ext cx="2286000" cy="1125537"/>
          </a:xfrm>
          <a:prstGeom prst="rect">
            <a:avLst/>
          </a:prstGeom>
          <a:noFill/>
          <a:ln w="9525">
            <a:noFill/>
            <a:miter lim="800000"/>
            <a:headEnd/>
            <a:tailEnd/>
          </a:ln>
        </p:spPr>
      </p:pic>
      <p:pic>
        <p:nvPicPr>
          <p:cNvPr id="20501" name="Picture 21"/>
          <p:cNvPicPr>
            <a:picLocks noChangeAspect="1" noChangeArrowheads="1"/>
          </p:cNvPicPr>
          <p:nvPr/>
        </p:nvPicPr>
        <p:blipFill>
          <a:blip r:embed="rId9" cstate="print"/>
          <a:srcRect/>
          <a:stretch>
            <a:fillRect/>
          </a:stretch>
        </p:blipFill>
        <p:spPr bwMode="auto">
          <a:xfrm>
            <a:off x="6400800" y="4854575"/>
            <a:ext cx="2362200" cy="1165225"/>
          </a:xfrm>
          <a:prstGeom prst="rect">
            <a:avLst/>
          </a:prstGeom>
          <a:noFill/>
          <a:ln w="9525">
            <a:noFill/>
            <a:miter lim="800000"/>
            <a:headEnd/>
            <a:tailEnd/>
          </a:ln>
        </p:spPr>
      </p:pic>
      <p:sp>
        <p:nvSpPr>
          <p:cNvPr id="16" name="Text Box 10"/>
          <p:cNvSpPr txBox="1">
            <a:spLocks noChangeArrowheads="1"/>
          </p:cNvSpPr>
          <p:nvPr/>
        </p:nvSpPr>
        <p:spPr bwMode="auto">
          <a:xfrm>
            <a:off x="1333499" y="1085975"/>
            <a:ext cx="5509713"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i="1" dirty="0" err="1" smtClean="0">
                <a:solidFill>
                  <a:srgbClr val="FF0000"/>
                </a:solidFill>
                <a:latin typeface="Calibri"/>
              </a:rPr>
              <a:t>K</a:t>
            </a:r>
            <a:r>
              <a:rPr lang="en-US" sz="2800" b="1" i="1" baseline="-25000" dirty="0" err="1" smtClean="0">
                <a:solidFill>
                  <a:srgbClr val="FF0000"/>
                </a:solidFill>
                <a:latin typeface="Calibri"/>
              </a:rPr>
              <a:t>sp</a:t>
            </a:r>
            <a:r>
              <a:rPr lang="en-US" sz="2800" dirty="0" smtClean="0">
                <a:solidFill>
                  <a:srgbClr val="000000"/>
                </a:solidFill>
                <a:latin typeface="Calibri"/>
              </a:rPr>
              <a:t> is the </a:t>
            </a:r>
            <a:r>
              <a:rPr lang="en-US" sz="2800" b="1" i="1" dirty="0" smtClean="0">
                <a:solidFill>
                  <a:srgbClr val="FF0000"/>
                </a:solidFill>
                <a:latin typeface="Calibri"/>
              </a:rPr>
              <a:t>solubility product constant</a:t>
            </a:r>
          </a:p>
        </p:txBody>
      </p:sp>
      <p:sp>
        <p:nvSpPr>
          <p:cNvPr id="20" name="Text Box 2"/>
          <p:cNvSpPr txBox="1">
            <a:spLocks noChangeArrowheads="1"/>
          </p:cNvSpPr>
          <p:nvPr/>
        </p:nvSpPr>
        <p:spPr bwMode="auto">
          <a:xfrm>
            <a:off x="1287779" y="1824990"/>
            <a:ext cx="7440931" cy="461665"/>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smtClean="0">
                <a:solidFill>
                  <a:srgbClr val="0000FF"/>
                </a:solidFill>
                <a:latin typeface="Calibri" panose="020F0502020204030204" pitchFamily="34" charset="0"/>
              </a:rPr>
              <a:t>Molar solubility</a:t>
            </a:r>
            <a:r>
              <a:rPr lang="en-US" sz="2400" dirty="0" smtClean="0">
                <a:solidFill>
                  <a:srgbClr val="0000FF"/>
                </a:solidFill>
                <a:latin typeface="Calibri" panose="020F0502020204030204" pitchFamily="34" charset="0"/>
              </a:rPr>
              <a:t> </a:t>
            </a:r>
            <a:r>
              <a:rPr lang="en-US" sz="2400" dirty="0" smtClean="0">
                <a:solidFill>
                  <a:srgbClr val="000000"/>
                </a:solidFill>
                <a:latin typeface="Calibri" panose="020F0502020204030204" pitchFamily="34" charset="0"/>
              </a:rPr>
              <a:t>(</a:t>
            </a:r>
            <a:r>
              <a:rPr lang="en-US" sz="2400" dirty="0" err="1" smtClean="0">
                <a:solidFill>
                  <a:srgbClr val="000000"/>
                </a:solidFill>
                <a:latin typeface="Calibri" panose="020F0502020204030204" pitchFamily="34" charset="0"/>
              </a:rPr>
              <a:t>mol</a:t>
            </a:r>
            <a:r>
              <a:rPr lang="en-US" sz="2400" dirty="0" smtClean="0">
                <a:solidFill>
                  <a:srgbClr val="000000"/>
                </a:solidFill>
                <a:latin typeface="Calibri" panose="020F0502020204030204" pitchFamily="34" charset="0"/>
              </a:rPr>
              <a:t>/L)</a:t>
            </a:r>
          </a:p>
        </p:txBody>
      </p:sp>
      <p:sp>
        <p:nvSpPr>
          <p:cNvPr id="21" name="Text Box 3"/>
          <p:cNvSpPr txBox="1">
            <a:spLocks noChangeArrowheads="1"/>
          </p:cNvSpPr>
          <p:nvPr/>
        </p:nvSpPr>
        <p:spPr bwMode="auto">
          <a:xfrm>
            <a:off x="1303020" y="2526665"/>
            <a:ext cx="7712668" cy="461665"/>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smtClean="0">
                <a:solidFill>
                  <a:srgbClr val="7030A0"/>
                </a:solidFill>
                <a:latin typeface="Calibri" panose="020F0502020204030204" pitchFamily="34" charset="0"/>
              </a:rPr>
              <a:t>Solubility</a:t>
            </a:r>
            <a:r>
              <a:rPr lang="en-US" sz="2400" dirty="0" smtClean="0">
                <a:solidFill>
                  <a:srgbClr val="000000"/>
                </a:solidFill>
                <a:latin typeface="Calibri" panose="020F0502020204030204" pitchFamily="34" charset="0"/>
              </a:rPr>
              <a:t> (g/L)</a:t>
            </a:r>
          </a:p>
        </p:txBody>
      </p:sp>
      <p:sp>
        <p:nvSpPr>
          <p:cNvPr id="22" name="Title 1"/>
          <p:cNvSpPr txBox="1">
            <a:spLocks/>
          </p:cNvSpPr>
          <p:nvPr/>
        </p:nvSpPr>
        <p:spPr>
          <a:xfrm>
            <a:off x="1584960" y="7391"/>
            <a:ext cx="65341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Relating Solubility Descriptions</a:t>
            </a:r>
            <a:endParaRPr lang="en-US" sz="4000" u="sng" dirty="0">
              <a:solidFill>
                <a:prstClr val="black"/>
              </a:solidFill>
              <a:latin typeface="Calibri"/>
            </a:endParaRPr>
          </a:p>
        </p:txBody>
      </p:sp>
      <p:sp>
        <p:nvSpPr>
          <p:cNvPr id="17" name="Slide Number Placeholder 16"/>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10</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6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r>
              <a:rPr lang="en-US" sz="3600" u="sng" kern="0" dirty="0" smtClean="0">
                <a:solidFill>
                  <a:sysClr val="windowText" lastClr="000000"/>
                </a:solidFill>
                <a:latin typeface="Calibri"/>
              </a:rPr>
              <a:t> and Photography</a:t>
            </a:r>
            <a:r>
              <a:rPr lang="en-US" sz="3600" u="sng" kern="0" baseline="-25000" dirty="0" smtClean="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703242" cy="646331"/>
          </a:xfrm>
          <a:prstGeom prst="rect">
            <a:avLst/>
          </a:prstGeom>
        </p:spPr>
        <p:txBody>
          <a:bodyPr wrap="square">
            <a:spAutoFit/>
          </a:bodyPr>
          <a:lstStyle/>
          <a:p>
            <a:pPr marL="342900" indent="-342900">
              <a:spcAft>
                <a:spcPts val="1200"/>
              </a:spcAft>
              <a:buFont typeface="+mj-lt"/>
              <a:buAutoNum type="arabicParenR" startAt="3"/>
            </a:pPr>
            <a:r>
              <a:rPr lang="en-US" dirty="0" smtClean="0">
                <a:latin typeface="Calibri" pitchFamily="34" charset="0"/>
              </a:rPr>
              <a:t>A</a:t>
            </a:r>
            <a:r>
              <a:rPr lang="en-US" dirty="0" smtClean="0">
                <a:solidFill>
                  <a:srgbClr val="FF0000"/>
                </a:solidFill>
                <a:latin typeface="Calibri" pitchFamily="34" charset="0"/>
              </a:rPr>
              <a:t> stop bath</a:t>
            </a:r>
            <a:r>
              <a:rPr lang="en-US" dirty="0" smtClean="0">
                <a:latin typeface="Calibri" pitchFamily="34" charset="0"/>
              </a:rPr>
              <a:t>,  typically a dilute solution of </a:t>
            </a:r>
            <a:r>
              <a:rPr lang="en-US" dirty="0" smtClean="0">
                <a:solidFill>
                  <a:srgbClr val="0000FF"/>
                </a:solidFill>
                <a:latin typeface="Calibri" pitchFamily="34" charset="0"/>
              </a:rPr>
              <a:t>acetic acid or citric acid [H</a:t>
            </a:r>
            <a:r>
              <a:rPr lang="en-US" baseline="30000" dirty="0" smtClean="0">
                <a:solidFill>
                  <a:srgbClr val="0000FF"/>
                </a:solidFill>
                <a:latin typeface="Calibri" pitchFamily="34" charset="0"/>
              </a:rPr>
              <a:t>+</a:t>
            </a:r>
            <a:r>
              <a:rPr lang="en-US" dirty="0" smtClean="0">
                <a:solidFill>
                  <a:srgbClr val="0000FF"/>
                </a:solidFill>
                <a:latin typeface="Calibri" pitchFamily="34" charset="0"/>
              </a:rPr>
              <a:t>]</a:t>
            </a:r>
            <a:r>
              <a:rPr lang="en-US" dirty="0" smtClean="0">
                <a:latin typeface="Calibri" pitchFamily="34" charset="0"/>
              </a:rPr>
              <a:t>, halts the action of the developer. A rinse with clean water may be substituted.</a:t>
            </a:r>
          </a:p>
        </p:txBody>
      </p:sp>
      <p:sp>
        <p:nvSpPr>
          <p:cNvPr id="19" name="Rounded Rectangle 18"/>
          <p:cNvSpPr/>
          <p:nvPr/>
        </p:nvSpPr>
        <p:spPr>
          <a:xfrm>
            <a:off x="4182098" y="1028282"/>
            <a:ext cx="1073848" cy="1738365"/>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85913" y="3952163"/>
            <a:ext cx="2661158" cy="369332"/>
          </a:xfrm>
          <a:prstGeom prst="rect">
            <a:avLst/>
          </a:prstGeom>
          <a:noFill/>
        </p:spPr>
        <p:txBody>
          <a:bodyPr wrap="square" rtlCol="0">
            <a:spAutoFit/>
          </a:bodyPr>
          <a:lstStyle/>
          <a:p>
            <a:pPr algn="ctr"/>
            <a:r>
              <a:rPr lang="en-US" dirty="0" smtClean="0">
                <a:latin typeface="Calibri" pitchFamily="34" charset="0"/>
              </a:rPr>
              <a:t>After the stop bath.</a:t>
            </a:r>
            <a:endParaRPr lang="en-US" dirty="0">
              <a:latin typeface="Calibri" pitchFamily="34" charset="0"/>
            </a:endParaRPr>
          </a:p>
        </p:txBody>
      </p:sp>
      <p:sp>
        <p:nvSpPr>
          <p:cNvPr id="37" name="Rounded Rectangle 36"/>
          <p:cNvSpPr/>
          <p:nvPr/>
        </p:nvSpPr>
        <p:spPr>
          <a:xfrm>
            <a:off x="787436" y="4335872"/>
            <a:ext cx="3181664" cy="1612752"/>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p:cNvPicPr>
            <a:picLocks noChangeAspect="1" noChangeArrowheads="1"/>
          </p:cNvPicPr>
          <p:nvPr/>
        </p:nvPicPr>
        <p:blipFill>
          <a:blip r:embed="rId3" cstate="print"/>
          <a:srcRect/>
          <a:stretch>
            <a:fillRect/>
          </a:stretch>
        </p:blipFill>
        <p:spPr bwMode="auto">
          <a:xfrm>
            <a:off x="1155661" y="4604761"/>
            <a:ext cx="1152943" cy="1152943"/>
          </a:xfrm>
          <a:prstGeom prst="rect">
            <a:avLst/>
          </a:prstGeom>
          <a:noFill/>
          <a:ln w="9525">
            <a:noFill/>
            <a:miter lim="800000"/>
            <a:headEnd/>
            <a:tailEnd/>
          </a:ln>
        </p:spPr>
      </p:pic>
      <p:cxnSp>
        <p:nvCxnSpPr>
          <p:cNvPr id="39" name="Straight Arrow Connector 38"/>
          <p:cNvCxnSpPr/>
          <p:nvPr/>
        </p:nvCxnSpPr>
        <p:spPr>
          <a:xfrm flipH="1">
            <a:off x="1961096" y="4863401"/>
            <a:ext cx="721807" cy="1222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657174" y="5213810"/>
            <a:ext cx="862737" cy="369332"/>
          </a:xfrm>
          <a:prstGeom prst="rect">
            <a:avLst/>
          </a:prstGeom>
        </p:spPr>
        <p:txBody>
          <a:bodyPr wrap="none">
            <a:spAutoFit/>
          </a:bodyPr>
          <a:lstStyle/>
          <a:p>
            <a:r>
              <a:rPr lang="en-US" dirty="0" err="1" smtClean="0">
                <a:solidFill>
                  <a:srgbClr val="000000"/>
                </a:solidFill>
                <a:latin typeface="Calibri" pitchFamily="34" charset="0"/>
              </a:rPr>
              <a:t>AgBr</a:t>
            </a:r>
            <a:r>
              <a:rPr lang="en-US" dirty="0" smtClean="0">
                <a:solidFill>
                  <a:srgbClr val="000000"/>
                </a:solidFill>
                <a:latin typeface="Calibri" pitchFamily="34" charset="0"/>
              </a:rPr>
              <a:t>(</a:t>
            </a:r>
            <a:r>
              <a:rPr lang="en-US" i="1" dirty="0" smtClean="0">
                <a:solidFill>
                  <a:srgbClr val="000000"/>
                </a:solidFill>
                <a:latin typeface="Calibri" pitchFamily="34" charset="0"/>
              </a:rPr>
              <a:t>s</a:t>
            </a:r>
            <a:r>
              <a:rPr lang="en-US" dirty="0" smtClean="0">
                <a:solidFill>
                  <a:srgbClr val="000000"/>
                </a:solidFill>
                <a:latin typeface="Calibri" pitchFamily="34" charset="0"/>
              </a:rPr>
              <a:t>)</a:t>
            </a:r>
            <a:endParaRPr lang="en-US" dirty="0"/>
          </a:p>
        </p:txBody>
      </p:sp>
      <p:sp>
        <p:nvSpPr>
          <p:cNvPr id="41" name="Rectangle 40"/>
          <p:cNvSpPr/>
          <p:nvPr/>
        </p:nvSpPr>
        <p:spPr>
          <a:xfrm>
            <a:off x="2658842" y="4642729"/>
            <a:ext cx="657552" cy="369332"/>
          </a:xfrm>
          <a:prstGeom prst="rect">
            <a:avLst/>
          </a:prstGeom>
        </p:spPr>
        <p:txBody>
          <a:bodyPr wrap="none">
            <a:spAutoFit/>
          </a:bodyPr>
          <a:lstStyle/>
          <a:p>
            <a:r>
              <a:rPr lang="en-US" dirty="0" smtClean="0">
                <a:solidFill>
                  <a:srgbClr val="000000"/>
                </a:solidFill>
                <a:latin typeface="Calibri" pitchFamily="34" charset="0"/>
              </a:rPr>
              <a:t>Ag(</a:t>
            </a:r>
            <a:r>
              <a:rPr lang="en-US" i="1" dirty="0" smtClean="0">
                <a:solidFill>
                  <a:srgbClr val="000000"/>
                </a:solidFill>
                <a:latin typeface="Calibri" pitchFamily="34" charset="0"/>
              </a:rPr>
              <a:t>s</a:t>
            </a:r>
            <a:r>
              <a:rPr lang="en-US" dirty="0" smtClean="0">
                <a:solidFill>
                  <a:srgbClr val="000000"/>
                </a:solidFill>
                <a:latin typeface="Calibri" pitchFamily="34" charset="0"/>
              </a:rPr>
              <a:t>)</a:t>
            </a:r>
            <a:endParaRPr lang="en-US" dirty="0"/>
          </a:p>
        </p:txBody>
      </p:sp>
      <p:cxnSp>
        <p:nvCxnSpPr>
          <p:cNvPr id="42" name="Straight Arrow Connector 41"/>
          <p:cNvCxnSpPr>
            <a:stCxn id="40" idx="1"/>
          </p:cNvCxnSpPr>
          <p:nvPr/>
        </p:nvCxnSpPr>
        <p:spPr>
          <a:xfrm flipH="1" flipV="1">
            <a:off x="1988487" y="5308880"/>
            <a:ext cx="668687" cy="895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 Box 8"/>
          <p:cNvSpPr txBox="1">
            <a:spLocks noChangeArrowheads="1"/>
          </p:cNvSpPr>
          <p:nvPr/>
        </p:nvSpPr>
        <p:spPr bwMode="auto">
          <a:xfrm>
            <a:off x="4360992" y="4470425"/>
            <a:ext cx="3176062"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solidFill>
                  <a:srgbClr val="000000"/>
                </a:solidFill>
                <a:latin typeface="Calibri" pitchFamily="34" charset="0"/>
              </a:rPr>
              <a:t>Ag(</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 = completely insoluble.</a:t>
            </a:r>
          </a:p>
        </p:txBody>
      </p:sp>
      <p:sp>
        <p:nvSpPr>
          <p:cNvPr id="22" name="Text Box 8"/>
          <p:cNvSpPr txBox="1">
            <a:spLocks noChangeArrowheads="1"/>
          </p:cNvSpPr>
          <p:nvPr/>
        </p:nvSpPr>
        <p:spPr bwMode="auto">
          <a:xfrm>
            <a:off x="5859854" y="4733358"/>
            <a:ext cx="205069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latin typeface="Calibri" pitchFamily="34" charset="0"/>
              </a:rPr>
              <a:t>Under normal conditions.</a:t>
            </a:r>
          </a:p>
        </p:txBody>
      </p:sp>
      <p:grpSp>
        <p:nvGrpSpPr>
          <p:cNvPr id="23" name="Group 22"/>
          <p:cNvGrpSpPr/>
          <p:nvPr/>
        </p:nvGrpSpPr>
        <p:grpSpPr>
          <a:xfrm>
            <a:off x="4382765" y="5074995"/>
            <a:ext cx="3272050" cy="400110"/>
            <a:chOff x="4563623" y="5376447"/>
            <a:chExt cx="3272050" cy="400110"/>
          </a:xfrm>
        </p:grpSpPr>
        <p:sp>
          <p:nvSpPr>
            <p:cNvPr id="25" name="Text Box 8"/>
            <p:cNvSpPr txBox="1">
              <a:spLocks noChangeArrowheads="1"/>
            </p:cNvSpPr>
            <p:nvPr/>
          </p:nvSpPr>
          <p:spPr bwMode="auto">
            <a:xfrm>
              <a:off x="4563623" y="5376447"/>
              <a:ext cx="3272050"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err="1" smtClean="0">
                  <a:solidFill>
                    <a:srgbClr val="000000"/>
                  </a:solidFill>
                  <a:latin typeface="Calibri" pitchFamily="34" charset="0"/>
                </a:rPr>
                <a:t>AgBr</a:t>
              </a:r>
              <a:r>
                <a:rPr lang="en-US" sz="2000" dirty="0" smtClean="0">
                  <a:solidFill>
                    <a:srgbClr val="000000"/>
                  </a:solidFill>
                  <a:latin typeface="Calibri" pitchFamily="34" charset="0"/>
                </a:rPr>
                <a:t>(</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             Ag</a:t>
              </a:r>
              <a:r>
                <a:rPr lang="en-US" sz="2000" baseline="30000" dirty="0" smtClean="0">
                  <a:solidFill>
                    <a:srgbClr val="000000"/>
                  </a:solidFill>
                  <a:latin typeface="Calibri" pitchFamily="34" charset="0"/>
                </a:rPr>
                <a:t>+</a:t>
              </a:r>
              <a:r>
                <a:rPr lang="en-US" sz="2000" dirty="0" smtClean="0">
                  <a:solidFill>
                    <a:srgbClr val="000000"/>
                  </a:solidFill>
                  <a:latin typeface="Calibri" pitchFamily="34" charset="0"/>
                </a:rPr>
                <a:t>(</a:t>
              </a:r>
              <a:r>
                <a:rPr lang="en-US" sz="2000" i="1" dirty="0" err="1" smtClean="0">
                  <a:solidFill>
                    <a:srgbClr val="000000"/>
                  </a:solidFill>
                  <a:latin typeface="Calibri" pitchFamily="34" charset="0"/>
                </a:rPr>
                <a:t>aq</a:t>
              </a:r>
              <a:r>
                <a:rPr lang="en-US" sz="2000" dirty="0" smtClean="0">
                  <a:solidFill>
                    <a:srgbClr val="000000"/>
                  </a:solidFill>
                  <a:latin typeface="Calibri" pitchFamily="34" charset="0"/>
                </a:rPr>
                <a:t>) + Br</a:t>
              </a:r>
              <a:r>
                <a:rPr lang="en-US" sz="2000" baseline="30000" dirty="0" smtClean="0">
                  <a:solidFill>
                    <a:srgbClr val="000000"/>
                  </a:solidFill>
                  <a:latin typeface="Calibri" pitchFamily="34" charset="0"/>
                </a:rPr>
                <a:t>-</a:t>
              </a:r>
              <a:r>
                <a:rPr lang="en-US" sz="2000" dirty="0" smtClean="0">
                  <a:solidFill>
                    <a:srgbClr val="000000"/>
                  </a:solidFill>
                  <a:latin typeface="Calibri" pitchFamily="34" charset="0"/>
                </a:rPr>
                <a:t>(</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a:t>
              </a:r>
            </a:p>
          </p:txBody>
        </p:sp>
        <p:sp>
          <p:nvSpPr>
            <p:cNvPr id="27" name="Line 9"/>
            <p:cNvSpPr>
              <a:spLocks noChangeShapeType="1"/>
            </p:cNvSpPr>
            <p:nvPr/>
          </p:nvSpPr>
          <p:spPr bwMode="auto">
            <a:xfrm>
              <a:off x="5528652" y="5544222"/>
              <a:ext cx="511175"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sp>
          <p:nvSpPr>
            <p:cNvPr id="28" name="Line 9"/>
            <p:cNvSpPr>
              <a:spLocks noChangeShapeType="1"/>
            </p:cNvSpPr>
            <p:nvPr/>
          </p:nvSpPr>
          <p:spPr bwMode="auto">
            <a:xfrm flipH="1">
              <a:off x="5506490" y="5636332"/>
              <a:ext cx="506159"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grpSp>
      <p:sp>
        <p:nvSpPr>
          <p:cNvPr id="29" name="Rectangle 28"/>
          <p:cNvSpPr/>
          <p:nvPr/>
        </p:nvSpPr>
        <p:spPr>
          <a:xfrm>
            <a:off x="7278568" y="5414781"/>
            <a:ext cx="1599669" cy="369332"/>
          </a:xfrm>
          <a:prstGeom prst="rect">
            <a:avLst/>
          </a:prstGeom>
        </p:spPr>
        <p:txBody>
          <a:bodyPr wrap="none">
            <a:spAutoFit/>
          </a:bodyPr>
          <a:lstStyle/>
          <a:p>
            <a:r>
              <a:rPr lang="en-US" i="1" dirty="0" err="1" smtClean="0">
                <a:solidFill>
                  <a:srgbClr val="FF0000"/>
                </a:solidFill>
                <a:latin typeface="Calibri" pitchFamily="34" charset="0"/>
              </a:rPr>
              <a:t>K</a:t>
            </a:r>
            <a:r>
              <a:rPr lang="en-US" baseline="-25000" dirty="0" err="1" smtClean="0">
                <a:solidFill>
                  <a:srgbClr val="FF0000"/>
                </a:solidFill>
                <a:latin typeface="Calibri" pitchFamily="34" charset="0"/>
              </a:rPr>
              <a:t>sp</a:t>
            </a:r>
            <a:r>
              <a:rPr lang="en-US" dirty="0" smtClean="0">
                <a:solidFill>
                  <a:srgbClr val="FF0000"/>
                </a:solidFill>
                <a:latin typeface="Calibri" pitchFamily="34" charset="0"/>
              </a:rPr>
              <a:t> = 5.0 x 10</a:t>
            </a:r>
            <a:r>
              <a:rPr lang="en-US" baseline="30000" dirty="0" smtClean="0">
                <a:solidFill>
                  <a:srgbClr val="FF0000"/>
                </a:solidFill>
                <a:latin typeface="Calibri" pitchFamily="34" charset="0"/>
              </a:rPr>
              <a:t>-13</a:t>
            </a:r>
            <a:endParaRPr lang="en-US" baseline="30000" dirty="0">
              <a:solidFill>
                <a:srgbClr val="FF0000"/>
              </a:solidFill>
              <a:latin typeface="Calibri" pitchFamily="34" charset="0"/>
            </a:endParaRPr>
          </a:p>
        </p:txBody>
      </p:sp>
      <p:sp>
        <p:nvSpPr>
          <p:cNvPr id="30" name="TextBox 29"/>
          <p:cNvSpPr txBox="1"/>
          <p:nvPr/>
        </p:nvSpPr>
        <p:spPr>
          <a:xfrm>
            <a:off x="4722715" y="5968721"/>
            <a:ext cx="3928902" cy="646331"/>
          </a:xfrm>
          <a:prstGeom prst="rect">
            <a:avLst/>
          </a:prstGeom>
          <a:noFill/>
        </p:spPr>
        <p:txBody>
          <a:bodyPr wrap="square" rtlCol="0">
            <a:spAutoFit/>
          </a:bodyPr>
          <a:lstStyle/>
          <a:p>
            <a:r>
              <a:rPr lang="en-US" dirty="0" smtClean="0">
                <a:solidFill>
                  <a:srgbClr val="FF0000"/>
                </a:solidFill>
                <a:latin typeface="Calibri" pitchFamily="34" charset="0"/>
              </a:rPr>
              <a:t>Wash with gallons and gallons of water to remove </a:t>
            </a:r>
            <a:r>
              <a:rPr lang="en-US" dirty="0" err="1" smtClean="0">
                <a:solidFill>
                  <a:srgbClr val="FF0000"/>
                </a:solidFill>
                <a:latin typeface="Calibri" pitchFamily="34" charset="0"/>
              </a:rPr>
              <a:t>AgBr</a:t>
            </a:r>
            <a:r>
              <a:rPr lang="en-US" dirty="0" smtClean="0">
                <a:solidFill>
                  <a:srgbClr val="FF0000"/>
                </a:solidFill>
                <a:latin typeface="Calibri" pitchFamily="34" charset="0"/>
              </a:rPr>
              <a:t> and not Ag.  Or…</a:t>
            </a:r>
            <a:endParaRPr lang="en-US" dirty="0">
              <a:solidFill>
                <a:srgbClr val="FF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r>
              <a:rPr lang="en-US" sz="3600" u="sng" kern="0" dirty="0" smtClean="0">
                <a:solidFill>
                  <a:sysClr val="windowText" lastClr="000000"/>
                </a:solidFill>
                <a:latin typeface="Calibri"/>
              </a:rPr>
              <a:t> and Photography</a:t>
            </a:r>
            <a:r>
              <a:rPr lang="en-US" sz="3600" u="sng" kern="0" baseline="-25000" dirty="0" smtClean="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0" y="3279146"/>
            <a:ext cx="8265949" cy="646331"/>
          </a:xfrm>
          <a:prstGeom prst="rect">
            <a:avLst/>
          </a:prstGeom>
        </p:spPr>
        <p:txBody>
          <a:bodyPr wrap="square">
            <a:spAutoFit/>
          </a:bodyPr>
          <a:lstStyle/>
          <a:p>
            <a:pPr marL="342900" indent="-342900">
              <a:spcAft>
                <a:spcPts val="1200"/>
              </a:spcAft>
              <a:buFont typeface="+mj-lt"/>
              <a:buAutoNum type="arabicParenR" startAt="4"/>
            </a:pPr>
            <a:r>
              <a:rPr lang="en-US" dirty="0" smtClean="0">
                <a:solidFill>
                  <a:srgbClr val="FF0000"/>
                </a:solidFill>
                <a:latin typeface="Calibri" pitchFamily="34" charset="0"/>
              </a:rPr>
              <a:t>The fixer</a:t>
            </a:r>
            <a:r>
              <a:rPr lang="en-US" dirty="0" smtClean="0">
                <a:latin typeface="Calibri" pitchFamily="34" charset="0"/>
              </a:rPr>
              <a:t> makes the image permanent and light-resistant by dissolving remaining silver halide. A common fixer is hypo, specifically </a:t>
            </a:r>
            <a:r>
              <a:rPr lang="en-US" dirty="0" smtClean="0">
                <a:solidFill>
                  <a:srgbClr val="0000FF"/>
                </a:solidFill>
                <a:latin typeface="Calibri" pitchFamily="34" charset="0"/>
              </a:rPr>
              <a:t>ammonium </a:t>
            </a:r>
            <a:r>
              <a:rPr lang="en-US" u="sng" dirty="0" err="1" smtClean="0">
                <a:solidFill>
                  <a:srgbClr val="0000FF"/>
                </a:solidFill>
                <a:latin typeface="Calibri" pitchFamily="34" charset="0"/>
              </a:rPr>
              <a:t>thiosulfate</a:t>
            </a:r>
            <a:r>
              <a:rPr lang="en-US" dirty="0" smtClean="0">
                <a:latin typeface="Calibri" pitchFamily="34" charset="0"/>
              </a:rPr>
              <a:t>.</a:t>
            </a:r>
          </a:p>
        </p:txBody>
      </p:sp>
      <p:sp>
        <p:nvSpPr>
          <p:cNvPr id="22" name="Rounded Rectangle 21"/>
          <p:cNvSpPr/>
          <p:nvPr/>
        </p:nvSpPr>
        <p:spPr>
          <a:xfrm>
            <a:off x="401929" y="4335871"/>
            <a:ext cx="3828423" cy="1934299"/>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39378" y="6385455"/>
            <a:ext cx="2661158" cy="369332"/>
          </a:xfrm>
          <a:prstGeom prst="rect">
            <a:avLst/>
          </a:prstGeom>
          <a:noFill/>
        </p:spPr>
        <p:txBody>
          <a:bodyPr wrap="square" rtlCol="0">
            <a:spAutoFit/>
          </a:bodyPr>
          <a:lstStyle/>
          <a:p>
            <a:pPr algn="ctr"/>
            <a:r>
              <a:rPr lang="en-US" dirty="0" smtClean="0">
                <a:latin typeface="Calibri" pitchFamily="34" charset="0"/>
              </a:rPr>
              <a:t>In the fixer solution.</a:t>
            </a:r>
            <a:endParaRPr lang="en-US" dirty="0">
              <a:latin typeface="Calibri" pitchFamily="34" charset="0"/>
            </a:endParaRPr>
          </a:p>
        </p:txBody>
      </p:sp>
      <p:sp>
        <p:nvSpPr>
          <p:cNvPr id="29" name="Text Box 8"/>
          <p:cNvSpPr txBox="1">
            <a:spLocks noChangeArrowheads="1"/>
          </p:cNvSpPr>
          <p:nvPr/>
        </p:nvSpPr>
        <p:spPr bwMode="auto">
          <a:xfrm>
            <a:off x="4360992" y="4470425"/>
            <a:ext cx="3176062"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solidFill>
                  <a:srgbClr val="000000"/>
                </a:solidFill>
                <a:latin typeface="Calibri" pitchFamily="34" charset="0"/>
              </a:rPr>
              <a:t>Ag(</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 = completely insoluble.</a:t>
            </a:r>
          </a:p>
        </p:txBody>
      </p:sp>
      <p:sp>
        <p:nvSpPr>
          <p:cNvPr id="37" name="Text Box 8"/>
          <p:cNvSpPr txBox="1">
            <a:spLocks noChangeArrowheads="1"/>
          </p:cNvSpPr>
          <p:nvPr/>
        </p:nvSpPr>
        <p:spPr bwMode="auto">
          <a:xfrm>
            <a:off x="5859854" y="4733358"/>
            <a:ext cx="205069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latin typeface="Calibri" pitchFamily="34" charset="0"/>
              </a:rPr>
              <a:t>Under normal conditions.</a:t>
            </a:r>
          </a:p>
        </p:txBody>
      </p:sp>
      <p:grpSp>
        <p:nvGrpSpPr>
          <p:cNvPr id="2" name="Group 39"/>
          <p:cNvGrpSpPr/>
          <p:nvPr/>
        </p:nvGrpSpPr>
        <p:grpSpPr>
          <a:xfrm>
            <a:off x="4382765" y="5074995"/>
            <a:ext cx="3272050" cy="400110"/>
            <a:chOff x="4563623" y="5376447"/>
            <a:chExt cx="3272050" cy="400110"/>
          </a:xfrm>
        </p:grpSpPr>
        <p:sp>
          <p:nvSpPr>
            <p:cNvPr id="32" name="Text Box 8"/>
            <p:cNvSpPr txBox="1">
              <a:spLocks noChangeArrowheads="1"/>
            </p:cNvSpPr>
            <p:nvPr/>
          </p:nvSpPr>
          <p:spPr bwMode="auto">
            <a:xfrm>
              <a:off x="4563623" y="5376447"/>
              <a:ext cx="3272050"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err="1" smtClean="0">
                  <a:solidFill>
                    <a:srgbClr val="000000"/>
                  </a:solidFill>
                  <a:latin typeface="Calibri" pitchFamily="34" charset="0"/>
                </a:rPr>
                <a:t>AgBr</a:t>
              </a:r>
              <a:r>
                <a:rPr lang="en-US" sz="2000" dirty="0" smtClean="0">
                  <a:solidFill>
                    <a:srgbClr val="000000"/>
                  </a:solidFill>
                  <a:latin typeface="Calibri" pitchFamily="34" charset="0"/>
                </a:rPr>
                <a:t>(</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             Ag</a:t>
              </a:r>
              <a:r>
                <a:rPr lang="en-US" sz="2000" baseline="30000" dirty="0" smtClean="0">
                  <a:solidFill>
                    <a:srgbClr val="000000"/>
                  </a:solidFill>
                  <a:latin typeface="Calibri" pitchFamily="34" charset="0"/>
                </a:rPr>
                <a:t>+</a:t>
              </a:r>
              <a:r>
                <a:rPr lang="en-US" sz="2000" dirty="0" smtClean="0">
                  <a:solidFill>
                    <a:srgbClr val="000000"/>
                  </a:solidFill>
                  <a:latin typeface="Calibri" pitchFamily="34" charset="0"/>
                </a:rPr>
                <a:t>(</a:t>
              </a:r>
              <a:r>
                <a:rPr lang="en-US" sz="2000" i="1" dirty="0" err="1" smtClean="0">
                  <a:solidFill>
                    <a:srgbClr val="000000"/>
                  </a:solidFill>
                  <a:latin typeface="Calibri" pitchFamily="34" charset="0"/>
                </a:rPr>
                <a:t>aq</a:t>
              </a:r>
              <a:r>
                <a:rPr lang="en-US" sz="2000" dirty="0" smtClean="0">
                  <a:solidFill>
                    <a:srgbClr val="000000"/>
                  </a:solidFill>
                  <a:latin typeface="Calibri" pitchFamily="34" charset="0"/>
                </a:rPr>
                <a:t>) + Br</a:t>
              </a:r>
              <a:r>
                <a:rPr lang="en-US" sz="2000" baseline="30000" dirty="0" smtClean="0">
                  <a:solidFill>
                    <a:srgbClr val="000000"/>
                  </a:solidFill>
                  <a:latin typeface="Calibri" pitchFamily="34" charset="0"/>
                </a:rPr>
                <a:t>-</a:t>
              </a:r>
              <a:r>
                <a:rPr lang="en-US" sz="2000" dirty="0" smtClean="0">
                  <a:solidFill>
                    <a:srgbClr val="000000"/>
                  </a:solidFill>
                  <a:latin typeface="Calibri" pitchFamily="34" charset="0"/>
                </a:rPr>
                <a:t>(</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a:t>
              </a:r>
            </a:p>
          </p:txBody>
        </p:sp>
        <p:sp>
          <p:nvSpPr>
            <p:cNvPr id="36" name="Line 9"/>
            <p:cNvSpPr>
              <a:spLocks noChangeShapeType="1"/>
            </p:cNvSpPr>
            <p:nvPr/>
          </p:nvSpPr>
          <p:spPr bwMode="auto">
            <a:xfrm>
              <a:off x="5528652" y="5544222"/>
              <a:ext cx="511175"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sp>
          <p:nvSpPr>
            <p:cNvPr id="38" name="Line 9"/>
            <p:cNvSpPr>
              <a:spLocks noChangeShapeType="1"/>
            </p:cNvSpPr>
            <p:nvPr/>
          </p:nvSpPr>
          <p:spPr bwMode="auto">
            <a:xfrm flipH="1">
              <a:off x="5506490" y="5636332"/>
              <a:ext cx="506159"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grpSp>
      <p:sp>
        <p:nvSpPr>
          <p:cNvPr id="39" name="Rounded Rectangle 38"/>
          <p:cNvSpPr/>
          <p:nvPr/>
        </p:nvSpPr>
        <p:spPr>
          <a:xfrm>
            <a:off x="5128317" y="979712"/>
            <a:ext cx="1073848" cy="1738365"/>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278568" y="5414781"/>
            <a:ext cx="1599669" cy="369332"/>
          </a:xfrm>
          <a:prstGeom prst="rect">
            <a:avLst/>
          </a:prstGeom>
        </p:spPr>
        <p:txBody>
          <a:bodyPr wrap="none">
            <a:spAutoFit/>
          </a:bodyPr>
          <a:lstStyle/>
          <a:p>
            <a:r>
              <a:rPr lang="en-US" i="1" dirty="0" err="1" smtClean="0">
                <a:latin typeface="Calibri" pitchFamily="34" charset="0"/>
              </a:rPr>
              <a:t>K</a:t>
            </a:r>
            <a:r>
              <a:rPr lang="en-US" baseline="-25000" dirty="0" err="1" smtClean="0">
                <a:latin typeface="Calibri" pitchFamily="34" charset="0"/>
              </a:rPr>
              <a:t>sp</a:t>
            </a:r>
            <a:r>
              <a:rPr lang="en-US" dirty="0" smtClean="0">
                <a:latin typeface="Calibri" pitchFamily="34" charset="0"/>
              </a:rPr>
              <a:t> = 5.0 x 10</a:t>
            </a:r>
            <a:r>
              <a:rPr lang="en-US" baseline="30000" dirty="0" smtClean="0">
                <a:latin typeface="Calibri" pitchFamily="34" charset="0"/>
              </a:rPr>
              <a:t>-13</a:t>
            </a:r>
            <a:endParaRPr lang="en-US" baseline="30000" dirty="0">
              <a:latin typeface="Calibri" pitchFamily="34" charset="0"/>
            </a:endParaRPr>
          </a:p>
        </p:txBody>
      </p:sp>
      <p:sp>
        <p:nvSpPr>
          <p:cNvPr id="23" name="TextBox 22"/>
          <p:cNvSpPr txBox="1"/>
          <p:nvPr/>
        </p:nvSpPr>
        <p:spPr>
          <a:xfrm>
            <a:off x="4722715" y="5968721"/>
            <a:ext cx="3928902" cy="646331"/>
          </a:xfrm>
          <a:prstGeom prst="rect">
            <a:avLst/>
          </a:prstGeom>
          <a:noFill/>
        </p:spPr>
        <p:txBody>
          <a:bodyPr wrap="square" rtlCol="0">
            <a:spAutoFit/>
          </a:bodyPr>
          <a:lstStyle/>
          <a:p>
            <a:r>
              <a:rPr lang="en-US" dirty="0" smtClean="0">
                <a:solidFill>
                  <a:srgbClr val="FF0000"/>
                </a:solidFill>
                <a:latin typeface="Calibri" pitchFamily="34" charset="0"/>
              </a:rPr>
              <a:t>Wash with gallons and gallons of water to remove </a:t>
            </a:r>
            <a:r>
              <a:rPr lang="en-US" dirty="0" err="1" smtClean="0">
                <a:solidFill>
                  <a:srgbClr val="FF0000"/>
                </a:solidFill>
                <a:latin typeface="Calibri" pitchFamily="34" charset="0"/>
              </a:rPr>
              <a:t>AgBr</a:t>
            </a:r>
            <a:r>
              <a:rPr lang="en-US" dirty="0" smtClean="0">
                <a:solidFill>
                  <a:srgbClr val="FF0000"/>
                </a:solidFill>
                <a:latin typeface="Calibri" pitchFamily="34" charset="0"/>
              </a:rPr>
              <a:t> and not Ag.  Or…</a:t>
            </a:r>
            <a:endParaRPr lang="en-US" dirty="0">
              <a:solidFill>
                <a:srgbClr val="FF0000"/>
              </a:solidFill>
              <a:latin typeface="Calibri" pitchFamily="34" charset="0"/>
            </a:endParaRPr>
          </a:p>
        </p:txBody>
      </p:sp>
      <p:grpSp>
        <p:nvGrpSpPr>
          <p:cNvPr id="24" name="Group 39"/>
          <p:cNvGrpSpPr/>
          <p:nvPr/>
        </p:nvGrpSpPr>
        <p:grpSpPr>
          <a:xfrm>
            <a:off x="702481" y="4423528"/>
            <a:ext cx="3272050" cy="400110"/>
            <a:chOff x="4563623" y="5376447"/>
            <a:chExt cx="3272050" cy="400110"/>
          </a:xfrm>
        </p:grpSpPr>
        <p:sp>
          <p:nvSpPr>
            <p:cNvPr id="25" name="Text Box 8"/>
            <p:cNvSpPr txBox="1">
              <a:spLocks noChangeArrowheads="1"/>
            </p:cNvSpPr>
            <p:nvPr/>
          </p:nvSpPr>
          <p:spPr bwMode="auto">
            <a:xfrm>
              <a:off x="4563623" y="5376447"/>
              <a:ext cx="3272050"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err="1" smtClean="0">
                  <a:solidFill>
                    <a:srgbClr val="000000"/>
                  </a:solidFill>
                  <a:latin typeface="Calibri" pitchFamily="34" charset="0"/>
                </a:rPr>
                <a:t>AgBr</a:t>
              </a:r>
              <a:r>
                <a:rPr lang="en-US" sz="2000" dirty="0" smtClean="0">
                  <a:solidFill>
                    <a:srgbClr val="000000"/>
                  </a:solidFill>
                  <a:latin typeface="Calibri" pitchFamily="34" charset="0"/>
                </a:rPr>
                <a:t>(</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             Ag</a:t>
              </a:r>
              <a:r>
                <a:rPr lang="en-US" sz="2000" baseline="30000" dirty="0" smtClean="0">
                  <a:solidFill>
                    <a:srgbClr val="000000"/>
                  </a:solidFill>
                  <a:latin typeface="Calibri" pitchFamily="34" charset="0"/>
                </a:rPr>
                <a:t>+</a:t>
              </a:r>
              <a:r>
                <a:rPr lang="en-US" sz="2000" dirty="0" smtClean="0">
                  <a:solidFill>
                    <a:srgbClr val="000000"/>
                  </a:solidFill>
                  <a:latin typeface="Calibri" pitchFamily="34" charset="0"/>
                </a:rPr>
                <a:t>(</a:t>
              </a:r>
              <a:r>
                <a:rPr lang="en-US" sz="2000" i="1" dirty="0" err="1" smtClean="0">
                  <a:solidFill>
                    <a:srgbClr val="000000"/>
                  </a:solidFill>
                  <a:latin typeface="Calibri" pitchFamily="34" charset="0"/>
                </a:rPr>
                <a:t>aq</a:t>
              </a:r>
              <a:r>
                <a:rPr lang="en-US" sz="2000" dirty="0" smtClean="0">
                  <a:solidFill>
                    <a:srgbClr val="000000"/>
                  </a:solidFill>
                  <a:latin typeface="Calibri" pitchFamily="34" charset="0"/>
                </a:rPr>
                <a:t>) + Br</a:t>
              </a:r>
              <a:r>
                <a:rPr lang="en-US" sz="2000" baseline="30000" dirty="0" smtClean="0">
                  <a:solidFill>
                    <a:srgbClr val="000000"/>
                  </a:solidFill>
                  <a:latin typeface="Calibri" pitchFamily="34" charset="0"/>
                </a:rPr>
                <a:t>-</a:t>
              </a:r>
              <a:r>
                <a:rPr lang="en-US" sz="2000" dirty="0" smtClean="0">
                  <a:solidFill>
                    <a:srgbClr val="000000"/>
                  </a:solidFill>
                  <a:latin typeface="Calibri" pitchFamily="34" charset="0"/>
                </a:rPr>
                <a:t>(</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a:t>
              </a:r>
            </a:p>
          </p:txBody>
        </p:sp>
        <p:sp>
          <p:nvSpPr>
            <p:cNvPr id="26" name="Line 9"/>
            <p:cNvSpPr>
              <a:spLocks noChangeShapeType="1"/>
            </p:cNvSpPr>
            <p:nvPr/>
          </p:nvSpPr>
          <p:spPr bwMode="auto">
            <a:xfrm>
              <a:off x="5528652" y="5544222"/>
              <a:ext cx="511175"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sp>
          <p:nvSpPr>
            <p:cNvPr id="30" name="Line 9"/>
            <p:cNvSpPr>
              <a:spLocks noChangeShapeType="1"/>
            </p:cNvSpPr>
            <p:nvPr/>
          </p:nvSpPr>
          <p:spPr bwMode="auto">
            <a:xfrm flipH="1">
              <a:off x="5506490" y="5636332"/>
              <a:ext cx="506159"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grpSp>
      <p:grpSp>
        <p:nvGrpSpPr>
          <p:cNvPr id="48" name="Group 47"/>
          <p:cNvGrpSpPr/>
          <p:nvPr/>
        </p:nvGrpSpPr>
        <p:grpSpPr>
          <a:xfrm>
            <a:off x="432065" y="5362616"/>
            <a:ext cx="4913180" cy="369332"/>
            <a:chOff x="842055" y="1801469"/>
            <a:chExt cx="4913180" cy="369332"/>
          </a:xfrm>
        </p:grpSpPr>
        <p:sp>
          <p:nvSpPr>
            <p:cNvPr id="49" name="Rectangle 17"/>
            <p:cNvSpPr txBox="1">
              <a:spLocks noChangeArrowheads="1"/>
            </p:cNvSpPr>
            <p:nvPr/>
          </p:nvSpPr>
          <p:spPr>
            <a:xfrm>
              <a:off x="842055" y="1801469"/>
              <a:ext cx="491318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marR="0" lvl="1" indent="-338138" defTabSz="914400" rtl="0" eaLnBrk="1" fontAlgn="auto" latinLnBrk="0" hangingPunct="1">
                <a:lnSpc>
                  <a:spcPct val="100000"/>
                </a:lnSpc>
                <a:spcBef>
                  <a:spcPts val="1200"/>
                </a:spcBef>
                <a:spcAft>
                  <a:spcPts val="0"/>
                </a:spcAft>
                <a:buClr>
                  <a:srgbClr val="FF0000"/>
                </a:buClr>
                <a:buSzPct val="120000"/>
                <a:buFont typeface="Arial" pitchFamily="34" charset="0"/>
                <a:buNone/>
                <a:tabLst/>
                <a:defRPr/>
              </a:pP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rPr>
                <a:t>Ag</a:t>
              </a:r>
              <a:r>
                <a:rPr kumimoji="0" lang="en-US" altLang="en-US" sz="1800" b="0" i="0" u="none" strike="noStrike" kern="1200" cap="none" spc="0" normalizeH="0" baseline="30000" noProof="0" dirty="0">
                  <a:ln>
                    <a:noFill/>
                  </a:ln>
                  <a:solidFill>
                    <a:sysClr val="windowText" lastClr="000000"/>
                  </a:solidFill>
                  <a:effectLst/>
                  <a:uLnTx/>
                  <a:uFillTx/>
                  <a:latin typeface="Calibri"/>
                  <a:ea typeface="+mn-ea"/>
                  <a:cs typeface="+mn-cs"/>
                  <a:sym typeface="Symbol"/>
                </a:rPr>
                <a:t>+</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rPr>
                <a:t>(</a:t>
              </a:r>
              <a:r>
                <a:rPr kumimoji="0" lang="en-US" altLang="en-US" sz="1800" b="0" i="1" u="none" strike="noStrike" kern="1200" cap="none" spc="0" normalizeH="0" baseline="0" noProof="0" dirty="0" err="1">
                  <a:ln>
                    <a:noFill/>
                  </a:ln>
                  <a:solidFill>
                    <a:sysClr val="windowText" lastClr="000000"/>
                  </a:solidFill>
                  <a:effectLst/>
                  <a:uLnTx/>
                  <a:uFillTx/>
                  <a:latin typeface="Calibri"/>
                  <a:ea typeface="+mn-ea"/>
                  <a:cs typeface="+mn-cs"/>
                  <a:sym typeface="Symbol"/>
                </a:rPr>
                <a:t>aq</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rPr>
                <a:t>) + </a:t>
              </a:r>
              <a:r>
                <a:rPr kumimoji="0" lang="en-US" altLang="en-US" sz="1800" b="0" i="0" u="none" strike="noStrike" kern="1200" cap="none" spc="0" normalizeH="0" baseline="0" noProof="0" dirty="0" smtClean="0">
                  <a:ln>
                    <a:noFill/>
                  </a:ln>
                  <a:solidFill>
                    <a:sysClr val="windowText" lastClr="000000"/>
                  </a:solidFill>
                  <a:effectLst/>
                  <a:uLnTx/>
                  <a:uFillTx/>
                  <a:latin typeface="Calibri"/>
                  <a:ea typeface="+mn-ea"/>
                  <a:cs typeface="+mn-cs"/>
                  <a:sym typeface="Symbol"/>
                </a:rPr>
                <a:t>S</a:t>
              </a:r>
              <a:r>
                <a:rPr kumimoji="0" lang="en-US" altLang="en-US" sz="1800" b="0" i="0" u="none" strike="noStrike" kern="1200" cap="none" spc="0" normalizeH="0" baseline="-25000" noProof="0" dirty="0" smtClean="0">
                  <a:ln>
                    <a:noFill/>
                  </a:ln>
                  <a:solidFill>
                    <a:sysClr val="windowText" lastClr="000000"/>
                  </a:solidFill>
                  <a:effectLst/>
                  <a:uLnTx/>
                  <a:uFillTx/>
                  <a:latin typeface="Calibri"/>
                  <a:ea typeface="+mn-ea"/>
                  <a:cs typeface="+mn-cs"/>
                  <a:sym typeface="Symbol"/>
                </a:rPr>
                <a:t>2</a:t>
              </a:r>
              <a:r>
                <a:rPr kumimoji="0" lang="en-US" altLang="en-US" sz="1800" b="0" i="0" u="none" strike="noStrike" kern="1200" cap="none" spc="0" normalizeH="0" baseline="0" noProof="0" dirty="0" smtClean="0">
                  <a:ln>
                    <a:noFill/>
                  </a:ln>
                  <a:solidFill>
                    <a:sysClr val="windowText" lastClr="000000"/>
                  </a:solidFill>
                  <a:effectLst/>
                  <a:uLnTx/>
                  <a:uFillTx/>
                  <a:latin typeface="Calibri"/>
                  <a:ea typeface="+mn-ea"/>
                  <a:cs typeface="+mn-cs"/>
                  <a:sym typeface="Symbol"/>
                </a:rPr>
                <a:t>O</a:t>
              </a:r>
              <a:r>
                <a:rPr kumimoji="0" lang="en-US" altLang="en-US" sz="1800" b="0" i="0" u="none" strike="noStrike" kern="1200" cap="none" spc="0" normalizeH="0" baseline="-25000" noProof="0" dirty="0" smtClean="0">
                  <a:ln>
                    <a:noFill/>
                  </a:ln>
                  <a:solidFill>
                    <a:sysClr val="windowText" lastClr="000000"/>
                  </a:solidFill>
                  <a:effectLst/>
                  <a:uLnTx/>
                  <a:uFillTx/>
                  <a:latin typeface="Calibri"/>
                  <a:ea typeface="+mn-ea"/>
                  <a:cs typeface="+mn-cs"/>
                  <a:sym typeface="Symbol"/>
                </a:rPr>
                <a:t>3</a:t>
              </a:r>
              <a:r>
                <a:rPr kumimoji="0" lang="en-US" altLang="en-US" sz="1800" b="0" i="0" u="none" strike="noStrike" kern="1200" cap="none" spc="0" normalizeH="0" baseline="30000" noProof="0" dirty="0" smtClean="0">
                  <a:ln>
                    <a:noFill/>
                  </a:ln>
                  <a:solidFill>
                    <a:sysClr val="windowText" lastClr="000000"/>
                  </a:solidFill>
                  <a:effectLst/>
                  <a:uLnTx/>
                  <a:uFillTx/>
                  <a:latin typeface="Calibri"/>
                  <a:ea typeface="+mn-ea"/>
                  <a:cs typeface="+mn-cs"/>
                  <a:sym typeface="Symbol"/>
                </a:rPr>
                <a:t>2-</a:t>
              </a:r>
              <a:r>
                <a:rPr kumimoji="0" lang="en-US" altLang="en-US" sz="1800" b="0" i="0" u="none" strike="noStrike" kern="1200" cap="none" spc="0" normalizeH="0" baseline="0" noProof="0" dirty="0" smtClean="0">
                  <a:ln>
                    <a:noFill/>
                  </a:ln>
                  <a:solidFill>
                    <a:sysClr val="windowText" lastClr="000000"/>
                  </a:solidFill>
                  <a:effectLst/>
                  <a:uLnTx/>
                  <a:uFillTx/>
                  <a:latin typeface="Calibri"/>
                  <a:ea typeface="+mn-ea"/>
                  <a:cs typeface="+mn-cs"/>
                  <a:sym typeface="Symbol"/>
                </a:rPr>
                <a:t>(</a:t>
              </a:r>
              <a:r>
                <a:rPr kumimoji="0" lang="en-US" altLang="en-US" sz="1800" b="0" i="1" u="none" strike="noStrike" kern="1200" cap="none" spc="0" normalizeH="0" baseline="0" noProof="0" dirty="0" err="1" smtClean="0">
                  <a:ln>
                    <a:noFill/>
                  </a:ln>
                  <a:solidFill>
                    <a:sysClr val="windowText" lastClr="000000"/>
                  </a:solidFill>
                  <a:effectLst/>
                  <a:uLnTx/>
                  <a:uFillTx/>
                  <a:latin typeface="Calibri"/>
                  <a:ea typeface="+mn-ea"/>
                  <a:cs typeface="+mn-cs"/>
                  <a:sym typeface="Symbol"/>
                </a:rPr>
                <a:t>aq</a:t>
              </a:r>
              <a:r>
                <a:rPr kumimoji="0" lang="en-US" altLang="en-US" sz="1800" b="0" i="0" u="none" strike="noStrike" kern="1200" cap="none" spc="0" normalizeH="0" baseline="0" noProof="0" dirty="0" smtClean="0">
                  <a:ln>
                    <a:noFill/>
                  </a:ln>
                  <a:solidFill>
                    <a:sysClr val="windowText" lastClr="000000"/>
                  </a:solidFill>
                  <a:effectLst/>
                  <a:uLnTx/>
                  <a:uFillTx/>
                  <a:latin typeface="Calibri"/>
                  <a:ea typeface="+mn-ea"/>
                  <a:cs typeface="+mn-cs"/>
                  <a:sym typeface="Symbol"/>
                </a:rPr>
                <a:t>)        </a:t>
              </a:r>
              <a:r>
                <a:rPr kumimoji="0" lang="en-US" altLang="en-US" sz="1800" b="0" i="0" u="none" strike="noStrike" kern="1200" cap="none" spc="0" normalizeH="0" baseline="0" noProof="0" dirty="0" smtClean="0">
                  <a:ln>
                    <a:noFill/>
                  </a:ln>
                  <a:solidFill>
                    <a:sysClr val="windowText" lastClr="000000"/>
                  </a:solidFill>
                  <a:effectLst/>
                  <a:uLnTx/>
                  <a:uFillTx/>
                  <a:latin typeface="Calibri"/>
                  <a:ea typeface="+mn-ea"/>
                  <a:cs typeface="+mn-cs"/>
                </a:rPr>
                <a:t>Ag(</a:t>
              </a:r>
              <a:r>
                <a:rPr kumimoji="0" lang="en-US" altLang="en-US" sz="1800" b="0" i="0" u="none" strike="noStrike" kern="1200" cap="none" spc="0" normalizeH="0" baseline="0" noProof="0" dirty="0" smtClean="0">
                  <a:ln>
                    <a:noFill/>
                  </a:ln>
                  <a:solidFill>
                    <a:sysClr val="windowText" lastClr="000000"/>
                  </a:solidFill>
                  <a:effectLst/>
                  <a:uLnTx/>
                  <a:uFillTx/>
                  <a:latin typeface="Calibri"/>
                  <a:ea typeface="+mn-ea"/>
                  <a:cs typeface="+mn-cs"/>
                  <a:sym typeface="Symbol"/>
                </a:rPr>
                <a:t>S</a:t>
              </a:r>
              <a:r>
                <a:rPr kumimoji="0" lang="en-US" altLang="en-US" sz="1800" b="0" i="0" u="none" strike="noStrike" kern="1200" cap="none" spc="0" normalizeH="0" baseline="-25000" noProof="0" dirty="0" smtClean="0">
                  <a:ln>
                    <a:noFill/>
                  </a:ln>
                  <a:solidFill>
                    <a:sysClr val="windowText" lastClr="000000"/>
                  </a:solidFill>
                  <a:effectLst/>
                  <a:uLnTx/>
                  <a:uFillTx/>
                  <a:latin typeface="Calibri"/>
                  <a:ea typeface="+mn-ea"/>
                  <a:cs typeface="+mn-cs"/>
                  <a:sym typeface="Symbol"/>
                </a:rPr>
                <a:t>2</a:t>
              </a:r>
              <a:r>
                <a:rPr kumimoji="0" lang="en-US" altLang="en-US" sz="1800" b="0" i="0" u="none" strike="noStrike" kern="1200" cap="none" spc="0" normalizeH="0" baseline="0" noProof="0" dirty="0" smtClean="0">
                  <a:ln>
                    <a:noFill/>
                  </a:ln>
                  <a:solidFill>
                    <a:sysClr val="windowText" lastClr="000000"/>
                  </a:solidFill>
                  <a:effectLst/>
                  <a:uLnTx/>
                  <a:uFillTx/>
                  <a:latin typeface="Calibri"/>
                  <a:ea typeface="+mn-ea"/>
                  <a:cs typeface="+mn-cs"/>
                  <a:sym typeface="Symbol"/>
                </a:rPr>
                <a:t>O</a:t>
              </a:r>
              <a:r>
                <a:rPr kumimoji="0" lang="en-US" altLang="en-US" sz="1800" b="0" i="0" u="none" strike="noStrike" kern="1200" cap="none" spc="0" normalizeH="0" baseline="-25000" noProof="0" dirty="0" smtClean="0">
                  <a:ln>
                    <a:noFill/>
                  </a:ln>
                  <a:solidFill>
                    <a:sysClr val="windowText" lastClr="000000"/>
                  </a:solidFill>
                  <a:effectLst/>
                  <a:uLnTx/>
                  <a:uFillTx/>
                  <a:latin typeface="Calibri"/>
                  <a:ea typeface="+mn-ea"/>
                  <a:cs typeface="+mn-cs"/>
                  <a:sym typeface="Symbol"/>
                </a:rPr>
                <a:t>3</a:t>
              </a:r>
              <a:r>
                <a:rPr kumimoji="0" lang="en-US" altLang="en-US" sz="1800" b="0" i="0" u="none" strike="noStrike" kern="1200" cap="none" spc="0" normalizeH="0" baseline="0" noProof="0" dirty="0" smtClean="0">
                  <a:ln>
                    <a:noFill/>
                  </a:ln>
                  <a:solidFill>
                    <a:sysClr val="windowText" lastClr="000000"/>
                  </a:solidFill>
                  <a:effectLst/>
                  <a:uLnTx/>
                  <a:uFillTx/>
                  <a:latin typeface="Calibri"/>
                  <a:ea typeface="+mn-ea"/>
                  <a:cs typeface="+mn-cs"/>
                  <a:sym typeface="Symbol"/>
                </a:rPr>
                <a:t>)</a:t>
              </a:r>
              <a:r>
                <a:rPr kumimoji="0" lang="en-US" altLang="en-US" sz="1800" b="0" i="0" u="none" strike="noStrike" kern="1200" cap="none" spc="0" normalizeH="0" baseline="-25000" noProof="0" dirty="0" smtClean="0">
                  <a:ln>
                    <a:noFill/>
                  </a:ln>
                  <a:solidFill>
                    <a:sysClr val="windowText" lastClr="000000"/>
                  </a:solidFill>
                  <a:effectLst/>
                  <a:uLnTx/>
                  <a:uFillTx/>
                  <a:latin typeface="Calibri"/>
                  <a:ea typeface="+mn-ea"/>
                  <a:cs typeface="+mn-cs"/>
                  <a:sym typeface="Symbol"/>
                </a:rPr>
                <a:t>2</a:t>
              </a:r>
              <a:r>
                <a:rPr kumimoji="0" lang="en-US" altLang="en-US" sz="1800" b="0" i="0" u="none" strike="noStrike" kern="1200" cap="none" spc="0" normalizeH="0" baseline="30000" noProof="0" dirty="0" smtClean="0">
                  <a:ln>
                    <a:noFill/>
                  </a:ln>
                  <a:solidFill>
                    <a:sysClr val="windowText" lastClr="000000"/>
                  </a:solidFill>
                  <a:effectLst/>
                  <a:uLnTx/>
                  <a:uFillTx/>
                  <a:latin typeface="Calibri"/>
                  <a:ea typeface="+mn-ea"/>
                  <a:cs typeface="+mn-cs"/>
                  <a:sym typeface="Symbol"/>
                </a:rPr>
                <a:t>2-</a:t>
              </a:r>
              <a:r>
                <a:rPr kumimoji="0" lang="en-US" altLang="en-US" sz="1800" b="0" i="1" u="none" strike="noStrike" kern="1200" cap="none" spc="0" normalizeH="0" baseline="0" noProof="0" dirty="0" smtClean="0">
                  <a:ln>
                    <a:noFill/>
                  </a:ln>
                  <a:solidFill>
                    <a:sysClr val="windowText" lastClr="000000"/>
                  </a:solidFill>
                  <a:effectLst/>
                  <a:uLnTx/>
                  <a:uFillTx/>
                  <a:latin typeface="Calibri"/>
                  <a:ea typeface="+mn-ea"/>
                  <a:cs typeface="+mn-cs"/>
                </a:rPr>
                <a:t>(</a:t>
              </a:r>
              <a:r>
                <a:rPr kumimoji="0" lang="en-US" altLang="en-US" sz="1800" b="0" i="1" u="none" strike="noStrike" kern="1200" cap="none" spc="0" normalizeH="0" baseline="0" noProof="0" dirty="0" err="1" smtClean="0">
                  <a:ln>
                    <a:noFill/>
                  </a:ln>
                  <a:solidFill>
                    <a:sysClr val="windowText" lastClr="000000"/>
                  </a:solidFill>
                  <a:effectLst/>
                  <a:uLnTx/>
                  <a:uFillTx/>
                  <a:latin typeface="Calibri"/>
                  <a:ea typeface="+mn-ea"/>
                  <a:cs typeface="+mn-cs"/>
                </a:rPr>
                <a:t>aq</a:t>
              </a:r>
              <a:r>
                <a:rPr kumimoji="0" lang="en-US" altLang="en-US" sz="1800" b="0" i="0" u="none" strike="noStrike" kern="1200" cap="none" spc="0" normalizeH="0" baseline="0" noProof="0" dirty="0" smtClean="0">
                  <a:ln>
                    <a:noFill/>
                  </a:ln>
                  <a:solidFill>
                    <a:sysClr val="windowText" lastClr="000000"/>
                  </a:solidFill>
                  <a:effectLst/>
                  <a:uLnTx/>
                  <a:uFillTx/>
                  <a:latin typeface="Calibri"/>
                  <a:ea typeface="+mn-ea"/>
                  <a:cs typeface="+mn-cs"/>
                </a:rPr>
                <a:t>)</a:t>
              </a:r>
              <a:endParaRPr kumimoji="0" lang="en-US" altLang="en-US" sz="1800" b="0" i="0" u="none" strike="noStrike" kern="1200" cap="none" spc="0" normalizeH="0" baseline="0" noProof="0" dirty="0" smtClean="0">
                <a:ln>
                  <a:noFill/>
                </a:ln>
                <a:solidFill>
                  <a:sysClr val="windowText" lastClr="000000"/>
                </a:solidFill>
                <a:effectLst/>
                <a:uLnTx/>
                <a:uFillTx/>
                <a:latin typeface="Calibri"/>
                <a:ea typeface="+mn-ea"/>
                <a:cs typeface="+mn-cs"/>
                <a:sym typeface="Symbol"/>
              </a:endParaRPr>
            </a:p>
          </p:txBody>
        </p:sp>
        <p:sp>
          <p:nvSpPr>
            <p:cNvPr id="50" name="Line 6"/>
            <p:cNvSpPr>
              <a:spLocks noChangeShapeType="1"/>
            </p:cNvSpPr>
            <p:nvPr/>
          </p:nvSpPr>
          <p:spPr bwMode="auto">
            <a:xfrm>
              <a:off x="2801753" y="1928545"/>
              <a:ext cx="303937" cy="0"/>
            </a:xfrm>
            <a:prstGeom prst="line">
              <a:avLst/>
            </a:prstGeom>
            <a:noFill/>
            <a:ln w="28575">
              <a:solidFill>
                <a:sysClr val="windowText" lastClr="000000"/>
              </a:solidFill>
              <a:round/>
              <a:headEnd/>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b="0" i="0" u="none" strike="noStrike" kern="0" cap="none" spc="0" normalizeH="0" baseline="0" noProof="0" smtClean="0">
                <a:ln>
                  <a:noFill/>
                </a:ln>
                <a:solidFill>
                  <a:srgbClr val="000000"/>
                </a:solidFill>
                <a:effectLst/>
                <a:uLnTx/>
                <a:uFillTx/>
              </a:endParaRPr>
            </a:p>
          </p:txBody>
        </p:sp>
        <p:sp>
          <p:nvSpPr>
            <p:cNvPr id="51" name="Line 7"/>
            <p:cNvSpPr>
              <a:spLocks noChangeShapeType="1"/>
            </p:cNvSpPr>
            <p:nvPr/>
          </p:nvSpPr>
          <p:spPr bwMode="auto">
            <a:xfrm flipH="1">
              <a:off x="2772725" y="2037403"/>
              <a:ext cx="292772" cy="0"/>
            </a:xfrm>
            <a:prstGeom prst="line">
              <a:avLst/>
            </a:prstGeom>
            <a:noFill/>
            <a:ln w="28575">
              <a:solidFill>
                <a:sysClr val="windowText" lastClr="000000"/>
              </a:solidFill>
              <a:round/>
              <a:headEnd/>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b="0" i="0" u="none" strike="noStrike" kern="0" cap="none" spc="0" normalizeH="0" baseline="0" noProof="0" smtClean="0">
                <a:ln>
                  <a:noFill/>
                </a:ln>
                <a:solidFill>
                  <a:srgbClr val="000000"/>
                </a:solidFill>
                <a:effectLst/>
                <a:uLnTx/>
                <a:uFillTx/>
              </a:endParaRPr>
            </a:p>
          </p:txBody>
        </p:sp>
      </p:grpSp>
      <p:cxnSp>
        <p:nvCxnSpPr>
          <p:cNvPr id="52" name="Straight Arrow Connector 51"/>
          <p:cNvCxnSpPr/>
          <p:nvPr/>
        </p:nvCxnSpPr>
        <p:spPr>
          <a:xfrm flipV="1">
            <a:off x="1768510" y="5074417"/>
            <a:ext cx="0" cy="2813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039816" y="5335672"/>
            <a:ext cx="864158" cy="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18795" y="5624528"/>
            <a:ext cx="930063"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pitchFamily="34" charset="0"/>
              </a:rPr>
              <a:t>Decreases</a:t>
            </a:r>
            <a:endParaRPr kumimoji="0" lang="en-US" sz="1400" b="0" i="0" u="none" strike="noStrike" kern="0" cap="none" spc="0" normalizeH="0" baseline="0" noProof="0" dirty="0">
              <a:ln>
                <a:noFill/>
              </a:ln>
              <a:solidFill>
                <a:srgbClr val="FF0000"/>
              </a:solidFill>
              <a:effectLst/>
              <a:uLnTx/>
              <a:uFillTx/>
              <a:latin typeface="Calibri" pitchFamily="34" charset="0"/>
            </a:endParaRPr>
          </a:p>
        </p:txBody>
      </p:sp>
      <p:cxnSp>
        <p:nvCxnSpPr>
          <p:cNvPr id="58" name="Straight Arrow Connector 57"/>
          <p:cNvCxnSpPr/>
          <p:nvPr/>
        </p:nvCxnSpPr>
        <p:spPr>
          <a:xfrm>
            <a:off x="2413279" y="4744502"/>
            <a:ext cx="0" cy="2796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458686" y="4443046"/>
            <a:ext cx="864158" cy="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1482345" y="5848535"/>
            <a:ext cx="1507144" cy="369332"/>
          </a:xfrm>
          <a:prstGeom prst="rect">
            <a:avLst/>
          </a:prstGeom>
        </p:spPr>
        <p:txBody>
          <a:bodyPr wrap="none">
            <a:spAutoFit/>
          </a:bodyPr>
          <a:lstStyle/>
          <a:p>
            <a:r>
              <a:rPr lang="en-US" i="1" dirty="0" err="1" smtClean="0">
                <a:latin typeface="Calibri" pitchFamily="34" charset="0"/>
              </a:rPr>
              <a:t>K</a:t>
            </a:r>
            <a:r>
              <a:rPr lang="en-US" baseline="-25000" dirty="0" err="1" smtClean="0">
                <a:latin typeface="Calibri" pitchFamily="34" charset="0"/>
              </a:rPr>
              <a:t>f</a:t>
            </a:r>
            <a:r>
              <a:rPr lang="en-US" dirty="0" smtClean="0">
                <a:latin typeface="Calibri" pitchFamily="34" charset="0"/>
              </a:rPr>
              <a:t> = 1.7 x 10</a:t>
            </a:r>
            <a:r>
              <a:rPr lang="en-US" baseline="30000" dirty="0" smtClean="0">
                <a:latin typeface="Calibri" pitchFamily="34" charset="0"/>
              </a:rPr>
              <a:t>13</a:t>
            </a:r>
            <a:endParaRPr lang="en-US" baseline="300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p:bldP spid="57" grpId="0"/>
      <p:bldP spid="6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148" name="Picture 4" descr="http://thelabworks.com/wp-content/uploads/2012/05/BW-Negative.jpg"/>
          <p:cNvPicPr>
            <a:picLocks noChangeAspect="1" noChangeArrowheads="1"/>
          </p:cNvPicPr>
          <p:nvPr/>
        </p:nvPicPr>
        <p:blipFill>
          <a:blip r:embed="rId2" cstate="print"/>
          <a:srcRect/>
          <a:stretch>
            <a:fillRect/>
          </a:stretch>
        </p:blipFill>
        <p:spPr bwMode="auto">
          <a:xfrm>
            <a:off x="590417" y="5305473"/>
            <a:ext cx="4506859" cy="1502287"/>
          </a:xfrm>
          <a:prstGeom prst="rect">
            <a:avLst/>
          </a:prstGeom>
          <a:noFill/>
        </p:spPr>
      </p:pic>
      <p:pic>
        <p:nvPicPr>
          <p:cNvPr id="756738" name="Picture 2" descr="http://upload.wikimedia.org/wikipedia/commons/thumb/b/b3/Photographic_processing.jpg/660px-Photographic_processing.jpg"/>
          <p:cNvPicPr>
            <a:picLocks noChangeAspect="1" noChangeArrowheads="1"/>
          </p:cNvPicPr>
          <p:nvPr/>
        </p:nvPicPr>
        <p:blipFill>
          <a:blip r:embed="rId3"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r>
              <a:rPr lang="en-US" sz="3600" u="sng" kern="0" dirty="0" smtClean="0">
                <a:solidFill>
                  <a:sysClr val="windowText" lastClr="000000"/>
                </a:solidFill>
                <a:latin typeface="Calibri"/>
              </a:rPr>
              <a:t> and Photography</a:t>
            </a:r>
            <a:r>
              <a:rPr lang="en-US" sz="3600" u="sng" kern="0" baseline="-25000" dirty="0" smtClean="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341502" cy="646331"/>
          </a:xfrm>
          <a:prstGeom prst="rect">
            <a:avLst/>
          </a:prstGeom>
        </p:spPr>
        <p:txBody>
          <a:bodyPr wrap="square">
            <a:spAutoFit/>
          </a:bodyPr>
          <a:lstStyle/>
          <a:p>
            <a:pPr marL="342900" indent="-342900">
              <a:spcAft>
                <a:spcPts val="1200"/>
              </a:spcAft>
              <a:buFont typeface="+mj-lt"/>
              <a:buAutoNum type="arabicParenR" startAt="5"/>
            </a:pPr>
            <a:r>
              <a:rPr lang="en-US" dirty="0" smtClean="0">
                <a:latin typeface="Calibri" pitchFamily="34" charset="0"/>
              </a:rPr>
              <a:t>Washing in clean water removes any remaining fixer. Residual fixer can corrode the silver image, leading to </a:t>
            </a:r>
            <a:r>
              <a:rPr lang="en-US" dirty="0" err="1" smtClean="0">
                <a:latin typeface="Calibri" pitchFamily="34" charset="0"/>
              </a:rPr>
              <a:t>discolouration</a:t>
            </a:r>
            <a:r>
              <a:rPr lang="en-US" dirty="0" smtClean="0">
                <a:latin typeface="Calibri" pitchFamily="34" charset="0"/>
              </a:rPr>
              <a:t>, staining and fading.</a:t>
            </a:r>
            <a:endParaRPr lang="en-US" dirty="0">
              <a:latin typeface="Calibri" pitchFamily="34" charset="0"/>
            </a:endParaRPr>
          </a:p>
        </p:txBody>
      </p:sp>
      <p:sp>
        <p:nvSpPr>
          <p:cNvPr id="39" name="Rounded Rectangle 38"/>
          <p:cNvSpPr/>
          <p:nvPr/>
        </p:nvSpPr>
        <p:spPr>
          <a:xfrm>
            <a:off x="6414504" y="1040000"/>
            <a:ext cx="2327561" cy="1738365"/>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descr="http://upload.wikimedia.org/wikipedia/commons/thumb/8/8b/Darkroom_enlarger_en.svg/2000px-Darkroom_enlarger_en.svg.png"/>
          <p:cNvPicPr>
            <a:picLocks noChangeAspect="1" noChangeArrowheads="1"/>
          </p:cNvPicPr>
          <p:nvPr/>
        </p:nvPicPr>
        <p:blipFill>
          <a:blip r:embed="rId4" cstate="print"/>
          <a:srcRect/>
          <a:stretch>
            <a:fillRect/>
          </a:stretch>
        </p:blipFill>
        <p:spPr bwMode="auto">
          <a:xfrm>
            <a:off x="5171191" y="4039437"/>
            <a:ext cx="2936360" cy="2510588"/>
          </a:xfrm>
          <a:prstGeom prst="rect">
            <a:avLst/>
          </a:prstGeom>
          <a:noFill/>
        </p:spPr>
      </p:pic>
      <p:pic>
        <p:nvPicPr>
          <p:cNvPr id="774146" name="Picture 2" descr="http://www.flickos.com/uploads/7/6/1/5/7615662/1631944.jpg?424"/>
          <p:cNvPicPr>
            <a:picLocks noChangeAspect="1" noChangeArrowheads="1"/>
          </p:cNvPicPr>
          <p:nvPr/>
        </p:nvPicPr>
        <p:blipFill>
          <a:blip r:embed="rId5" cstate="print"/>
          <a:srcRect/>
          <a:stretch>
            <a:fillRect/>
          </a:stretch>
        </p:blipFill>
        <p:spPr bwMode="auto">
          <a:xfrm>
            <a:off x="1843697" y="3933789"/>
            <a:ext cx="2323611" cy="1547239"/>
          </a:xfrm>
          <a:prstGeom prst="rect">
            <a:avLst/>
          </a:prstGeom>
          <a:noFill/>
        </p:spPr>
      </p:pic>
      <p:sp>
        <p:nvSpPr>
          <p:cNvPr id="35" name="Slide Number Placeholder 34"/>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102</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4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41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c/c2/Reflex_camera_simple_labels.svg/2000px-Reflex_camera_simple_labels.svg.png"/>
          <p:cNvPicPr>
            <a:picLocks noChangeAspect="1" noChangeArrowheads="1"/>
          </p:cNvPicPr>
          <p:nvPr/>
        </p:nvPicPr>
        <p:blipFill>
          <a:blip r:embed="rId2" cstate="print"/>
          <a:srcRect/>
          <a:stretch>
            <a:fillRect/>
          </a:stretch>
        </p:blipFill>
        <p:spPr bwMode="auto">
          <a:xfrm>
            <a:off x="4960823" y="3989179"/>
            <a:ext cx="2885264" cy="2029783"/>
          </a:xfrm>
          <a:prstGeom prst="rect">
            <a:avLst/>
          </a:prstGeom>
          <a:noFill/>
        </p:spPr>
      </p:pic>
      <p:pic>
        <p:nvPicPr>
          <p:cNvPr id="768003" name="Picture 3"/>
          <p:cNvPicPr>
            <a:picLocks noChangeAspect="1" noChangeArrowheads="1"/>
          </p:cNvPicPr>
          <p:nvPr/>
        </p:nvPicPr>
        <p:blipFill>
          <a:blip r:embed="rId3" cstate="print"/>
          <a:srcRect/>
          <a:stretch>
            <a:fillRect/>
          </a:stretch>
        </p:blipFill>
        <p:spPr bwMode="auto">
          <a:xfrm>
            <a:off x="4431323" y="1294931"/>
            <a:ext cx="4210050" cy="2238375"/>
          </a:xfrm>
          <a:prstGeom prst="rect">
            <a:avLst/>
          </a:prstGeom>
          <a:noFill/>
          <a:ln w="9525">
            <a:noFill/>
            <a:miter lim="800000"/>
            <a:headEnd/>
            <a:tailEnd/>
          </a:ln>
        </p:spPr>
      </p:pic>
      <p:sp>
        <p:nvSpPr>
          <p:cNvPr id="6"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r>
              <a:rPr lang="en-US" sz="3600" u="sng" kern="0" dirty="0" smtClean="0">
                <a:solidFill>
                  <a:sysClr val="windowText" lastClr="000000"/>
                </a:solidFill>
                <a:latin typeface="Calibri"/>
              </a:rPr>
              <a:t> and Photography</a:t>
            </a:r>
            <a:r>
              <a:rPr lang="en-US" sz="3600" u="sng" kern="0" baseline="-25000" dirty="0" smtClean="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pic>
        <p:nvPicPr>
          <p:cNvPr id="7" name="Picture 16" descr="https://jessedavidphotography.files.wordpress.com/2011/12/slr_camera.gif"/>
          <p:cNvPicPr>
            <a:picLocks noChangeAspect="1" noChangeArrowheads="1"/>
          </p:cNvPicPr>
          <p:nvPr/>
        </p:nvPicPr>
        <p:blipFill>
          <a:blip r:embed="rId4" cstate="print"/>
          <a:srcRect/>
          <a:stretch>
            <a:fillRect/>
          </a:stretch>
        </p:blipFill>
        <p:spPr bwMode="auto">
          <a:xfrm>
            <a:off x="939189" y="3889126"/>
            <a:ext cx="3220671" cy="2572285"/>
          </a:xfrm>
          <a:prstGeom prst="rect">
            <a:avLst/>
          </a:prstGeom>
          <a:noFill/>
        </p:spPr>
      </p:pic>
      <p:sp>
        <p:nvSpPr>
          <p:cNvPr id="8" name="TextBox 7"/>
          <p:cNvSpPr txBox="1"/>
          <p:nvPr/>
        </p:nvSpPr>
        <p:spPr>
          <a:xfrm>
            <a:off x="5014106" y="6079256"/>
            <a:ext cx="3356149" cy="369332"/>
          </a:xfrm>
          <a:prstGeom prst="rect">
            <a:avLst/>
          </a:prstGeom>
          <a:noFill/>
        </p:spPr>
        <p:txBody>
          <a:bodyPr wrap="square" rtlCol="0">
            <a:spAutoFit/>
          </a:bodyPr>
          <a:lstStyle/>
          <a:p>
            <a:pPr algn="ctr"/>
            <a:r>
              <a:rPr lang="en-US" dirty="0" smtClean="0">
                <a:latin typeface="Calibri" pitchFamily="34" charset="0"/>
              </a:rPr>
              <a:t>CCD and CMOS detectors.</a:t>
            </a:r>
            <a:endParaRPr lang="en-US" dirty="0">
              <a:latin typeface="Calibri" pitchFamily="34" charset="0"/>
            </a:endParaRPr>
          </a:p>
        </p:txBody>
      </p:sp>
      <p:pic>
        <p:nvPicPr>
          <p:cNvPr id="768005" name="Picture 5" descr="http://media.web.britannica.com/eb-media/86/94786-036-FC17D019.jpg"/>
          <p:cNvPicPr>
            <a:picLocks noChangeAspect="1" noChangeArrowheads="1"/>
          </p:cNvPicPr>
          <p:nvPr/>
        </p:nvPicPr>
        <p:blipFill>
          <a:blip r:embed="rId5" cstate="print"/>
          <a:srcRect/>
          <a:stretch>
            <a:fillRect/>
          </a:stretch>
        </p:blipFill>
        <p:spPr bwMode="auto">
          <a:xfrm>
            <a:off x="738292" y="1240301"/>
            <a:ext cx="3280822" cy="2358998"/>
          </a:xfrm>
          <a:prstGeom prst="rect">
            <a:avLst/>
          </a:prstGeom>
          <a:noFill/>
        </p:spPr>
      </p:pic>
      <p:sp>
        <p:nvSpPr>
          <p:cNvPr id="10" name="Slide Number Placeholder 9"/>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103</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19172" y="4402358"/>
            <a:ext cx="6304175" cy="339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20296" y="547"/>
            <a:ext cx="5867400" cy="1143000"/>
          </a:xfrm>
        </p:spPr>
        <p:txBody>
          <a:bodyPr>
            <a:normAutofit/>
          </a:bodyPr>
          <a:lstStyle/>
          <a:p>
            <a:r>
              <a:rPr lang="en-US" sz="4000" u="sng" dirty="0" smtClean="0"/>
              <a:t>Qualitative Analysis</a:t>
            </a:r>
            <a:endParaRPr lang="en-US" sz="4000" u="sng" dirty="0"/>
          </a:p>
        </p:txBody>
      </p:sp>
      <p:sp>
        <p:nvSpPr>
          <p:cNvPr id="5" name="TextBox 4"/>
          <p:cNvSpPr txBox="1"/>
          <p:nvPr/>
        </p:nvSpPr>
        <p:spPr>
          <a:xfrm>
            <a:off x="432079" y="954593"/>
            <a:ext cx="8279842" cy="769441"/>
          </a:xfrm>
          <a:prstGeom prst="rect">
            <a:avLst/>
          </a:prstGeom>
          <a:noFill/>
        </p:spPr>
        <p:txBody>
          <a:bodyPr wrap="square" rtlCol="0">
            <a:spAutoFit/>
          </a:bodyPr>
          <a:lstStyle/>
          <a:p>
            <a:r>
              <a:rPr lang="en-US" sz="2200" b="1" dirty="0" smtClean="0">
                <a:solidFill>
                  <a:srgbClr val="FF0000"/>
                </a:solidFill>
              </a:rPr>
              <a:t>Qualitative analysis</a:t>
            </a:r>
            <a:r>
              <a:rPr lang="en-US" sz="2200" dirty="0" smtClean="0"/>
              <a:t>- the determination of the elements/ions present in a sample. </a:t>
            </a:r>
            <a:endParaRPr lang="en-US" sz="2200" dirty="0"/>
          </a:p>
        </p:txBody>
      </p:sp>
      <p:sp>
        <p:nvSpPr>
          <p:cNvPr id="6" name="Rectangle 5"/>
          <p:cNvSpPr/>
          <p:nvPr/>
        </p:nvSpPr>
        <p:spPr>
          <a:xfrm>
            <a:off x="2437080" y="1596060"/>
            <a:ext cx="3821174" cy="2323713"/>
          </a:xfrm>
          <a:prstGeom prst="rect">
            <a:avLst/>
          </a:prstGeom>
        </p:spPr>
        <p:txBody>
          <a:bodyPr wrap="none">
            <a:spAutoFit/>
          </a:bodyPr>
          <a:lstStyle/>
          <a:p>
            <a:pPr marL="231775" indent="-231775">
              <a:spcAft>
                <a:spcPts val="600"/>
              </a:spcAft>
              <a:buFont typeface="Arial" pitchFamily="34" charset="0"/>
              <a:buChar char="•"/>
            </a:pPr>
            <a:r>
              <a:rPr lang="en-US" sz="2000" dirty="0" smtClean="0"/>
              <a:t>Production quality</a:t>
            </a:r>
          </a:p>
          <a:p>
            <a:pPr marL="231775" indent="-231775">
              <a:spcAft>
                <a:spcPts val="600"/>
              </a:spcAft>
              <a:buFont typeface="Arial" pitchFamily="34" charset="0"/>
              <a:buChar char="•"/>
            </a:pPr>
            <a:r>
              <a:rPr lang="en-US" sz="2000" dirty="0" smtClean="0"/>
              <a:t>Environmental chemistry </a:t>
            </a:r>
          </a:p>
          <a:p>
            <a:pPr marL="231775" indent="-231775">
              <a:spcAft>
                <a:spcPts val="600"/>
              </a:spcAft>
              <a:buFont typeface="Arial" pitchFamily="34" charset="0"/>
              <a:buChar char="•"/>
            </a:pPr>
            <a:r>
              <a:rPr lang="en-US" sz="2000" dirty="0" smtClean="0"/>
              <a:t>Food quality</a:t>
            </a:r>
          </a:p>
          <a:p>
            <a:pPr marL="231775" indent="-231775">
              <a:spcAft>
                <a:spcPts val="600"/>
              </a:spcAft>
              <a:buFont typeface="Arial" pitchFamily="34" charset="0"/>
              <a:buChar char="•"/>
            </a:pPr>
            <a:r>
              <a:rPr lang="en-US" sz="2000" dirty="0" smtClean="0"/>
              <a:t>Medicine/toxicology</a:t>
            </a:r>
          </a:p>
          <a:p>
            <a:pPr marL="231775" indent="-231775">
              <a:spcAft>
                <a:spcPts val="600"/>
              </a:spcAft>
              <a:buFont typeface="Arial" pitchFamily="34" charset="0"/>
              <a:buChar char="•"/>
            </a:pPr>
            <a:r>
              <a:rPr lang="en-US" sz="2000" dirty="0" smtClean="0"/>
              <a:t>Forensics</a:t>
            </a:r>
          </a:p>
          <a:p>
            <a:pPr marL="231775" indent="-231775">
              <a:spcAft>
                <a:spcPts val="600"/>
              </a:spcAft>
              <a:buFont typeface="Arial" pitchFamily="34" charset="0"/>
              <a:buChar char="•"/>
            </a:pPr>
            <a:r>
              <a:rPr lang="en-US" sz="2000" dirty="0" smtClean="0"/>
              <a:t>Archeology/geology/</a:t>
            </a:r>
            <a:r>
              <a:rPr lang="en-US" sz="2000" dirty="0" err="1" smtClean="0"/>
              <a:t>palentology</a:t>
            </a:r>
            <a:endParaRPr lang="en-US" sz="2000" dirty="0" smtClean="0"/>
          </a:p>
        </p:txBody>
      </p:sp>
      <p:sp>
        <p:nvSpPr>
          <p:cNvPr id="7" name="TextBox 6"/>
          <p:cNvSpPr txBox="1"/>
          <p:nvPr/>
        </p:nvSpPr>
        <p:spPr>
          <a:xfrm>
            <a:off x="993933" y="4013891"/>
            <a:ext cx="7114234" cy="2693045"/>
          </a:xfrm>
          <a:prstGeom prst="rect">
            <a:avLst/>
          </a:prstGeom>
          <a:noFill/>
        </p:spPr>
        <p:txBody>
          <a:bodyPr wrap="square" rtlCol="0">
            <a:spAutoFit/>
          </a:bodyPr>
          <a:lstStyle/>
          <a:p>
            <a:pPr marL="342900" indent="-342900">
              <a:spcAft>
                <a:spcPts val="600"/>
              </a:spcAft>
              <a:buFont typeface="+mj-lt"/>
              <a:buAutoNum type="arabicParenR"/>
            </a:pPr>
            <a:r>
              <a:rPr lang="en-US" sz="2400" dirty="0" smtClean="0"/>
              <a:t>Appearance of the substance</a:t>
            </a:r>
          </a:p>
          <a:p>
            <a:pPr marL="342900" indent="-342900">
              <a:spcAft>
                <a:spcPts val="600"/>
              </a:spcAft>
              <a:buFont typeface="+mj-lt"/>
              <a:buAutoNum type="arabicParenR"/>
            </a:pPr>
            <a:r>
              <a:rPr lang="en-US" sz="2400" dirty="0" smtClean="0"/>
              <a:t>Heating effects</a:t>
            </a:r>
          </a:p>
          <a:p>
            <a:pPr marL="342900" indent="-342900">
              <a:spcAft>
                <a:spcPts val="600"/>
              </a:spcAft>
              <a:buFont typeface="+mj-lt"/>
              <a:buAutoNum type="arabicParenR"/>
            </a:pPr>
            <a:r>
              <a:rPr lang="en-US" sz="2400" dirty="0" smtClean="0"/>
              <a:t>Flame test</a:t>
            </a:r>
          </a:p>
          <a:p>
            <a:pPr marL="342900" indent="-342900">
              <a:spcAft>
                <a:spcPts val="600"/>
              </a:spcAft>
              <a:buFont typeface="+mj-lt"/>
              <a:buAutoNum type="arabicParenR"/>
            </a:pPr>
            <a:r>
              <a:rPr lang="en-US" sz="2400" dirty="0" smtClean="0"/>
              <a:t>Solubility</a:t>
            </a:r>
          </a:p>
          <a:p>
            <a:pPr marL="342900" indent="-342900">
              <a:spcAft>
                <a:spcPts val="600"/>
              </a:spcAft>
              <a:buFont typeface="+mj-lt"/>
              <a:buAutoNum type="arabicParenR"/>
            </a:pPr>
            <a:r>
              <a:rPr lang="en-US" sz="2400" dirty="0" smtClean="0"/>
              <a:t>Reaction with acids/bases</a:t>
            </a:r>
          </a:p>
          <a:p>
            <a:pPr marL="342900" indent="-342900">
              <a:spcAft>
                <a:spcPts val="600"/>
              </a:spcAft>
              <a:buFont typeface="+mj-lt"/>
              <a:buAutoNum type="arabicParenR"/>
            </a:pPr>
            <a:r>
              <a:rPr lang="en-US" sz="2400" dirty="0" smtClean="0"/>
              <a:t>Reaction with silver nitrate</a:t>
            </a:r>
            <a:endParaRPr lang="en-US" sz="2400" dirty="0"/>
          </a:p>
        </p:txBody>
      </p:sp>
      <p:sp>
        <p:nvSpPr>
          <p:cNvPr id="8" name="Rounded Rectangle 7"/>
          <p:cNvSpPr/>
          <p:nvPr/>
        </p:nvSpPr>
        <p:spPr>
          <a:xfrm>
            <a:off x="983888" y="4926246"/>
            <a:ext cx="1939332" cy="8236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105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pPr>
              <a:defRPr/>
            </a:pPr>
            <a:fld id="{52DBBEDE-561F-4753-94D7-2ECED2DD6B4A}" type="slidenum">
              <a:rPr lang="en-US"/>
              <a:pPr>
                <a:defRPr/>
              </a:pPr>
              <a:t>106</a:t>
            </a:fld>
            <a:endParaRPr lang="en-US"/>
          </a:p>
        </p:txBody>
      </p:sp>
      <p:grpSp>
        <p:nvGrpSpPr>
          <p:cNvPr id="14" name="Group 13"/>
          <p:cNvGrpSpPr/>
          <p:nvPr/>
        </p:nvGrpSpPr>
        <p:grpSpPr>
          <a:xfrm>
            <a:off x="2224471" y="4179267"/>
            <a:ext cx="5171115" cy="2470537"/>
            <a:chOff x="144463" y="1752600"/>
            <a:chExt cx="8770937" cy="4190377"/>
          </a:xfrm>
        </p:grpSpPr>
        <p:sp>
          <p:nvSpPr>
            <p:cNvPr id="30729" name="Text Box 9"/>
            <p:cNvSpPr txBox="1">
              <a:spLocks noChangeArrowheads="1"/>
            </p:cNvSpPr>
            <p:nvPr/>
          </p:nvSpPr>
          <p:spPr bwMode="auto">
            <a:xfrm>
              <a:off x="457660" y="5316538"/>
              <a:ext cx="1438853" cy="626439"/>
            </a:xfrm>
            <a:prstGeom prst="rect">
              <a:avLst/>
            </a:prstGeom>
            <a:noFill/>
            <a:ln w="9525">
              <a:noFill/>
              <a:miter lim="800000"/>
              <a:headEnd/>
              <a:tailEnd/>
            </a:ln>
          </p:spPr>
          <p:txBody>
            <a:bodyPr wrap="none">
              <a:spAutoFit/>
            </a:bodyPr>
            <a:lstStyle/>
            <a:p>
              <a:pPr algn="ctr"/>
              <a:r>
                <a:rPr lang="en-US" dirty="0"/>
                <a:t>lithium</a:t>
              </a:r>
            </a:p>
          </p:txBody>
        </p:sp>
        <p:sp>
          <p:nvSpPr>
            <p:cNvPr id="30730" name="Text Box 10"/>
            <p:cNvSpPr txBox="1">
              <a:spLocks noChangeArrowheads="1"/>
            </p:cNvSpPr>
            <p:nvPr/>
          </p:nvSpPr>
          <p:spPr bwMode="auto">
            <a:xfrm>
              <a:off x="2647003" y="5314951"/>
              <a:ext cx="1487793" cy="626439"/>
            </a:xfrm>
            <a:prstGeom prst="rect">
              <a:avLst/>
            </a:prstGeom>
            <a:noFill/>
            <a:ln w="9525">
              <a:noFill/>
              <a:miter lim="800000"/>
              <a:headEnd/>
              <a:tailEnd/>
            </a:ln>
          </p:spPr>
          <p:txBody>
            <a:bodyPr wrap="none">
              <a:spAutoFit/>
            </a:bodyPr>
            <a:lstStyle/>
            <a:p>
              <a:pPr algn="ctr"/>
              <a:r>
                <a:rPr lang="en-US" dirty="0"/>
                <a:t>sodium</a:t>
              </a:r>
            </a:p>
          </p:txBody>
        </p:sp>
        <p:sp>
          <p:nvSpPr>
            <p:cNvPr id="30731" name="Text Box 11"/>
            <p:cNvSpPr txBox="1">
              <a:spLocks noChangeArrowheads="1"/>
            </p:cNvSpPr>
            <p:nvPr/>
          </p:nvSpPr>
          <p:spPr bwMode="auto">
            <a:xfrm>
              <a:off x="4610653" y="5316538"/>
              <a:ext cx="1953380" cy="626439"/>
            </a:xfrm>
            <a:prstGeom prst="rect">
              <a:avLst/>
            </a:prstGeom>
            <a:noFill/>
            <a:ln w="9525">
              <a:noFill/>
              <a:miter lim="800000"/>
              <a:headEnd/>
              <a:tailEnd/>
            </a:ln>
          </p:spPr>
          <p:txBody>
            <a:bodyPr wrap="none">
              <a:spAutoFit/>
            </a:bodyPr>
            <a:lstStyle/>
            <a:p>
              <a:pPr algn="ctr"/>
              <a:r>
                <a:rPr lang="en-US" dirty="0"/>
                <a:t>potassium</a:t>
              </a:r>
            </a:p>
          </p:txBody>
        </p:sp>
        <p:sp>
          <p:nvSpPr>
            <p:cNvPr id="30732" name="Text Box 12"/>
            <p:cNvSpPr txBox="1">
              <a:spLocks noChangeArrowheads="1"/>
            </p:cNvSpPr>
            <p:nvPr/>
          </p:nvSpPr>
          <p:spPr bwMode="auto">
            <a:xfrm>
              <a:off x="7116857" y="5316538"/>
              <a:ext cx="1427433" cy="626439"/>
            </a:xfrm>
            <a:prstGeom prst="rect">
              <a:avLst/>
            </a:prstGeom>
            <a:noFill/>
            <a:ln w="9525">
              <a:noFill/>
              <a:miter lim="800000"/>
              <a:headEnd/>
              <a:tailEnd/>
            </a:ln>
          </p:spPr>
          <p:txBody>
            <a:bodyPr wrap="none">
              <a:spAutoFit/>
            </a:bodyPr>
            <a:lstStyle/>
            <a:p>
              <a:pPr algn="ctr"/>
              <a:r>
                <a:rPr lang="en-US" dirty="0"/>
                <a:t>copper</a:t>
              </a:r>
            </a:p>
          </p:txBody>
        </p:sp>
        <p:pic>
          <p:nvPicPr>
            <p:cNvPr id="30734" name="Picture 14"/>
            <p:cNvPicPr>
              <a:picLocks noChangeAspect="1" noChangeArrowheads="1"/>
            </p:cNvPicPr>
            <p:nvPr/>
          </p:nvPicPr>
          <p:blipFill>
            <a:blip r:embed="rId2" cstate="print"/>
            <a:srcRect/>
            <a:stretch>
              <a:fillRect/>
            </a:stretch>
          </p:blipFill>
          <p:spPr bwMode="auto">
            <a:xfrm>
              <a:off x="144463" y="1752600"/>
              <a:ext cx="2103437" cy="3354388"/>
            </a:xfrm>
            <a:prstGeom prst="rect">
              <a:avLst/>
            </a:prstGeom>
            <a:noFill/>
            <a:ln w="9525">
              <a:noFill/>
              <a:miter lim="800000"/>
              <a:headEnd/>
              <a:tailEnd/>
            </a:ln>
          </p:spPr>
        </p:pic>
        <p:pic>
          <p:nvPicPr>
            <p:cNvPr id="30735" name="Picture 15"/>
            <p:cNvPicPr>
              <a:picLocks noChangeAspect="1" noChangeArrowheads="1"/>
            </p:cNvPicPr>
            <p:nvPr/>
          </p:nvPicPr>
          <p:blipFill>
            <a:blip r:embed="rId3" cstate="print"/>
            <a:srcRect/>
            <a:stretch>
              <a:fillRect/>
            </a:stretch>
          </p:blipFill>
          <p:spPr bwMode="auto">
            <a:xfrm>
              <a:off x="2362200" y="1752600"/>
              <a:ext cx="2103438" cy="3354388"/>
            </a:xfrm>
            <a:prstGeom prst="rect">
              <a:avLst/>
            </a:prstGeom>
            <a:noFill/>
            <a:ln w="9525">
              <a:noFill/>
              <a:miter lim="800000"/>
              <a:headEnd/>
              <a:tailEnd/>
            </a:ln>
          </p:spPr>
        </p:pic>
        <p:pic>
          <p:nvPicPr>
            <p:cNvPr id="30736" name="Picture 16"/>
            <p:cNvPicPr>
              <a:picLocks noChangeAspect="1" noChangeArrowheads="1"/>
            </p:cNvPicPr>
            <p:nvPr/>
          </p:nvPicPr>
          <p:blipFill>
            <a:blip r:embed="rId4" cstate="print"/>
            <a:srcRect/>
            <a:stretch>
              <a:fillRect/>
            </a:stretch>
          </p:blipFill>
          <p:spPr bwMode="auto">
            <a:xfrm>
              <a:off x="4572000" y="1752600"/>
              <a:ext cx="2103438" cy="3354388"/>
            </a:xfrm>
            <a:prstGeom prst="rect">
              <a:avLst/>
            </a:prstGeom>
            <a:noFill/>
            <a:ln w="9525">
              <a:noFill/>
              <a:miter lim="800000"/>
              <a:headEnd/>
              <a:tailEnd/>
            </a:ln>
          </p:spPr>
        </p:pic>
        <p:pic>
          <p:nvPicPr>
            <p:cNvPr id="30737" name="Picture 17"/>
            <p:cNvPicPr>
              <a:picLocks noChangeAspect="1" noChangeArrowheads="1"/>
            </p:cNvPicPr>
            <p:nvPr/>
          </p:nvPicPr>
          <p:blipFill>
            <a:blip r:embed="rId5" cstate="print"/>
            <a:srcRect/>
            <a:stretch>
              <a:fillRect/>
            </a:stretch>
          </p:blipFill>
          <p:spPr bwMode="auto">
            <a:xfrm>
              <a:off x="6811963" y="1782763"/>
              <a:ext cx="2103437" cy="3354387"/>
            </a:xfrm>
            <a:prstGeom prst="rect">
              <a:avLst/>
            </a:prstGeom>
            <a:noFill/>
            <a:ln w="9525">
              <a:noFill/>
              <a:miter lim="800000"/>
              <a:headEnd/>
              <a:tailEnd/>
            </a:ln>
          </p:spPr>
        </p:pic>
      </p:grpSp>
      <p:pic>
        <p:nvPicPr>
          <p:cNvPr id="743426" name="Picture 2" descr="http://www.chemicool.com/img1/icptour/icp.jpg"/>
          <p:cNvPicPr>
            <a:picLocks noChangeAspect="1" noChangeArrowheads="1"/>
          </p:cNvPicPr>
          <p:nvPr/>
        </p:nvPicPr>
        <p:blipFill>
          <a:blip r:embed="rId6" cstate="print"/>
          <a:srcRect/>
          <a:stretch>
            <a:fillRect/>
          </a:stretch>
        </p:blipFill>
        <p:spPr bwMode="auto">
          <a:xfrm>
            <a:off x="228194" y="1311249"/>
            <a:ext cx="4243321" cy="2715727"/>
          </a:xfrm>
          <a:prstGeom prst="rect">
            <a:avLst/>
          </a:prstGeom>
          <a:noFill/>
        </p:spPr>
      </p:pic>
      <p:sp>
        <p:nvSpPr>
          <p:cNvPr id="34" name="Rectangle 33"/>
          <p:cNvSpPr/>
          <p:nvPr/>
        </p:nvSpPr>
        <p:spPr>
          <a:xfrm>
            <a:off x="866252" y="933219"/>
            <a:ext cx="3010311" cy="369332"/>
          </a:xfrm>
          <a:prstGeom prst="rect">
            <a:avLst/>
          </a:prstGeom>
        </p:spPr>
        <p:txBody>
          <a:bodyPr wrap="none">
            <a:spAutoFit/>
          </a:bodyPr>
          <a:lstStyle/>
          <a:p>
            <a:r>
              <a:rPr lang="en-US" dirty="0" smtClean="0">
                <a:ln w="3175">
                  <a:noFill/>
                </a:ln>
                <a:solidFill>
                  <a:srgbClr val="FF0000"/>
                </a:solidFill>
              </a:rPr>
              <a:t>Atomic emission spectroscopy</a:t>
            </a:r>
            <a:endParaRPr lang="en-US" dirty="0">
              <a:ln w="3175">
                <a:noFill/>
              </a:ln>
              <a:solidFill>
                <a:srgbClr val="FF0000"/>
              </a:solidFill>
            </a:endParaRPr>
          </a:p>
        </p:txBody>
      </p:sp>
      <p:grpSp>
        <p:nvGrpSpPr>
          <p:cNvPr id="37" name="Group 36"/>
          <p:cNvGrpSpPr/>
          <p:nvPr/>
        </p:nvGrpSpPr>
        <p:grpSpPr>
          <a:xfrm>
            <a:off x="4521230" y="707946"/>
            <a:ext cx="4703155" cy="2823630"/>
            <a:chOff x="4521230" y="707946"/>
            <a:chExt cx="4703155" cy="2823630"/>
          </a:xfrm>
        </p:grpSpPr>
        <p:sp>
          <p:nvSpPr>
            <p:cNvPr id="20" name="Rectangle 19"/>
            <p:cNvSpPr/>
            <p:nvPr/>
          </p:nvSpPr>
          <p:spPr>
            <a:xfrm>
              <a:off x="8380323" y="2963052"/>
              <a:ext cx="844062" cy="461665"/>
            </a:xfrm>
            <a:prstGeom prst="rect">
              <a:avLst/>
            </a:prstGeom>
          </p:spPr>
          <p:txBody>
            <a:bodyPr wrap="square">
              <a:spAutoFit/>
            </a:bodyPr>
            <a:lstStyle/>
            <a:p>
              <a:pPr algn="ctr"/>
              <a:r>
                <a:rPr lang="en-US" sz="1200" b="1" dirty="0" smtClean="0"/>
                <a:t>Line Spectrum</a:t>
              </a:r>
              <a:endParaRPr lang="en-US" sz="1200" b="1" dirty="0"/>
            </a:p>
          </p:txBody>
        </p:sp>
        <p:grpSp>
          <p:nvGrpSpPr>
            <p:cNvPr id="36" name="Group 35"/>
            <p:cNvGrpSpPr/>
            <p:nvPr/>
          </p:nvGrpSpPr>
          <p:grpSpPr>
            <a:xfrm>
              <a:off x="4521230" y="707946"/>
              <a:ext cx="4411754" cy="2823630"/>
              <a:chOff x="4521230" y="697898"/>
              <a:chExt cx="4411754" cy="2823630"/>
            </a:xfrm>
          </p:grpSpPr>
          <p:pic>
            <p:nvPicPr>
              <p:cNvPr id="16" name="Picture 10"/>
              <p:cNvPicPr>
                <a:picLocks noChangeAspect="1" noChangeArrowheads="1"/>
              </p:cNvPicPr>
              <p:nvPr/>
            </p:nvPicPr>
            <p:blipFill>
              <a:blip r:embed="rId7" cstate="print"/>
              <a:srcRect/>
              <a:stretch>
                <a:fillRect/>
              </a:stretch>
            </p:blipFill>
            <p:spPr bwMode="auto">
              <a:xfrm>
                <a:off x="6177220" y="1496586"/>
                <a:ext cx="1312090" cy="918732"/>
              </a:xfrm>
              <a:prstGeom prst="rect">
                <a:avLst/>
              </a:prstGeom>
              <a:noFill/>
              <a:ln w="9525">
                <a:noFill/>
                <a:miter lim="800000"/>
                <a:headEnd/>
                <a:tailEnd/>
              </a:ln>
            </p:spPr>
          </p:pic>
          <p:cxnSp>
            <p:nvCxnSpPr>
              <p:cNvPr id="17" name="Straight Arrow Connector 16"/>
              <p:cNvCxnSpPr/>
              <p:nvPr/>
            </p:nvCxnSpPr>
            <p:spPr>
              <a:xfrm flipV="1">
                <a:off x="7489309" y="1239012"/>
                <a:ext cx="1188170" cy="6804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74730" y="2106449"/>
                <a:ext cx="1195459" cy="614754"/>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610796" y="2509218"/>
                <a:ext cx="545342" cy="276999"/>
              </a:xfrm>
              <a:prstGeom prst="rect">
                <a:avLst/>
              </a:prstGeom>
            </p:spPr>
            <p:txBody>
              <a:bodyPr wrap="none">
                <a:spAutoFit/>
              </a:bodyPr>
              <a:lstStyle/>
              <a:p>
                <a:r>
                  <a:rPr lang="en-US" sz="1200" b="1" dirty="0" smtClean="0"/>
                  <a:t>Prism</a:t>
                </a:r>
                <a:endParaRPr lang="en-US" sz="1200" b="1" dirty="0"/>
              </a:p>
            </p:txBody>
          </p:sp>
          <p:cxnSp>
            <p:nvCxnSpPr>
              <p:cNvPr id="21" name="Straight Arrow Connector 20"/>
              <p:cNvCxnSpPr/>
              <p:nvPr/>
            </p:nvCxnSpPr>
            <p:spPr>
              <a:xfrm>
                <a:off x="7460152" y="2062713"/>
                <a:ext cx="1210038" cy="488389"/>
              </a:xfrm>
              <a:prstGeom prst="straightConnector1">
                <a:avLst/>
              </a:prstGeom>
              <a:ln w="28575">
                <a:solidFill>
                  <a:srgbClr val="00A8D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474730" y="2026266"/>
                <a:ext cx="1202749" cy="26970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Can 22"/>
              <p:cNvSpPr/>
              <p:nvPr/>
            </p:nvSpPr>
            <p:spPr>
              <a:xfrm rot="16200000">
                <a:off x="4709138" y="1696315"/>
                <a:ext cx="1005935" cy="562741"/>
              </a:xfrm>
              <a:prstGeom prst="ca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4" name="TextBox 23"/>
              <p:cNvSpPr txBox="1"/>
              <p:nvPr/>
            </p:nvSpPr>
            <p:spPr>
              <a:xfrm>
                <a:off x="4521230" y="1154461"/>
                <a:ext cx="1419973" cy="276999"/>
              </a:xfrm>
              <a:prstGeom prst="rect">
                <a:avLst/>
              </a:prstGeom>
              <a:noFill/>
            </p:spPr>
            <p:txBody>
              <a:bodyPr wrap="square" rtlCol="0">
                <a:spAutoFit/>
              </a:bodyPr>
              <a:lstStyle/>
              <a:p>
                <a:pPr algn="ctr"/>
                <a:r>
                  <a:rPr lang="en-US" sz="1200" b="1" dirty="0" smtClean="0"/>
                  <a:t>Hydrogen Sample</a:t>
                </a:r>
                <a:endParaRPr lang="en-US" sz="1200" b="1" dirty="0"/>
              </a:p>
            </p:txBody>
          </p:sp>
          <p:sp>
            <p:nvSpPr>
              <p:cNvPr id="25" name="TextBox 24"/>
              <p:cNvSpPr txBox="1"/>
              <p:nvPr/>
            </p:nvSpPr>
            <p:spPr>
              <a:xfrm>
                <a:off x="4972161" y="1494140"/>
                <a:ext cx="370524" cy="261610"/>
              </a:xfrm>
              <a:prstGeom prst="rect">
                <a:avLst/>
              </a:prstGeom>
              <a:noFill/>
            </p:spPr>
            <p:txBody>
              <a:bodyPr wrap="square" rtlCol="0">
                <a:spAutoFit/>
              </a:bodyPr>
              <a:lstStyle/>
              <a:p>
                <a:r>
                  <a:rPr lang="en-US" sz="1100" dirty="0" smtClean="0"/>
                  <a:t>H*</a:t>
                </a:r>
                <a:endParaRPr lang="en-US" sz="1100" baseline="-25000" dirty="0"/>
              </a:p>
            </p:txBody>
          </p:sp>
          <p:sp>
            <p:nvSpPr>
              <p:cNvPr id="26" name="TextBox 25"/>
              <p:cNvSpPr txBox="1"/>
              <p:nvPr/>
            </p:nvSpPr>
            <p:spPr>
              <a:xfrm>
                <a:off x="5190843" y="1887767"/>
                <a:ext cx="370524" cy="261610"/>
              </a:xfrm>
              <a:prstGeom prst="rect">
                <a:avLst/>
              </a:prstGeom>
              <a:noFill/>
            </p:spPr>
            <p:txBody>
              <a:bodyPr wrap="square" rtlCol="0">
                <a:spAutoFit/>
              </a:bodyPr>
              <a:lstStyle/>
              <a:p>
                <a:r>
                  <a:rPr lang="en-US" sz="1100" dirty="0" smtClean="0"/>
                  <a:t>H*</a:t>
                </a:r>
                <a:endParaRPr lang="en-US" sz="1100" baseline="-25000" dirty="0"/>
              </a:p>
            </p:txBody>
          </p:sp>
          <p:sp>
            <p:nvSpPr>
              <p:cNvPr id="27" name="TextBox 26"/>
              <p:cNvSpPr txBox="1"/>
              <p:nvPr/>
            </p:nvSpPr>
            <p:spPr>
              <a:xfrm>
                <a:off x="5168974" y="1712822"/>
                <a:ext cx="370524" cy="261610"/>
              </a:xfrm>
              <a:prstGeom prst="rect">
                <a:avLst/>
              </a:prstGeom>
              <a:noFill/>
            </p:spPr>
            <p:txBody>
              <a:bodyPr wrap="square" rtlCol="0">
                <a:spAutoFit/>
              </a:bodyPr>
              <a:lstStyle/>
              <a:p>
                <a:r>
                  <a:rPr lang="en-US" sz="1100" dirty="0" smtClean="0"/>
                  <a:t>H*</a:t>
                </a:r>
                <a:endParaRPr lang="en-US" sz="1100" baseline="-25000" dirty="0"/>
              </a:p>
            </p:txBody>
          </p:sp>
          <p:sp>
            <p:nvSpPr>
              <p:cNvPr id="28" name="TextBox 27"/>
              <p:cNvSpPr txBox="1"/>
              <p:nvPr/>
            </p:nvSpPr>
            <p:spPr>
              <a:xfrm>
                <a:off x="5015897" y="2106449"/>
                <a:ext cx="370524" cy="261610"/>
              </a:xfrm>
              <a:prstGeom prst="rect">
                <a:avLst/>
              </a:prstGeom>
              <a:noFill/>
            </p:spPr>
            <p:txBody>
              <a:bodyPr wrap="square" rtlCol="0">
                <a:spAutoFit/>
              </a:bodyPr>
              <a:lstStyle/>
              <a:p>
                <a:r>
                  <a:rPr lang="en-US" sz="1100" dirty="0" smtClean="0"/>
                  <a:t>H*</a:t>
                </a:r>
                <a:endParaRPr lang="en-US" sz="1100" baseline="-25000" dirty="0"/>
              </a:p>
            </p:txBody>
          </p:sp>
          <p:sp>
            <p:nvSpPr>
              <p:cNvPr id="29" name="TextBox 28"/>
              <p:cNvSpPr txBox="1"/>
              <p:nvPr/>
            </p:nvSpPr>
            <p:spPr>
              <a:xfrm>
                <a:off x="4994029" y="1756558"/>
                <a:ext cx="370524" cy="261610"/>
              </a:xfrm>
              <a:prstGeom prst="rect">
                <a:avLst/>
              </a:prstGeom>
              <a:noFill/>
            </p:spPr>
            <p:txBody>
              <a:bodyPr wrap="square" rtlCol="0">
                <a:spAutoFit/>
              </a:bodyPr>
              <a:lstStyle/>
              <a:p>
                <a:r>
                  <a:rPr lang="en-US" sz="1100" dirty="0" smtClean="0"/>
                  <a:t>H*</a:t>
                </a:r>
                <a:endParaRPr lang="en-US" sz="1100" baseline="-25000" dirty="0"/>
              </a:p>
            </p:txBody>
          </p:sp>
          <p:sp>
            <p:nvSpPr>
              <p:cNvPr id="30" name="TextBox 29"/>
              <p:cNvSpPr txBox="1"/>
              <p:nvPr/>
            </p:nvSpPr>
            <p:spPr>
              <a:xfrm>
                <a:off x="5190843" y="1494140"/>
                <a:ext cx="370524" cy="261610"/>
              </a:xfrm>
              <a:prstGeom prst="rect">
                <a:avLst/>
              </a:prstGeom>
              <a:noFill/>
            </p:spPr>
            <p:txBody>
              <a:bodyPr wrap="square" rtlCol="0">
                <a:spAutoFit/>
              </a:bodyPr>
              <a:lstStyle/>
              <a:p>
                <a:r>
                  <a:rPr lang="en-US" sz="1100" dirty="0" smtClean="0"/>
                  <a:t>H*</a:t>
                </a:r>
                <a:endParaRPr lang="en-US" sz="1100" baseline="-25000" dirty="0"/>
              </a:p>
            </p:txBody>
          </p:sp>
          <p:sp>
            <p:nvSpPr>
              <p:cNvPr id="31" name="TextBox 30"/>
              <p:cNvSpPr txBox="1"/>
              <p:nvPr/>
            </p:nvSpPr>
            <p:spPr>
              <a:xfrm>
                <a:off x="5190843" y="2237658"/>
                <a:ext cx="370524" cy="261610"/>
              </a:xfrm>
              <a:prstGeom prst="rect">
                <a:avLst/>
              </a:prstGeom>
              <a:noFill/>
            </p:spPr>
            <p:txBody>
              <a:bodyPr wrap="square" rtlCol="0">
                <a:spAutoFit/>
              </a:bodyPr>
              <a:lstStyle/>
              <a:p>
                <a:r>
                  <a:rPr lang="en-US" sz="1100" dirty="0" smtClean="0"/>
                  <a:t>H*</a:t>
                </a:r>
                <a:endParaRPr lang="en-US" sz="1100" baseline="-25000" dirty="0"/>
              </a:p>
            </p:txBody>
          </p:sp>
          <p:sp>
            <p:nvSpPr>
              <p:cNvPr id="32" name="Right Arrow 31"/>
              <p:cNvSpPr/>
              <p:nvPr/>
            </p:nvSpPr>
            <p:spPr>
              <a:xfrm>
                <a:off x="5564911" y="1836742"/>
                <a:ext cx="561283" cy="342601"/>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33" name="Picture 3"/>
              <p:cNvPicPr>
                <a:picLocks noChangeAspect="1" noChangeArrowheads="1"/>
              </p:cNvPicPr>
              <p:nvPr/>
            </p:nvPicPr>
            <p:blipFill>
              <a:blip r:embed="rId8" cstate="print"/>
              <a:srcRect/>
              <a:stretch>
                <a:fillRect/>
              </a:stretch>
            </p:blipFill>
            <p:spPr bwMode="auto">
              <a:xfrm rot="16200000">
                <a:off x="7673488" y="1704762"/>
                <a:ext cx="2266359" cy="252632"/>
              </a:xfrm>
              <a:prstGeom prst="rect">
                <a:avLst/>
              </a:prstGeom>
              <a:noFill/>
              <a:ln w="9525">
                <a:noFill/>
                <a:miter lim="800000"/>
                <a:headEnd/>
                <a:tailEnd/>
              </a:ln>
            </p:spPr>
          </p:pic>
          <p:pic>
            <p:nvPicPr>
              <p:cNvPr id="743428" name="Picture 4" descr="http://www.wpclipart.com/science/experiments/burner/bunsen_burner.png"/>
              <p:cNvPicPr>
                <a:picLocks noChangeAspect="1" noChangeArrowheads="1"/>
              </p:cNvPicPr>
              <p:nvPr/>
            </p:nvPicPr>
            <p:blipFill>
              <a:blip r:embed="rId9" cstate="print"/>
              <a:srcRect/>
              <a:stretch>
                <a:fillRect/>
              </a:stretch>
            </p:blipFill>
            <p:spPr bwMode="auto">
              <a:xfrm>
                <a:off x="4978784" y="2542234"/>
                <a:ext cx="679630" cy="979294"/>
              </a:xfrm>
              <a:prstGeom prst="rect">
                <a:avLst/>
              </a:prstGeom>
              <a:noFill/>
            </p:spPr>
          </p:pic>
        </p:grpSp>
      </p:grpSp>
      <p:sp>
        <p:nvSpPr>
          <p:cNvPr id="38" name="Title 1"/>
          <p:cNvSpPr txBox="1">
            <a:spLocks/>
          </p:cNvSpPr>
          <p:nvPr/>
        </p:nvSpPr>
        <p:spPr>
          <a:xfrm>
            <a:off x="1085203" y="547"/>
            <a:ext cx="6955133"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Qualitative Analysis: Flame Test</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34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A60CC53-5BC7-4A94-BBA4-A76365B2899B}" type="slidenum">
              <a:rPr lang="en-US">
                <a:solidFill>
                  <a:srgbClr val="000000"/>
                </a:solidFill>
              </a:rPr>
              <a:pPr>
                <a:defRPr/>
              </a:pPr>
              <a:t>107</a:t>
            </a:fld>
            <a:endParaRPr lang="en-US">
              <a:solidFill>
                <a:srgbClr val="000000"/>
              </a:solidFill>
            </a:endParaRPr>
          </a:p>
        </p:txBody>
      </p:sp>
      <p:pic>
        <p:nvPicPr>
          <p:cNvPr id="122883" name="Picture 8" descr="D:\Ramesh dont del\CHANG-11e\Art File\labeled_jpegs\16_labeled_images\cha02680_t16_05.jpg"/>
          <p:cNvPicPr>
            <a:picLocks noChangeAspect="1" noChangeArrowheads="1"/>
          </p:cNvPicPr>
          <p:nvPr/>
        </p:nvPicPr>
        <p:blipFill>
          <a:blip r:embed="rId2" cstate="print"/>
          <a:srcRect/>
          <a:stretch>
            <a:fillRect/>
          </a:stretch>
        </p:blipFill>
        <p:spPr bwMode="auto">
          <a:xfrm>
            <a:off x="855757" y="1045030"/>
            <a:ext cx="7411804" cy="5273884"/>
          </a:xfrm>
          <a:prstGeom prst="rect">
            <a:avLst/>
          </a:prstGeom>
          <a:noFill/>
          <a:ln w="9525">
            <a:noFill/>
            <a:miter lim="800000"/>
            <a:headEnd/>
            <a:tailEnd/>
          </a:ln>
        </p:spPr>
      </p:pic>
      <p:sp>
        <p:nvSpPr>
          <p:cNvPr id="6" name="Title 1"/>
          <p:cNvSpPr txBox="1">
            <a:spLocks/>
          </p:cNvSpPr>
          <p:nvPr/>
        </p:nvSpPr>
        <p:spPr>
          <a:xfrm>
            <a:off x="1085203" y="547"/>
            <a:ext cx="6955133"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Qualitative Analysis: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pPr>
              <a:defRPr/>
            </a:pPr>
            <a:fld id="{4A554795-9FCA-4F02-8CA2-141E83CB416A}" type="slidenum">
              <a:rPr lang="en-US"/>
              <a:pPr>
                <a:defRPr/>
              </a:pPr>
              <a:t>108</a:t>
            </a:fld>
            <a:endParaRPr lang="en-US"/>
          </a:p>
        </p:txBody>
      </p:sp>
      <p:pic>
        <p:nvPicPr>
          <p:cNvPr id="29704" name="Picture 8"/>
          <p:cNvPicPr>
            <a:picLocks noChangeAspect="1" noChangeArrowheads="1"/>
          </p:cNvPicPr>
          <p:nvPr/>
        </p:nvPicPr>
        <p:blipFill>
          <a:blip r:embed="rId2" cstate="print"/>
          <a:srcRect/>
          <a:stretch>
            <a:fillRect/>
          </a:stretch>
        </p:blipFill>
        <p:spPr bwMode="auto">
          <a:xfrm>
            <a:off x="1908638" y="1190909"/>
            <a:ext cx="2338126" cy="747779"/>
          </a:xfrm>
          <a:prstGeom prst="rect">
            <a:avLst/>
          </a:prstGeom>
          <a:noFill/>
          <a:ln w="9525">
            <a:noFill/>
            <a:miter lim="800000"/>
            <a:headEnd/>
            <a:tailEnd/>
          </a:ln>
        </p:spPr>
      </p:pic>
      <p:pic>
        <p:nvPicPr>
          <p:cNvPr id="29705" name="Picture 9"/>
          <p:cNvPicPr>
            <a:picLocks noChangeAspect="1" noChangeArrowheads="1"/>
          </p:cNvPicPr>
          <p:nvPr/>
        </p:nvPicPr>
        <p:blipFill>
          <a:blip r:embed="rId3" cstate="print"/>
          <a:srcRect/>
          <a:stretch>
            <a:fillRect/>
          </a:stretch>
        </p:blipFill>
        <p:spPr bwMode="auto">
          <a:xfrm>
            <a:off x="1877042" y="1951853"/>
            <a:ext cx="2906860" cy="676688"/>
          </a:xfrm>
          <a:prstGeom prst="rect">
            <a:avLst/>
          </a:prstGeom>
          <a:noFill/>
          <a:ln w="9525">
            <a:noFill/>
            <a:miter lim="800000"/>
            <a:headEnd/>
            <a:tailEnd/>
          </a:ln>
        </p:spPr>
      </p:pic>
      <p:pic>
        <p:nvPicPr>
          <p:cNvPr id="29706" name="Picture 10"/>
          <p:cNvPicPr>
            <a:picLocks noChangeAspect="1" noChangeArrowheads="1"/>
          </p:cNvPicPr>
          <p:nvPr/>
        </p:nvPicPr>
        <p:blipFill>
          <a:blip r:embed="rId4" cstate="print"/>
          <a:srcRect/>
          <a:stretch>
            <a:fillRect/>
          </a:stretch>
        </p:blipFill>
        <p:spPr bwMode="auto">
          <a:xfrm>
            <a:off x="4803649" y="1891294"/>
            <a:ext cx="2448713" cy="776743"/>
          </a:xfrm>
          <a:prstGeom prst="rect">
            <a:avLst/>
          </a:prstGeom>
          <a:noFill/>
          <a:ln w="9525">
            <a:noFill/>
            <a:miter lim="800000"/>
            <a:headEnd/>
            <a:tailEnd/>
          </a:ln>
        </p:spPr>
      </p:pic>
      <p:pic>
        <p:nvPicPr>
          <p:cNvPr id="29707" name="Picture 11"/>
          <p:cNvPicPr>
            <a:picLocks noChangeAspect="1" noChangeArrowheads="1"/>
          </p:cNvPicPr>
          <p:nvPr/>
        </p:nvPicPr>
        <p:blipFill>
          <a:blip r:embed="rId5" cstate="print"/>
          <a:srcRect/>
          <a:stretch>
            <a:fillRect/>
          </a:stretch>
        </p:blipFill>
        <p:spPr bwMode="auto">
          <a:xfrm>
            <a:off x="1865193" y="2629858"/>
            <a:ext cx="2413168" cy="768843"/>
          </a:xfrm>
          <a:prstGeom prst="rect">
            <a:avLst/>
          </a:prstGeom>
          <a:noFill/>
          <a:ln w="9525">
            <a:noFill/>
            <a:miter lim="800000"/>
            <a:headEnd/>
            <a:tailEnd/>
          </a:ln>
        </p:spPr>
      </p:pic>
      <p:pic>
        <p:nvPicPr>
          <p:cNvPr id="29708" name="Picture 12"/>
          <p:cNvPicPr>
            <a:picLocks noChangeAspect="1" noChangeArrowheads="1"/>
          </p:cNvPicPr>
          <p:nvPr/>
        </p:nvPicPr>
        <p:blipFill>
          <a:blip r:embed="rId6" cstate="print"/>
          <a:srcRect/>
          <a:stretch>
            <a:fillRect/>
          </a:stretch>
        </p:blipFill>
        <p:spPr bwMode="auto">
          <a:xfrm>
            <a:off x="2749889" y="3426348"/>
            <a:ext cx="2022163" cy="674055"/>
          </a:xfrm>
          <a:prstGeom prst="rect">
            <a:avLst/>
          </a:prstGeom>
          <a:noFill/>
          <a:ln w="9525">
            <a:noFill/>
            <a:miter lim="800000"/>
            <a:headEnd/>
            <a:tailEnd/>
          </a:ln>
        </p:spPr>
      </p:pic>
      <p:pic>
        <p:nvPicPr>
          <p:cNvPr id="29709" name="Picture 13"/>
          <p:cNvPicPr>
            <a:picLocks noChangeAspect="1" noChangeArrowheads="1"/>
          </p:cNvPicPr>
          <p:nvPr/>
        </p:nvPicPr>
        <p:blipFill>
          <a:blip r:embed="rId7" cstate="print"/>
          <a:srcRect/>
          <a:stretch>
            <a:fillRect/>
          </a:stretch>
        </p:blipFill>
        <p:spPr bwMode="auto">
          <a:xfrm>
            <a:off x="4795750" y="3357889"/>
            <a:ext cx="2425016" cy="763577"/>
          </a:xfrm>
          <a:prstGeom prst="rect">
            <a:avLst/>
          </a:prstGeom>
          <a:noFill/>
          <a:ln w="9525">
            <a:noFill/>
            <a:miter lim="800000"/>
            <a:headEnd/>
            <a:tailEnd/>
          </a:ln>
        </p:spPr>
      </p:pic>
      <p:pic>
        <p:nvPicPr>
          <p:cNvPr id="29711" name="Picture 15"/>
          <p:cNvPicPr>
            <a:picLocks noChangeAspect="1" noChangeArrowheads="1"/>
          </p:cNvPicPr>
          <p:nvPr/>
        </p:nvPicPr>
        <p:blipFill>
          <a:blip r:embed="rId8" cstate="print"/>
          <a:srcRect/>
          <a:stretch>
            <a:fillRect/>
          </a:stretch>
        </p:blipFill>
        <p:spPr bwMode="auto">
          <a:xfrm>
            <a:off x="1802000" y="4091187"/>
            <a:ext cx="2527704" cy="805706"/>
          </a:xfrm>
          <a:prstGeom prst="rect">
            <a:avLst/>
          </a:prstGeom>
          <a:noFill/>
          <a:ln w="9525">
            <a:noFill/>
            <a:miter lim="800000"/>
            <a:headEnd/>
            <a:tailEnd/>
          </a:ln>
        </p:spPr>
      </p:pic>
      <p:pic>
        <p:nvPicPr>
          <p:cNvPr id="29712" name="Picture 16"/>
          <p:cNvPicPr>
            <a:picLocks noChangeAspect="1" noChangeArrowheads="1"/>
          </p:cNvPicPr>
          <p:nvPr/>
        </p:nvPicPr>
        <p:blipFill>
          <a:blip r:embed="rId9" cstate="print"/>
          <a:srcRect/>
          <a:stretch>
            <a:fillRect/>
          </a:stretch>
        </p:blipFill>
        <p:spPr bwMode="auto">
          <a:xfrm>
            <a:off x="2749889" y="4939021"/>
            <a:ext cx="2065609" cy="697752"/>
          </a:xfrm>
          <a:prstGeom prst="rect">
            <a:avLst/>
          </a:prstGeom>
          <a:noFill/>
          <a:ln w="9525">
            <a:noFill/>
            <a:miter lim="800000"/>
            <a:headEnd/>
            <a:tailEnd/>
          </a:ln>
        </p:spPr>
      </p:pic>
      <p:pic>
        <p:nvPicPr>
          <p:cNvPr id="29713" name="Picture 17"/>
          <p:cNvPicPr>
            <a:picLocks noChangeAspect="1" noChangeArrowheads="1"/>
          </p:cNvPicPr>
          <p:nvPr/>
        </p:nvPicPr>
        <p:blipFill>
          <a:blip r:embed="rId10" cstate="print"/>
          <a:srcRect/>
          <a:stretch>
            <a:fillRect/>
          </a:stretch>
        </p:blipFill>
        <p:spPr bwMode="auto">
          <a:xfrm>
            <a:off x="4843144" y="4881095"/>
            <a:ext cx="2492159" cy="796490"/>
          </a:xfrm>
          <a:prstGeom prst="rect">
            <a:avLst/>
          </a:prstGeom>
          <a:noFill/>
          <a:ln w="9525">
            <a:noFill/>
            <a:miter lim="800000"/>
            <a:headEnd/>
            <a:tailEnd/>
          </a:ln>
        </p:spPr>
      </p:pic>
      <p:pic>
        <p:nvPicPr>
          <p:cNvPr id="29714" name="Picture 18"/>
          <p:cNvPicPr>
            <a:picLocks noChangeAspect="1" noChangeArrowheads="1"/>
          </p:cNvPicPr>
          <p:nvPr/>
        </p:nvPicPr>
        <p:blipFill>
          <a:blip r:embed="rId11" cstate="print"/>
          <a:srcRect/>
          <a:stretch>
            <a:fillRect/>
          </a:stretch>
        </p:blipFill>
        <p:spPr bwMode="auto">
          <a:xfrm>
            <a:off x="1802000" y="5635456"/>
            <a:ext cx="2527704" cy="824137"/>
          </a:xfrm>
          <a:prstGeom prst="rect">
            <a:avLst/>
          </a:prstGeom>
          <a:noFill/>
          <a:ln w="9525">
            <a:noFill/>
            <a:miter lim="800000"/>
            <a:headEnd/>
            <a:tailEnd/>
          </a:ln>
        </p:spPr>
      </p:pic>
      <p:sp>
        <p:nvSpPr>
          <p:cNvPr id="16" name="Title 1"/>
          <p:cNvSpPr txBox="1">
            <a:spLocks/>
          </p:cNvSpPr>
          <p:nvPr/>
        </p:nvSpPr>
        <p:spPr>
          <a:xfrm>
            <a:off x="1085203" y="547"/>
            <a:ext cx="6955133" cy="11430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Qualitative Analysis: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7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7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7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7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7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176355E2-8735-45FE-A50F-62A90273823B}" type="slidenum">
              <a:rPr lang="en-US">
                <a:solidFill>
                  <a:srgbClr val="000000">
                    <a:tint val="75000"/>
                  </a:srgbClr>
                </a:solidFill>
              </a:rPr>
              <a:pPr>
                <a:defRPr/>
              </a:pPr>
              <a:t>11</a:t>
            </a:fld>
            <a:endParaRPr lang="en-US" dirty="0">
              <a:solidFill>
                <a:srgbClr val="000000">
                  <a:tint val="75000"/>
                </a:srgbClr>
              </a:solidFill>
            </a:endParaRPr>
          </a:p>
        </p:txBody>
      </p:sp>
      <p:sp>
        <p:nvSpPr>
          <p:cNvPr id="71683"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16.8</a:t>
            </a:r>
          </a:p>
        </p:txBody>
      </p:sp>
      <p:sp>
        <p:nvSpPr>
          <p:cNvPr id="71684" name="Text Placeholder 2"/>
          <p:cNvSpPr>
            <a:spLocks/>
          </p:cNvSpPr>
          <p:nvPr/>
        </p:nvSpPr>
        <p:spPr bwMode="auto">
          <a:xfrm>
            <a:off x="152400" y="701040"/>
            <a:ext cx="9387840" cy="822960"/>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The solubility of calcium sulfate (CaSO</a:t>
            </a:r>
            <a:r>
              <a:rPr lang="en-US" sz="2400" baseline="-25000" dirty="0" smtClean="0">
                <a:solidFill>
                  <a:srgbClr val="000000"/>
                </a:solidFill>
              </a:rPr>
              <a:t>4</a:t>
            </a:r>
            <a:r>
              <a:rPr lang="en-US" sz="2400" dirty="0" smtClean="0">
                <a:solidFill>
                  <a:srgbClr val="000000"/>
                </a:solidFill>
              </a:rPr>
              <a:t>) is found to be 0.67 g/L. Calculate the value of </a:t>
            </a:r>
            <a:r>
              <a:rPr lang="en-US" sz="2400" i="1" dirty="0" err="1" smtClean="0">
                <a:solidFill>
                  <a:srgbClr val="000000"/>
                </a:solidFill>
              </a:rPr>
              <a:t>K</a:t>
            </a:r>
            <a:r>
              <a:rPr lang="en-US" sz="2400" baseline="-25000" dirty="0" err="1" smtClean="0">
                <a:solidFill>
                  <a:srgbClr val="000000"/>
                </a:solidFill>
              </a:rPr>
              <a:t>sp</a:t>
            </a:r>
            <a:r>
              <a:rPr lang="en-US" sz="2400" dirty="0" smtClean="0">
                <a:solidFill>
                  <a:srgbClr val="000000"/>
                </a:solidFill>
              </a:rPr>
              <a:t> for calcium sulfate.</a:t>
            </a:r>
          </a:p>
        </p:txBody>
      </p:sp>
      <p:grpSp>
        <p:nvGrpSpPr>
          <p:cNvPr id="5" name="Group 4"/>
          <p:cNvGrpSpPr/>
          <p:nvPr/>
        </p:nvGrpSpPr>
        <p:grpSpPr>
          <a:xfrm>
            <a:off x="129223" y="2667000"/>
            <a:ext cx="8807450" cy="899160"/>
            <a:chOff x="152400" y="762000"/>
            <a:chExt cx="8807450" cy="1051560"/>
          </a:xfrm>
        </p:grpSpPr>
        <p:sp>
          <p:nvSpPr>
            <p:cNvPr id="6" name="Text Placeholder 2"/>
            <p:cNvSpPr>
              <a:spLocks/>
            </p:cNvSpPr>
            <p:nvPr/>
          </p:nvSpPr>
          <p:spPr bwMode="auto">
            <a:xfrm>
              <a:off x="152400" y="762000"/>
              <a:ext cx="8807450" cy="1051560"/>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2290763" algn="l"/>
                  <a:tab pos="4625975" algn="l"/>
                </a:tabLst>
              </a:pPr>
              <a:r>
                <a:rPr lang="en-US" sz="2400" dirty="0" smtClean="0">
                  <a:solidFill>
                    <a:srgbClr val="000000"/>
                  </a:solidFill>
                </a:rPr>
                <a:t>  solubility of	molar solubility 	     [Ca</a:t>
              </a:r>
              <a:r>
                <a:rPr lang="en-US" sz="2400" baseline="30000" dirty="0" smtClean="0">
                  <a:solidFill>
                    <a:srgbClr val="000000"/>
                  </a:solidFill>
                </a:rPr>
                <a:t>2+</a:t>
              </a:r>
              <a:r>
                <a:rPr lang="en-US" sz="2400" dirty="0" smtClean="0">
                  <a:solidFill>
                    <a:srgbClr val="000000"/>
                  </a:solidFill>
                </a:rPr>
                <a:t>] and 	 </a:t>
              </a:r>
              <a:r>
                <a:rPr lang="en-US" sz="2400" i="1" dirty="0" err="1" smtClean="0">
                  <a:solidFill>
                    <a:srgbClr val="000000"/>
                  </a:solidFill>
                </a:rPr>
                <a:t>K</a:t>
              </a:r>
              <a:r>
                <a:rPr lang="en-US" sz="2400" baseline="-25000" dirty="0" err="1" smtClean="0">
                  <a:solidFill>
                    <a:srgbClr val="000000"/>
                  </a:solidFill>
                </a:rPr>
                <a:t>sp</a:t>
              </a:r>
              <a:r>
                <a:rPr lang="en-US" sz="2400" dirty="0" smtClean="0">
                  <a:solidFill>
                    <a:srgbClr val="000000"/>
                  </a:solidFill>
                </a:rPr>
                <a:t> of</a:t>
              </a:r>
            </a:p>
            <a:p>
              <a:pPr fontAlgn="base">
                <a:spcBef>
                  <a:spcPct val="20000"/>
                </a:spcBef>
                <a:spcAft>
                  <a:spcPct val="0"/>
                </a:spcAft>
                <a:buFont typeface="Arial" charset="0"/>
                <a:buNone/>
                <a:tabLst>
                  <a:tab pos="2290763" algn="l"/>
                  <a:tab pos="4625975" algn="l"/>
                </a:tabLst>
              </a:pPr>
              <a:r>
                <a:rPr lang="en-US" sz="2400" dirty="0" smtClean="0">
                  <a:solidFill>
                    <a:srgbClr val="000000"/>
                  </a:solidFill>
                </a:rPr>
                <a:t>CaSO</a:t>
              </a:r>
              <a:r>
                <a:rPr lang="en-US" sz="2400" baseline="-25000" dirty="0" smtClean="0">
                  <a:solidFill>
                    <a:srgbClr val="000000"/>
                  </a:solidFill>
                </a:rPr>
                <a:t>4</a:t>
              </a:r>
              <a:r>
                <a:rPr lang="en-US" sz="2400" dirty="0" smtClean="0">
                  <a:solidFill>
                    <a:srgbClr val="000000"/>
                  </a:solidFill>
                </a:rPr>
                <a:t> in g/L	    of CaSO</a:t>
              </a:r>
              <a:r>
                <a:rPr lang="en-US" sz="2400" baseline="-25000" dirty="0" smtClean="0">
                  <a:solidFill>
                    <a:srgbClr val="000000"/>
                  </a:solidFill>
                </a:rPr>
                <a:t>4	           </a:t>
              </a:r>
              <a:r>
                <a:rPr lang="en-US" sz="2400" dirty="0" smtClean="0">
                  <a:solidFill>
                    <a:srgbClr val="000000"/>
                  </a:solidFill>
                </a:rPr>
                <a:t>[SO</a:t>
              </a:r>
              <a:r>
                <a:rPr lang="en-US" sz="2400" baseline="-25000" dirty="0" smtClean="0">
                  <a:solidFill>
                    <a:srgbClr val="000000"/>
                  </a:solidFill>
                </a:rPr>
                <a:t>4</a:t>
              </a:r>
              <a:r>
                <a:rPr lang="en-US" sz="2400" baseline="30000" dirty="0" smtClean="0">
                  <a:solidFill>
                    <a:srgbClr val="000000"/>
                  </a:solidFill>
                </a:rPr>
                <a:t>2-</a:t>
              </a:r>
              <a:r>
                <a:rPr lang="en-US" sz="2400" dirty="0" smtClean="0">
                  <a:solidFill>
                    <a:srgbClr val="000000"/>
                  </a:solidFill>
                </a:rPr>
                <a:t>]</a:t>
              </a:r>
              <a:r>
                <a:rPr lang="en-US" sz="2400" baseline="-25000" dirty="0" smtClean="0">
                  <a:solidFill>
                    <a:srgbClr val="000000"/>
                  </a:solidFill>
                </a:rPr>
                <a:t>		</a:t>
              </a:r>
              <a:r>
                <a:rPr lang="en-US" sz="2400" dirty="0" smtClean="0">
                  <a:solidFill>
                    <a:srgbClr val="000000"/>
                  </a:solidFill>
                </a:rPr>
                <a:t>CaSO</a:t>
              </a:r>
              <a:r>
                <a:rPr lang="en-US" sz="2400" baseline="-25000" dirty="0" smtClean="0">
                  <a:solidFill>
                    <a:srgbClr val="000000"/>
                  </a:solidFill>
                </a:rPr>
                <a:t>4</a:t>
              </a:r>
              <a:endParaRPr lang="en-US" sz="2400" dirty="0" smtClean="0">
                <a:solidFill>
                  <a:srgbClr val="000000"/>
                </a:solidFill>
              </a:endParaRPr>
            </a:p>
          </p:txBody>
        </p:sp>
        <p:sp>
          <p:nvSpPr>
            <p:cNvPr id="7" name="Line 4"/>
            <p:cNvSpPr>
              <a:spLocks noChangeShapeType="1"/>
            </p:cNvSpPr>
            <p:nvPr/>
          </p:nvSpPr>
          <p:spPr bwMode="auto">
            <a:xfrm>
              <a:off x="1950720" y="1234440"/>
              <a:ext cx="5334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sp>
          <p:nvSpPr>
            <p:cNvPr id="8" name="Line 5"/>
            <p:cNvSpPr>
              <a:spLocks noChangeShapeType="1"/>
            </p:cNvSpPr>
            <p:nvPr/>
          </p:nvSpPr>
          <p:spPr bwMode="auto">
            <a:xfrm>
              <a:off x="4556760" y="1234440"/>
              <a:ext cx="6858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sp>
          <p:nvSpPr>
            <p:cNvPr id="9" name="Line 7"/>
            <p:cNvSpPr>
              <a:spLocks noChangeShapeType="1"/>
            </p:cNvSpPr>
            <p:nvPr/>
          </p:nvSpPr>
          <p:spPr bwMode="auto">
            <a:xfrm>
              <a:off x="6781800" y="1234440"/>
              <a:ext cx="6858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grpSp>
      <p:sp>
        <p:nvSpPr>
          <p:cNvPr id="2" name="TextBox 1"/>
          <p:cNvSpPr txBox="1"/>
          <p:nvPr/>
        </p:nvSpPr>
        <p:spPr>
          <a:xfrm>
            <a:off x="609600" y="2174260"/>
            <a:ext cx="1150303" cy="523220"/>
          </a:xfrm>
          <a:prstGeom prst="rect">
            <a:avLst/>
          </a:prstGeom>
          <a:noFill/>
        </p:spPr>
        <p:txBody>
          <a:bodyPr wrap="square" rtlCol="0">
            <a:spAutoFit/>
          </a:bodyPr>
          <a:lstStyle/>
          <a:p>
            <a:pPr algn="ctr"/>
            <a:r>
              <a:rPr lang="en-US" sz="2800" dirty="0" smtClean="0">
                <a:solidFill>
                  <a:srgbClr val="FF0000"/>
                </a:solidFill>
                <a:latin typeface="Calibri" panose="020F0502020204030204" pitchFamily="34" charset="0"/>
              </a:rPr>
              <a:t>given</a:t>
            </a:r>
            <a:endParaRPr lang="en-US" sz="2800" dirty="0">
              <a:solidFill>
                <a:srgbClr val="FF0000"/>
              </a:solidFill>
              <a:latin typeface="Calibri" panose="020F0502020204030204" pitchFamily="34" charset="0"/>
            </a:endParaRPr>
          </a:p>
        </p:txBody>
      </p:sp>
      <p:sp>
        <p:nvSpPr>
          <p:cNvPr id="11" name="TextBox 10"/>
          <p:cNvSpPr txBox="1"/>
          <p:nvPr/>
        </p:nvSpPr>
        <p:spPr>
          <a:xfrm>
            <a:off x="7429183" y="2174260"/>
            <a:ext cx="1150303" cy="523220"/>
          </a:xfrm>
          <a:prstGeom prst="rect">
            <a:avLst/>
          </a:prstGeom>
          <a:noFill/>
        </p:spPr>
        <p:txBody>
          <a:bodyPr wrap="square" rtlCol="0">
            <a:spAutoFit/>
          </a:bodyPr>
          <a:lstStyle/>
          <a:p>
            <a:pPr algn="ctr"/>
            <a:r>
              <a:rPr lang="en-US" sz="2800" dirty="0" smtClean="0">
                <a:solidFill>
                  <a:srgbClr val="FF0000"/>
                </a:solidFill>
                <a:latin typeface="Calibri" panose="020F0502020204030204" pitchFamily="34" charset="0"/>
              </a:rPr>
              <a:t>?</a:t>
            </a:r>
            <a:endParaRPr lang="en-US" sz="2800" dirty="0">
              <a:solidFill>
                <a:srgbClr val="FF0000"/>
              </a:solidFill>
              <a:latin typeface="Calibri" panose="020F0502020204030204" pitchFamily="34" charset="0"/>
            </a:endParaRPr>
          </a:p>
        </p:txBody>
      </p:sp>
      <p:grpSp>
        <p:nvGrpSpPr>
          <p:cNvPr id="12" name="Group 22"/>
          <p:cNvGrpSpPr/>
          <p:nvPr/>
        </p:nvGrpSpPr>
        <p:grpSpPr>
          <a:xfrm>
            <a:off x="1838484" y="1643687"/>
            <a:ext cx="5479385" cy="461665"/>
            <a:chOff x="2718483" y="1679518"/>
            <a:chExt cx="5479385" cy="461665"/>
          </a:xfrm>
        </p:grpSpPr>
        <p:sp>
          <p:nvSpPr>
            <p:cNvPr id="13" name="Text Box 13"/>
            <p:cNvSpPr txBox="1">
              <a:spLocks noChangeArrowheads="1"/>
            </p:cNvSpPr>
            <p:nvPr/>
          </p:nvSpPr>
          <p:spPr bwMode="auto">
            <a:xfrm>
              <a:off x="2718483" y="1679518"/>
              <a:ext cx="5479385" cy="461665"/>
            </a:xfrm>
            <a:prstGeom prst="rect">
              <a:avLst/>
            </a:prstGeom>
            <a:noFill/>
            <a:ln w="9525">
              <a:noFill/>
              <a:miter lim="800000"/>
              <a:headEnd/>
              <a:tailEnd/>
            </a:ln>
          </p:spPr>
          <p:txBody>
            <a:bodyPr wrap="none">
              <a:spAutoFit/>
            </a:bodyPr>
            <a:lstStyle/>
            <a:p>
              <a:r>
                <a:rPr lang="en-US" sz="2400" dirty="0" smtClean="0"/>
                <a:t>CaSO</a:t>
              </a:r>
              <a:r>
                <a:rPr lang="en-US" sz="2400" baseline="-25000" dirty="0" smtClean="0"/>
                <a:t>4</a:t>
              </a:r>
              <a:r>
                <a:rPr lang="en-US" sz="2400" dirty="0" smtClean="0"/>
                <a:t>(s)          Ca</a:t>
              </a:r>
              <a:r>
                <a:rPr lang="en-US" sz="2400" baseline="30000" dirty="0" smtClean="0"/>
                <a:t>2+</a:t>
              </a:r>
              <a:r>
                <a:rPr lang="en-US" sz="2400" dirty="0" smtClean="0"/>
                <a:t> (</a:t>
              </a:r>
              <a:r>
                <a:rPr lang="en-US" sz="2400" dirty="0" err="1" smtClean="0"/>
                <a:t>aq</a:t>
              </a:r>
              <a:r>
                <a:rPr lang="en-US" sz="2400" dirty="0" smtClean="0"/>
                <a:t>) </a:t>
              </a:r>
              <a:r>
                <a:rPr lang="en-US" sz="2400" dirty="0"/>
                <a:t>+ </a:t>
              </a:r>
              <a:r>
                <a:rPr lang="en-US" sz="2400" dirty="0" smtClean="0"/>
                <a:t>SO</a:t>
              </a:r>
              <a:r>
                <a:rPr lang="en-US" sz="2400" baseline="-25000" dirty="0" smtClean="0"/>
                <a:t>4</a:t>
              </a:r>
              <a:r>
                <a:rPr lang="en-US" sz="2400" baseline="30000" dirty="0" smtClean="0"/>
                <a:t>2-</a:t>
              </a:r>
              <a:r>
                <a:rPr lang="en-US" sz="2400" dirty="0" smtClean="0"/>
                <a:t> (</a:t>
              </a:r>
              <a:r>
                <a:rPr lang="en-US" sz="2400" dirty="0" err="1" smtClean="0"/>
                <a:t>aq</a:t>
              </a:r>
              <a:r>
                <a:rPr lang="en-US" sz="2400" dirty="0" smtClean="0"/>
                <a:t>)</a:t>
              </a:r>
              <a:endParaRPr lang="en-US" sz="2400" dirty="0"/>
            </a:p>
          </p:txBody>
        </p:sp>
        <p:graphicFrame>
          <p:nvGraphicFramePr>
            <p:cNvPr id="14" name="Object 2"/>
            <p:cNvGraphicFramePr>
              <a:graphicFrameLocks noChangeAspect="1"/>
            </p:cNvGraphicFramePr>
            <p:nvPr>
              <p:extLst>
                <p:ext uri="{D42A27DB-BD31-4B8C-83A1-F6EECF244321}">
                  <p14:modId xmlns="" xmlns:p14="http://schemas.microsoft.com/office/powerpoint/2010/main" val="3115281169"/>
                </p:ext>
              </p:extLst>
            </p:nvPr>
          </p:nvGraphicFramePr>
          <p:xfrm>
            <a:off x="4219241" y="1850467"/>
            <a:ext cx="620034" cy="182450"/>
          </p:xfrm>
          <a:graphic>
            <a:graphicData uri="http://schemas.openxmlformats.org/presentationml/2006/ole">
              <p:oleObj spid="_x0000_s321583" name="CS ChemDraw Drawing" r:id="rId3" imgW="1014619" imgH="243270" progId="ChemDraw.Document.6.0">
                <p:embed/>
              </p:oleObj>
            </a:graphicData>
          </a:graphic>
        </p:graphicFrame>
      </p:grpSp>
      <p:pic>
        <p:nvPicPr>
          <p:cNvPr id="15" name="Picture 4"/>
          <p:cNvPicPr>
            <a:picLocks noChangeAspect="1" noChangeArrowheads="1"/>
          </p:cNvPicPr>
          <p:nvPr/>
        </p:nvPicPr>
        <p:blipFill>
          <a:blip r:embed="rId4" cstate="print"/>
          <a:srcRect/>
          <a:stretch>
            <a:fillRect/>
          </a:stretch>
        </p:blipFill>
        <p:spPr bwMode="auto">
          <a:xfrm>
            <a:off x="1278572" y="3931920"/>
            <a:ext cx="6400800" cy="815975"/>
          </a:xfrm>
          <a:prstGeom prst="rect">
            <a:avLst/>
          </a:prstGeom>
          <a:noFill/>
          <a:ln w="9525">
            <a:noFill/>
            <a:miter lim="800000"/>
            <a:headEnd/>
            <a:tailEnd/>
          </a:ln>
        </p:spPr>
      </p:pic>
      <p:sp>
        <p:nvSpPr>
          <p:cNvPr id="16" name="Line 8"/>
          <p:cNvSpPr>
            <a:spLocks noChangeShapeType="1"/>
          </p:cNvSpPr>
          <p:nvPr/>
        </p:nvSpPr>
        <p:spPr bwMode="auto">
          <a:xfrm flipV="1">
            <a:off x="1811972" y="4008120"/>
            <a:ext cx="1219200" cy="228600"/>
          </a:xfrm>
          <a:prstGeom prst="line">
            <a:avLst/>
          </a:prstGeom>
          <a:noFill/>
          <a:ln w="25400">
            <a:solidFill>
              <a:srgbClr val="FF0000"/>
            </a:solidFill>
            <a:round/>
            <a:headEnd/>
            <a:tailEnd/>
          </a:ln>
        </p:spPr>
        <p:txBody>
          <a:bodyPr/>
          <a:lstStyle/>
          <a:p>
            <a:pPr fontAlgn="base">
              <a:spcBef>
                <a:spcPct val="0"/>
              </a:spcBef>
              <a:spcAft>
                <a:spcPct val="0"/>
              </a:spcAft>
            </a:pPr>
            <a:endParaRPr lang="en-US" sz="2400" smtClean="0">
              <a:solidFill>
                <a:srgbClr val="000000"/>
              </a:solidFill>
            </a:endParaRPr>
          </a:p>
        </p:txBody>
      </p:sp>
      <p:sp>
        <p:nvSpPr>
          <p:cNvPr id="17" name="Line 9"/>
          <p:cNvSpPr>
            <a:spLocks noChangeShapeType="1"/>
          </p:cNvSpPr>
          <p:nvPr/>
        </p:nvSpPr>
        <p:spPr bwMode="auto">
          <a:xfrm flipV="1">
            <a:off x="3945572" y="4389120"/>
            <a:ext cx="1066800" cy="304800"/>
          </a:xfrm>
          <a:prstGeom prst="line">
            <a:avLst/>
          </a:prstGeom>
          <a:noFill/>
          <a:ln w="25400">
            <a:solidFill>
              <a:srgbClr val="FF0000"/>
            </a:solidFill>
            <a:round/>
            <a:headEnd/>
            <a:tailEnd/>
          </a:ln>
        </p:spPr>
        <p:txBody>
          <a:bodyPr/>
          <a:lstStyle/>
          <a:p>
            <a:pPr fontAlgn="base">
              <a:spcBef>
                <a:spcPct val="0"/>
              </a:spcBef>
              <a:spcAft>
                <a:spcPct val="0"/>
              </a:spcAft>
            </a:pPr>
            <a:endParaRPr lang="en-US" sz="2400" smtClean="0">
              <a:solidFill>
                <a:srgbClr val="000000"/>
              </a:solidFill>
            </a:endParaRPr>
          </a:p>
        </p:txBody>
      </p:sp>
      <p:sp>
        <p:nvSpPr>
          <p:cNvPr id="10" name="Rectangle 9"/>
          <p:cNvSpPr/>
          <p:nvPr/>
        </p:nvSpPr>
        <p:spPr>
          <a:xfrm>
            <a:off x="185884" y="5075294"/>
            <a:ext cx="8412480" cy="461665"/>
          </a:xfrm>
          <a:prstGeom prst="rect">
            <a:avLst/>
          </a:prstGeom>
        </p:spPr>
        <p:txBody>
          <a:bodyPr wrap="square">
            <a:spAutoFit/>
          </a:bodyPr>
          <a:lstStyle/>
          <a:p>
            <a:pPr lvl="0" algn="ctr" fontAlgn="base">
              <a:spcBef>
                <a:spcPct val="0"/>
              </a:spcBef>
              <a:spcAft>
                <a:spcPct val="0"/>
              </a:spcAft>
            </a:pPr>
            <a:r>
              <a:rPr lang="en-US" sz="2400" dirty="0">
                <a:solidFill>
                  <a:srgbClr val="000000"/>
                </a:solidFill>
              </a:rPr>
              <a:t>[Ca</a:t>
            </a:r>
            <a:r>
              <a:rPr lang="en-US" sz="2400" baseline="30000" dirty="0">
                <a:solidFill>
                  <a:srgbClr val="000000"/>
                </a:solidFill>
              </a:rPr>
              <a:t>2+</a:t>
            </a:r>
            <a:r>
              <a:rPr lang="en-US" sz="2400" dirty="0">
                <a:solidFill>
                  <a:srgbClr val="000000"/>
                </a:solidFill>
              </a:rPr>
              <a:t>] = 4.9 x 10</a:t>
            </a:r>
            <a:r>
              <a:rPr lang="en-US" sz="2400" baseline="30000" dirty="0">
                <a:solidFill>
                  <a:srgbClr val="000000"/>
                </a:solidFill>
              </a:rPr>
              <a:t>-3</a:t>
            </a:r>
            <a:r>
              <a:rPr lang="en-US" sz="2400" dirty="0">
                <a:solidFill>
                  <a:srgbClr val="000000"/>
                </a:solidFill>
              </a:rPr>
              <a:t> </a:t>
            </a:r>
            <a:r>
              <a:rPr lang="en-US" sz="2400" i="1" dirty="0">
                <a:solidFill>
                  <a:srgbClr val="000000"/>
                </a:solidFill>
              </a:rPr>
              <a:t>M </a:t>
            </a:r>
            <a:r>
              <a:rPr lang="en-US" sz="2400" i="1" dirty="0" smtClean="0">
                <a:solidFill>
                  <a:srgbClr val="000000"/>
                </a:solidFill>
              </a:rPr>
              <a:t>   </a:t>
            </a:r>
            <a:r>
              <a:rPr lang="en-US" sz="2400" dirty="0" smtClean="0">
                <a:solidFill>
                  <a:srgbClr val="000000"/>
                </a:solidFill>
              </a:rPr>
              <a:t>and    [</a:t>
            </a:r>
            <a:r>
              <a:rPr lang="en-US" sz="2400" dirty="0" smtClean="0"/>
              <a:t>SO</a:t>
            </a:r>
            <a:r>
              <a:rPr lang="en-US" sz="2400" baseline="-25000" dirty="0" smtClean="0"/>
              <a:t>4</a:t>
            </a:r>
            <a:r>
              <a:rPr lang="en-US" sz="2400" baseline="30000" dirty="0" smtClean="0"/>
              <a:t>2-</a:t>
            </a:r>
            <a:r>
              <a:rPr lang="en-US" sz="2400" dirty="0" smtClean="0">
                <a:solidFill>
                  <a:srgbClr val="000000"/>
                </a:solidFill>
              </a:rPr>
              <a:t>] </a:t>
            </a:r>
            <a:r>
              <a:rPr lang="en-US" sz="2400" dirty="0">
                <a:solidFill>
                  <a:srgbClr val="000000"/>
                </a:solidFill>
              </a:rPr>
              <a:t>= 4.9 x 10</a:t>
            </a:r>
            <a:r>
              <a:rPr lang="en-US" sz="2400" baseline="30000" dirty="0">
                <a:solidFill>
                  <a:srgbClr val="000000"/>
                </a:solidFill>
              </a:rPr>
              <a:t>-3</a:t>
            </a:r>
            <a:r>
              <a:rPr lang="en-US" sz="2400" dirty="0">
                <a:solidFill>
                  <a:srgbClr val="000000"/>
                </a:solidFill>
              </a:rPr>
              <a:t> </a:t>
            </a:r>
            <a:r>
              <a:rPr lang="en-US" sz="2400" i="1" dirty="0">
                <a:solidFill>
                  <a:srgbClr val="000000"/>
                </a:solidFill>
              </a:rPr>
              <a:t>M</a:t>
            </a:r>
            <a:r>
              <a:rPr lang="en-US" dirty="0">
                <a:solidFill>
                  <a:srgbClr val="000000"/>
                </a:solidFill>
              </a:rPr>
              <a:t> </a:t>
            </a:r>
          </a:p>
        </p:txBody>
      </p:sp>
      <p:sp>
        <p:nvSpPr>
          <p:cNvPr id="20" name="Rectangle 3"/>
          <p:cNvSpPr>
            <a:spLocks noChangeArrowheads="1"/>
          </p:cNvSpPr>
          <p:nvPr/>
        </p:nvSpPr>
        <p:spPr bwMode="auto">
          <a:xfrm>
            <a:off x="280664" y="5882640"/>
            <a:ext cx="3243116"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i="1" dirty="0" err="1" smtClean="0">
                <a:solidFill>
                  <a:srgbClr val="000000"/>
                </a:solidFill>
              </a:rPr>
              <a:t>K</a:t>
            </a:r>
            <a:r>
              <a:rPr lang="en-US" sz="2400" baseline="-25000" dirty="0" err="1" smtClean="0">
                <a:solidFill>
                  <a:srgbClr val="000000"/>
                </a:solidFill>
              </a:rPr>
              <a:t>sp</a:t>
            </a:r>
            <a:r>
              <a:rPr lang="en-US" sz="2400" dirty="0" smtClean="0">
                <a:solidFill>
                  <a:srgbClr val="000000"/>
                </a:solidFill>
              </a:rPr>
              <a:t> = [Ca</a:t>
            </a:r>
            <a:r>
              <a:rPr lang="en-US" sz="2400" baseline="30000" dirty="0" smtClean="0">
                <a:solidFill>
                  <a:srgbClr val="000000"/>
                </a:solidFill>
              </a:rPr>
              <a:t>2+</a:t>
            </a:r>
            <a:r>
              <a:rPr lang="en-US" sz="2400" dirty="0" smtClean="0">
                <a:solidFill>
                  <a:srgbClr val="000000"/>
                </a:solidFill>
              </a:rPr>
              <a:t>][</a:t>
            </a:r>
            <a:r>
              <a:rPr lang="en-US" sz="2400" dirty="0"/>
              <a:t>SO</a:t>
            </a:r>
            <a:r>
              <a:rPr lang="en-US" sz="2400" baseline="-25000" dirty="0"/>
              <a:t>4</a:t>
            </a:r>
            <a:r>
              <a:rPr lang="en-US" sz="2400" baseline="30000" dirty="0"/>
              <a:t>2-</a:t>
            </a:r>
            <a:r>
              <a:rPr lang="en-US" sz="2400" dirty="0" smtClean="0">
                <a:solidFill>
                  <a:srgbClr val="000000"/>
                </a:solidFill>
              </a:rPr>
              <a:t>]  </a:t>
            </a:r>
            <a:endParaRPr lang="en-US" sz="2400" b="1" baseline="30000" dirty="0" smtClean="0">
              <a:solidFill>
                <a:srgbClr val="000000"/>
              </a:solidFill>
            </a:endParaRPr>
          </a:p>
        </p:txBody>
      </p:sp>
      <p:sp>
        <p:nvSpPr>
          <p:cNvPr id="18" name="Rectangle 17"/>
          <p:cNvSpPr/>
          <p:nvPr/>
        </p:nvSpPr>
        <p:spPr>
          <a:xfrm>
            <a:off x="2802572" y="5905400"/>
            <a:ext cx="5594668" cy="461665"/>
          </a:xfrm>
          <a:prstGeom prst="rect">
            <a:avLst/>
          </a:prstGeom>
        </p:spPr>
        <p:txBody>
          <a:bodyPr wrap="square">
            <a:spAutoFit/>
          </a:bodyPr>
          <a:lstStyle/>
          <a:p>
            <a:pPr lvl="0" algn="ctr" fontAlgn="base">
              <a:spcBef>
                <a:spcPct val="0"/>
              </a:spcBef>
              <a:spcAft>
                <a:spcPct val="0"/>
              </a:spcAft>
            </a:pPr>
            <a:r>
              <a:rPr lang="en-US" sz="2400" dirty="0">
                <a:solidFill>
                  <a:srgbClr val="000000"/>
                </a:solidFill>
              </a:rPr>
              <a:t>= (4.9 x 10</a:t>
            </a:r>
            <a:r>
              <a:rPr lang="en-US" sz="2400" baseline="30000" dirty="0">
                <a:solidFill>
                  <a:srgbClr val="000000"/>
                </a:solidFill>
              </a:rPr>
              <a:t>-3</a:t>
            </a:r>
            <a:r>
              <a:rPr lang="en-US" sz="2400" dirty="0">
                <a:solidFill>
                  <a:srgbClr val="000000"/>
                </a:solidFill>
              </a:rPr>
              <a:t>)(4.9 x 10</a:t>
            </a:r>
            <a:r>
              <a:rPr lang="en-US" sz="2400" baseline="30000" dirty="0">
                <a:solidFill>
                  <a:srgbClr val="000000"/>
                </a:solidFill>
              </a:rPr>
              <a:t>-3</a:t>
            </a:r>
            <a:r>
              <a:rPr lang="en-US" sz="2400" dirty="0">
                <a:solidFill>
                  <a:srgbClr val="000000"/>
                </a:solidFill>
              </a:rPr>
              <a:t>) = </a:t>
            </a:r>
            <a:r>
              <a:rPr lang="en-US" sz="2400" b="1" dirty="0">
                <a:solidFill>
                  <a:srgbClr val="000000"/>
                </a:solidFill>
              </a:rPr>
              <a:t>2.4 x 10</a:t>
            </a:r>
            <a:r>
              <a:rPr lang="en-US" sz="2400" b="1" baseline="30000" dirty="0">
                <a:solidFill>
                  <a:srgbClr val="000000"/>
                </a:solidFill>
              </a:rPr>
              <a:t>-5</a:t>
            </a:r>
          </a:p>
        </p:txBody>
      </p:sp>
    </p:spTree>
    <p:extLst>
      <p:ext uri="{BB962C8B-B14F-4D97-AF65-F5344CB8AC3E}">
        <p14:creationId xmlns="" xmlns:p14="http://schemas.microsoft.com/office/powerpoint/2010/main" val="378680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6" grpId="0" animBg="1"/>
      <p:bldP spid="17" grpId="0" animBg="1"/>
      <p:bldP spid="10" grpId="0"/>
      <p:bldP spid="20"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EDEA0A-CFDC-40FA-8B6D-CDE37682AB86}" type="slidenum">
              <a:rPr lang="en-US" smtClean="0">
                <a:solidFill>
                  <a:srgbClr val="000000">
                    <a:tint val="75000"/>
                  </a:srgbClr>
                </a:solidFill>
              </a:rPr>
              <a:pPr>
                <a:defRPr/>
              </a:pPr>
              <a:t>12</a:t>
            </a:fld>
            <a:endParaRPr lang="en-US" dirty="0">
              <a:solidFill>
                <a:srgbClr val="000000">
                  <a:tint val="75000"/>
                </a:srgbClr>
              </a:solidFill>
            </a:endParaRPr>
          </a:p>
        </p:txBody>
      </p:sp>
      <p:sp>
        <p:nvSpPr>
          <p:cNvPr id="3" name="Title 1"/>
          <p:cNvSpPr txBox="1">
            <a:spLocks/>
          </p:cNvSpPr>
          <p:nvPr/>
        </p:nvSpPr>
        <p:spPr>
          <a:xfrm>
            <a:off x="1584960" y="7391"/>
            <a:ext cx="65341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i="1" u="sng" dirty="0" err="1" smtClean="0">
                <a:solidFill>
                  <a:prstClr val="black"/>
                </a:solidFill>
                <a:latin typeface="Calibri"/>
              </a:rPr>
              <a:t>K</a:t>
            </a:r>
            <a:r>
              <a:rPr lang="en-US" sz="4000" i="1" u="sng" baseline="-25000" dirty="0" err="1" smtClean="0">
                <a:solidFill>
                  <a:prstClr val="black"/>
                </a:solidFill>
                <a:latin typeface="Calibri"/>
              </a:rPr>
              <a:t>sp</a:t>
            </a:r>
            <a:r>
              <a:rPr lang="en-US" sz="4000" u="sng" dirty="0" smtClean="0">
                <a:solidFill>
                  <a:prstClr val="black"/>
                </a:solidFill>
                <a:latin typeface="Calibri"/>
              </a:rPr>
              <a:t> to molar solubility</a:t>
            </a:r>
            <a:endParaRPr lang="en-US" sz="4000" u="sng" dirty="0">
              <a:solidFill>
                <a:prstClr val="black"/>
              </a:solidFill>
              <a:latin typeface="Calibri"/>
            </a:endParaRPr>
          </a:p>
        </p:txBody>
      </p:sp>
      <p:pic>
        <p:nvPicPr>
          <p:cNvPr id="4" name="Picture 18"/>
          <p:cNvPicPr>
            <a:picLocks noChangeAspect="1" noChangeArrowheads="1"/>
          </p:cNvPicPr>
          <p:nvPr/>
        </p:nvPicPr>
        <p:blipFill>
          <a:blip r:embed="rId3" cstate="print"/>
          <a:srcRect/>
          <a:stretch>
            <a:fillRect/>
          </a:stretch>
        </p:blipFill>
        <p:spPr bwMode="auto">
          <a:xfrm>
            <a:off x="1584960" y="1041400"/>
            <a:ext cx="1600200" cy="1055688"/>
          </a:xfrm>
          <a:prstGeom prst="rect">
            <a:avLst/>
          </a:prstGeom>
          <a:noFill/>
          <a:ln w="9525">
            <a:noFill/>
            <a:miter lim="800000"/>
            <a:headEnd/>
            <a:tailEnd/>
          </a:ln>
        </p:spPr>
      </p:pic>
      <p:pic>
        <p:nvPicPr>
          <p:cNvPr id="5" name="Picture 19"/>
          <p:cNvPicPr>
            <a:picLocks noChangeAspect="1" noChangeArrowheads="1"/>
          </p:cNvPicPr>
          <p:nvPr/>
        </p:nvPicPr>
        <p:blipFill>
          <a:blip r:embed="rId4" cstate="print"/>
          <a:srcRect/>
          <a:stretch>
            <a:fillRect/>
          </a:stretch>
        </p:blipFill>
        <p:spPr bwMode="auto">
          <a:xfrm>
            <a:off x="3185160" y="1028700"/>
            <a:ext cx="2209800" cy="1098550"/>
          </a:xfrm>
          <a:prstGeom prst="rect">
            <a:avLst/>
          </a:prstGeom>
          <a:noFill/>
          <a:ln w="9525">
            <a:noFill/>
            <a:miter lim="800000"/>
            <a:headEnd/>
            <a:tailEnd/>
          </a:ln>
        </p:spPr>
      </p:pic>
      <p:pic>
        <p:nvPicPr>
          <p:cNvPr id="6" name="Picture 20"/>
          <p:cNvPicPr>
            <a:picLocks noChangeAspect="1" noChangeArrowheads="1"/>
          </p:cNvPicPr>
          <p:nvPr/>
        </p:nvPicPr>
        <p:blipFill>
          <a:blip r:embed="rId5" cstate="print"/>
          <a:srcRect/>
          <a:stretch>
            <a:fillRect/>
          </a:stretch>
        </p:blipFill>
        <p:spPr bwMode="auto">
          <a:xfrm>
            <a:off x="5394960" y="1008063"/>
            <a:ext cx="2286000" cy="1125537"/>
          </a:xfrm>
          <a:prstGeom prst="rect">
            <a:avLst/>
          </a:prstGeom>
          <a:noFill/>
          <a:ln w="9525">
            <a:noFill/>
            <a:miter lim="800000"/>
            <a:headEnd/>
            <a:tailEnd/>
          </a:ln>
        </p:spPr>
      </p:pic>
      <p:pic>
        <p:nvPicPr>
          <p:cNvPr id="322562"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112520" y="2406968"/>
            <a:ext cx="3520440" cy="3358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Rectangle 3"/>
          <p:cNvSpPr>
            <a:spLocks noChangeArrowheads="1"/>
          </p:cNvSpPr>
          <p:nvPr/>
        </p:nvSpPr>
        <p:spPr bwMode="auto">
          <a:xfrm>
            <a:off x="4916402" y="2343324"/>
            <a:ext cx="3243116"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i="1" dirty="0" err="1" smtClean="0">
                <a:solidFill>
                  <a:srgbClr val="000000"/>
                </a:solidFill>
                <a:latin typeface="Calibri" panose="020F0502020204030204" pitchFamily="34" charset="0"/>
              </a:rPr>
              <a:t>K</a:t>
            </a:r>
            <a:r>
              <a:rPr lang="en-US" sz="2400" baseline="-25000" dirty="0" err="1" smtClean="0">
                <a:solidFill>
                  <a:srgbClr val="000000"/>
                </a:solidFill>
                <a:latin typeface="Calibri" panose="020F0502020204030204" pitchFamily="34" charset="0"/>
              </a:rPr>
              <a:t>sp</a:t>
            </a:r>
            <a:r>
              <a:rPr lang="en-US" sz="2400" dirty="0" smtClean="0">
                <a:solidFill>
                  <a:srgbClr val="000000"/>
                </a:solidFill>
                <a:latin typeface="Calibri" panose="020F0502020204030204" pitchFamily="34" charset="0"/>
              </a:rPr>
              <a:t> = 7.7 </a:t>
            </a:r>
            <a:r>
              <a:rPr lang="en-US" sz="2400" dirty="0">
                <a:solidFill>
                  <a:srgbClr val="000000"/>
                </a:solidFill>
                <a:latin typeface="Calibri" panose="020F0502020204030204" pitchFamily="34" charset="0"/>
              </a:rPr>
              <a:t>x </a:t>
            </a:r>
            <a:r>
              <a:rPr lang="en-US" sz="2400" dirty="0" smtClean="0">
                <a:solidFill>
                  <a:srgbClr val="000000"/>
                </a:solidFill>
                <a:latin typeface="Calibri" panose="020F0502020204030204" pitchFamily="34" charset="0"/>
              </a:rPr>
              <a:t>10</a:t>
            </a:r>
            <a:r>
              <a:rPr lang="en-US" sz="2400" baseline="30000" dirty="0" smtClean="0">
                <a:solidFill>
                  <a:srgbClr val="000000"/>
                </a:solidFill>
                <a:latin typeface="Calibri" panose="020F0502020204030204" pitchFamily="34" charset="0"/>
              </a:rPr>
              <a:t>-13</a:t>
            </a:r>
            <a:r>
              <a:rPr lang="en-US" sz="2400" dirty="0" smtClean="0">
                <a:solidFill>
                  <a:srgbClr val="000000"/>
                </a:solidFill>
                <a:latin typeface="Calibri" panose="020F0502020204030204" pitchFamily="34" charset="0"/>
              </a:rPr>
              <a:t> </a:t>
            </a:r>
            <a:r>
              <a:rPr lang="en-US" sz="2400" i="1" dirty="0">
                <a:solidFill>
                  <a:srgbClr val="000000"/>
                </a:solidFill>
                <a:latin typeface="Calibri" panose="020F0502020204030204" pitchFamily="34" charset="0"/>
              </a:rPr>
              <a:t>M</a:t>
            </a:r>
            <a:r>
              <a:rPr lang="en-US" dirty="0">
                <a:solidFill>
                  <a:srgbClr val="000000"/>
                </a:solidFill>
                <a:latin typeface="Calibri" panose="020F0502020204030204" pitchFamily="34" charset="0"/>
              </a:rPr>
              <a:t> </a:t>
            </a:r>
          </a:p>
        </p:txBody>
      </p:sp>
      <p:sp>
        <p:nvSpPr>
          <p:cNvPr id="10" name="Rectangle 3"/>
          <p:cNvSpPr>
            <a:spLocks noChangeArrowheads="1"/>
          </p:cNvSpPr>
          <p:nvPr/>
        </p:nvSpPr>
        <p:spPr bwMode="auto">
          <a:xfrm>
            <a:off x="1251182" y="2875895"/>
            <a:ext cx="3243116"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i="1" dirty="0" err="1" smtClean="0">
                <a:solidFill>
                  <a:srgbClr val="000000"/>
                </a:solidFill>
              </a:rPr>
              <a:t>K</a:t>
            </a:r>
            <a:r>
              <a:rPr lang="en-US" sz="2400" baseline="-25000" dirty="0" err="1" smtClean="0">
                <a:solidFill>
                  <a:srgbClr val="000000"/>
                </a:solidFill>
              </a:rPr>
              <a:t>sp</a:t>
            </a:r>
            <a:r>
              <a:rPr lang="en-US" sz="2400" dirty="0" smtClean="0">
                <a:solidFill>
                  <a:srgbClr val="000000"/>
                </a:solidFill>
              </a:rPr>
              <a:t> = [Ag</a:t>
            </a:r>
            <a:r>
              <a:rPr lang="en-US" sz="2400" baseline="30000" dirty="0" smtClean="0">
                <a:solidFill>
                  <a:srgbClr val="000000"/>
                </a:solidFill>
              </a:rPr>
              <a:t>+</a:t>
            </a:r>
            <a:r>
              <a:rPr lang="en-US" sz="2400" dirty="0" smtClean="0">
                <a:solidFill>
                  <a:srgbClr val="000000"/>
                </a:solidFill>
              </a:rPr>
              <a:t>]</a:t>
            </a:r>
            <a:r>
              <a:rPr lang="en-US" dirty="0" smtClean="0">
                <a:solidFill>
                  <a:srgbClr val="000000"/>
                </a:solidFill>
              </a:rPr>
              <a:t> </a:t>
            </a:r>
            <a:r>
              <a:rPr lang="en-US" sz="2400" dirty="0" smtClean="0">
                <a:solidFill>
                  <a:srgbClr val="000000"/>
                </a:solidFill>
              </a:rPr>
              <a:t>[</a:t>
            </a:r>
            <a:r>
              <a:rPr lang="en-US" sz="2400" dirty="0" smtClean="0"/>
              <a:t>Br</a:t>
            </a:r>
            <a:r>
              <a:rPr lang="en-US" sz="2400" baseline="30000" dirty="0" smtClean="0"/>
              <a:t>-</a:t>
            </a:r>
            <a:r>
              <a:rPr lang="en-US" sz="2400" dirty="0" smtClean="0">
                <a:solidFill>
                  <a:srgbClr val="000000"/>
                </a:solidFill>
              </a:rPr>
              <a:t>]  </a:t>
            </a:r>
            <a:endParaRPr lang="en-US" sz="2400" b="1" baseline="30000" dirty="0" smtClean="0">
              <a:solidFill>
                <a:srgbClr val="000000"/>
              </a:solidFill>
            </a:endParaRPr>
          </a:p>
        </p:txBody>
      </p:sp>
      <p:pic>
        <p:nvPicPr>
          <p:cNvPr id="322564" name="Picture 4" descr="http://textflow.mheducation.com/figures/0077386620/cha02680_ueq16138.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18814" y="3565842"/>
            <a:ext cx="5149811" cy="1280642"/>
          </a:xfrm>
          <a:prstGeom prst="rect">
            <a:avLst/>
          </a:prstGeom>
          <a:noFill/>
          <a:extLst>
            <a:ext uri="{909E8E84-426E-40DD-AFC4-6F175D3DCCD1}">
              <a14:hiddenFill xmlns="" xmlns:a14="http://schemas.microsoft.com/office/drawing/2010/main">
                <a:solidFill>
                  <a:srgbClr val="FFFFFF"/>
                </a:solidFill>
              </a14:hiddenFill>
            </a:ext>
          </a:extLst>
        </p:spPr>
      </p:pic>
      <p:pic>
        <p:nvPicPr>
          <p:cNvPr id="322566" name="Picture 6" descr="http://textflow.mheducation.com/figures/0077386620/cha02680_ueq16139.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772272" y="5204776"/>
            <a:ext cx="5474531" cy="118078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217920" y="4040678"/>
            <a:ext cx="2667000" cy="461665"/>
          </a:xfrm>
          <a:prstGeom prst="rect">
            <a:avLst/>
          </a:prstGeom>
          <a:noFill/>
        </p:spPr>
        <p:txBody>
          <a:bodyPr wrap="square" rtlCol="0">
            <a:spAutoFit/>
          </a:bodyPr>
          <a:lstStyle/>
          <a:p>
            <a:r>
              <a:rPr lang="en-US" sz="2400" dirty="0" smtClean="0">
                <a:latin typeface="Calibri" panose="020F0502020204030204" pitchFamily="34" charset="0"/>
              </a:rPr>
              <a:t>s = molar solubility</a:t>
            </a:r>
            <a:endParaRPr lang="en-US" sz="2400" dirty="0">
              <a:latin typeface="Calibri" panose="020F0502020204030204" pitchFamily="34" charset="0"/>
            </a:endParaRPr>
          </a:p>
        </p:txBody>
      </p:sp>
    </p:spTree>
    <p:extLst>
      <p:ext uri="{BB962C8B-B14F-4D97-AF65-F5344CB8AC3E}">
        <p14:creationId xmlns="" xmlns:p14="http://schemas.microsoft.com/office/powerpoint/2010/main" val="2030601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25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2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pPr>
              <a:defRPr/>
            </a:pPr>
            <a:fld id="{AD4DF471-0986-434A-BEF5-8EA0F0CA48A8}" type="slidenum">
              <a:rPr lang="en-US">
                <a:solidFill>
                  <a:srgbClr val="000000">
                    <a:tint val="75000"/>
                  </a:srgbClr>
                </a:solidFill>
              </a:rPr>
              <a:pPr>
                <a:defRPr/>
              </a:pPr>
              <a:t>13</a:t>
            </a:fld>
            <a:endParaRPr lang="en-US" dirty="0">
              <a:solidFill>
                <a:srgbClr val="000000">
                  <a:tint val="75000"/>
                </a:srgbClr>
              </a:solidFill>
            </a:endParaRPr>
          </a:p>
        </p:txBody>
      </p:sp>
      <p:sp>
        <p:nvSpPr>
          <p:cNvPr id="75779"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16.9</a:t>
            </a:r>
          </a:p>
        </p:txBody>
      </p:sp>
      <p:sp>
        <p:nvSpPr>
          <p:cNvPr id="75780" name="Text Placeholder 2"/>
          <p:cNvSpPr>
            <a:spLocks/>
          </p:cNvSpPr>
          <p:nvPr/>
        </p:nvSpPr>
        <p:spPr bwMode="auto">
          <a:xfrm>
            <a:off x="152400" y="573088"/>
            <a:ext cx="8807450" cy="990600"/>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Using the data in Table 16.2, how many grams of copper(II) hydroxide, Cu(OH)</a:t>
            </a:r>
            <a:r>
              <a:rPr lang="en-US" sz="2400" baseline="-25000" dirty="0" smtClean="0">
                <a:solidFill>
                  <a:srgbClr val="000000"/>
                </a:solidFill>
              </a:rPr>
              <a:t>2</a:t>
            </a:r>
            <a:r>
              <a:rPr lang="en-US" sz="2400" dirty="0" smtClean="0">
                <a:solidFill>
                  <a:srgbClr val="000000"/>
                </a:solidFill>
              </a:rPr>
              <a:t>, will dissolve in 1 L of water.</a:t>
            </a:r>
          </a:p>
          <a:p>
            <a:pPr fontAlgn="base">
              <a:spcBef>
                <a:spcPct val="20000"/>
              </a:spcBef>
              <a:spcAft>
                <a:spcPct val="0"/>
              </a:spcAft>
              <a:buFont typeface="Arial" charset="0"/>
              <a:buNone/>
            </a:pPr>
            <a:endParaRPr lang="en-US" sz="2400" dirty="0" smtClean="0">
              <a:solidFill>
                <a:srgbClr val="000000"/>
              </a:solidFill>
            </a:endParaRPr>
          </a:p>
        </p:txBody>
      </p:sp>
      <p:pic>
        <p:nvPicPr>
          <p:cNvPr id="75781" name="Picture 5" descr="D:\Ramesh dont del\CHANG-11e\Art File\labeled_jpegs\16_labeled_images\cha02680_t16_02.jpg"/>
          <p:cNvPicPr>
            <a:picLocks noChangeAspect="1" noChangeArrowheads="1"/>
          </p:cNvPicPr>
          <p:nvPr/>
        </p:nvPicPr>
        <p:blipFill>
          <a:blip r:embed="rId2" cstate="print"/>
          <a:srcRect/>
          <a:stretch>
            <a:fillRect/>
          </a:stretch>
        </p:blipFill>
        <p:spPr bwMode="auto">
          <a:xfrm>
            <a:off x="819150" y="1397089"/>
            <a:ext cx="7513286" cy="5176342"/>
          </a:xfrm>
          <a:prstGeom prst="rect">
            <a:avLst/>
          </a:prstGeom>
          <a:noFill/>
          <a:ln w="9525">
            <a:noFill/>
            <a:miter lim="800000"/>
            <a:headEnd/>
            <a:tailEnd/>
          </a:ln>
        </p:spPr>
      </p:pic>
      <p:sp>
        <p:nvSpPr>
          <p:cNvPr id="2" name="Rounded Rectangle 1"/>
          <p:cNvSpPr/>
          <p:nvPr/>
        </p:nvSpPr>
        <p:spPr>
          <a:xfrm>
            <a:off x="910590" y="5029200"/>
            <a:ext cx="3554730" cy="259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1847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pPr>
              <a:defRPr/>
            </a:pPr>
            <a:fld id="{AD4DF471-0986-434A-BEF5-8EA0F0CA48A8}" type="slidenum">
              <a:rPr lang="en-US">
                <a:solidFill>
                  <a:srgbClr val="000000">
                    <a:tint val="75000"/>
                  </a:srgbClr>
                </a:solidFill>
              </a:rPr>
              <a:pPr>
                <a:defRPr/>
              </a:pPr>
              <a:t>14</a:t>
            </a:fld>
            <a:endParaRPr lang="en-US" dirty="0">
              <a:solidFill>
                <a:srgbClr val="000000">
                  <a:tint val="75000"/>
                </a:srgbClr>
              </a:solidFill>
            </a:endParaRPr>
          </a:p>
        </p:txBody>
      </p:sp>
      <p:sp>
        <p:nvSpPr>
          <p:cNvPr id="75779"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16.9</a:t>
            </a:r>
          </a:p>
        </p:txBody>
      </p:sp>
      <p:sp>
        <p:nvSpPr>
          <p:cNvPr id="75780" name="Text Placeholder 2"/>
          <p:cNvSpPr>
            <a:spLocks/>
          </p:cNvSpPr>
          <p:nvPr/>
        </p:nvSpPr>
        <p:spPr bwMode="auto">
          <a:xfrm>
            <a:off x="152400" y="573088"/>
            <a:ext cx="8807450" cy="990600"/>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Using the data in Table 16.2, how many grams of copper(II) hydroxide, Cu(OH)</a:t>
            </a:r>
            <a:r>
              <a:rPr lang="en-US" sz="2400" baseline="-25000" dirty="0" smtClean="0">
                <a:solidFill>
                  <a:srgbClr val="000000"/>
                </a:solidFill>
              </a:rPr>
              <a:t>2</a:t>
            </a:r>
            <a:r>
              <a:rPr lang="en-US" sz="2400" dirty="0" smtClean="0">
                <a:solidFill>
                  <a:srgbClr val="000000"/>
                </a:solidFill>
              </a:rPr>
              <a:t>, will dissolve in 1 L of water.</a:t>
            </a:r>
          </a:p>
          <a:p>
            <a:pPr fontAlgn="base">
              <a:spcBef>
                <a:spcPct val="20000"/>
              </a:spcBef>
              <a:spcAft>
                <a:spcPct val="0"/>
              </a:spcAft>
              <a:buFont typeface="Arial" charset="0"/>
              <a:buNone/>
            </a:pPr>
            <a:endParaRPr lang="en-US" sz="2400" dirty="0" smtClean="0">
              <a:solidFill>
                <a:srgbClr val="000000"/>
              </a:solidFill>
            </a:endParaRPr>
          </a:p>
        </p:txBody>
      </p:sp>
      <p:sp>
        <p:nvSpPr>
          <p:cNvPr id="6" name="Rectangle 3"/>
          <p:cNvSpPr>
            <a:spLocks noChangeArrowheads="1"/>
          </p:cNvSpPr>
          <p:nvPr/>
        </p:nvSpPr>
        <p:spPr bwMode="auto">
          <a:xfrm>
            <a:off x="-81597" y="1416960"/>
            <a:ext cx="3243116"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i="1" dirty="0" err="1" smtClean="0">
                <a:solidFill>
                  <a:srgbClr val="FF0000"/>
                </a:solidFill>
                <a:latin typeface="Calibri" panose="020F0502020204030204" pitchFamily="34" charset="0"/>
              </a:rPr>
              <a:t>K</a:t>
            </a:r>
            <a:r>
              <a:rPr lang="en-US" sz="2400" baseline="-25000" dirty="0" err="1" smtClean="0">
                <a:solidFill>
                  <a:srgbClr val="FF0000"/>
                </a:solidFill>
                <a:latin typeface="Calibri" panose="020F0502020204030204" pitchFamily="34" charset="0"/>
              </a:rPr>
              <a:t>sp</a:t>
            </a:r>
            <a:r>
              <a:rPr lang="en-US" sz="2400" dirty="0" smtClean="0">
                <a:solidFill>
                  <a:srgbClr val="FF0000"/>
                </a:solidFill>
                <a:latin typeface="Calibri" panose="020F0502020204030204" pitchFamily="34" charset="0"/>
              </a:rPr>
              <a:t> = 2.2 </a:t>
            </a:r>
            <a:r>
              <a:rPr lang="en-US" sz="2400" dirty="0">
                <a:solidFill>
                  <a:srgbClr val="FF0000"/>
                </a:solidFill>
                <a:latin typeface="Calibri" panose="020F0502020204030204" pitchFamily="34" charset="0"/>
              </a:rPr>
              <a:t>x </a:t>
            </a:r>
            <a:r>
              <a:rPr lang="en-US" sz="2400" dirty="0" smtClean="0">
                <a:solidFill>
                  <a:srgbClr val="FF0000"/>
                </a:solidFill>
                <a:latin typeface="Calibri" panose="020F0502020204030204" pitchFamily="34" charset="0"/>
              </a:rPr>
              <a:t>10</a:t>
            </a:r>
            <a:r>
              <a:rPr lang="en-US" sz="2400" baseline="30000" dirty="0" smtClean="0">
                <a:solidFill>
                  <a:srgbClr val="FF0000"/>
                </a:solidFill>
                <a:latin typeface="Calibri" panose="020F0502020204030204" pitchFamily="34" charset="0"/>
              </a:rPr>
              <a:t>-20</a:t>
            </a:r>
            <a:r>
              <a:rPr lang="en-US" sz="2400" dirty="0" smtClean="0">
                <a:solidFill>
                  <a:srgbClr val="FF0000"/>
                </a:solidFill>
                <a:latin typeface="Calibri" panose="020F0502020204030204" pitchFamily="34" charset="0"/>
              </a:rPr>
              <a:t> </a:t>
            </a:r>
            <a:r>
              <a:rPr lang="en-US" sz="2400" i="1" dirty="0">
                <a:solidFill>
                  <a:srgbClr val="FF0000"/>
                </a:solidFill>
                <a:latin typeface="Calibri" panose="020F0502020204030204" pitchFamily="34" charset="0"/>
              </a:rPr>
              <a:t>M</a:t>
            </a:r>
            <a:r>
              <a:rPr lang="en-US" dirty="0">
                <a:solidFill>
                  <a:srgbClr val="FF0000"/>
                </a:solidFill>
                <a:latin typeface="Calibri" panose="020F0502020204030204" pitchFamily="34" charset="0"/>
              </a:rPr>
              <a:t> </a:t>
            </a:r>
          </a:p>
        </p:txBody>
      </p:sp>
      <p:grpSp>
        <p:nvGrpSpPr>
          <p:cNvPr id="7" name="Group 6"/>
          <p:cNvGrpSpPr/>
          <p:nvPr/>
        </p:nvGrpSpPr>
        <p:grpSpPr>
          <a:xfrm>
            <a:off x="152400" y="2087880"/>
            <a:ext cx="8807450" cy="1005840"/>
            <a:chOff x="152400" y="762000"/>
            <a:chExt cx="8807450" cy="1005840"/>
          </a:xfrm>
        </p:grpSpPr>
        <p:sp>
          <p:nvSpPr>
            <p:cNvPr id="8" name="Text Placeholder 2"/>
            <p:cNvSpPr>
              <a:spLocks/>
            </p:cNvSpPr>
            <p:nvPr/>
          </p:nvSpPr>
          <p:spPr bwMode="auto">
            <a:xfrm>
              <a:off x="152400" y="762000"/>
              <a:ext cx="8807450" cy="1005840"/>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400" i="1" dirty="0" smtClean="0">
                  <a:solidFill>
                    <a:srgbClr val="000000"/>
                  </a:solidFill>
                </a:rPr>
                <a:t>  </a:t>
              </a:r>
              <a:r>
                <a:rPr lang="en-US" sz="2400" i="1" dirty="0" err="1" smtClean="0">
                  <a:solidFill>
                    <a:srgbClr val="000000"/>
                  </a:solidFill>
                </a:rPr>
                <a:t>K</a:t>
              </a:r>
              <a:r>
                <a:rPr lang="en-US" sz="2400" baseline="-25000" dirty="0" err="1" smtClean="0">
                  <a:solidFill>
                    <a:srgbClr val="000000"/>
                  </a:solidFill>
                </a:rPr>
                <a:t>sp</a:t>
              </a:r>
              <a:r>
                <a:rPr lang="en-US" sz="2400" dirty="0" smtClean="0">
                  <a:solidFill>
                    <a:srgbClr val="000000"/>
                  </a:solidFill>
                </a:rPr>
                <a:t> of	[Cu</a:t>
              </a:r>
              <a:r>
                <a:rPr lang="en-US" sz="2400" baseline="30000" dirty="0" smtClean="0">
                  <a:solidFill>
                    <a:srgbClr val="000000"/>
                  </a:solidFill>
                </a:rPr>
                <a:t>2+</a:t>
              </a:r>
              <a:r>
                <a:rPr lang="en-US" sz="2400" dirty="0" smtClean="0">
                  <a:solidFill>
                    <a:srgbClr val="000000"/>
                  </a:solidFill>
                </a:rPr>
                <a:t>] and	molar solubility	    solubility of</a:t>
              </a:r>
            </a:p>
            <a:p>
              <a:pPr fontAlgn="base">
                <a:spcBef>
                  <a:spcPct val="20000"/>
                </a:spcBef>
                <a:spcAft>
                  <a:spcPct val="0"/>
                </a:spcAft>
                <a:buFont typeface="Arial" charset="0"/>
                <a:buNone/>
                <a:tabLst>
                  <a:tab pos="1774825" algn="l"/>
                  <a:tab pos="3776663" algn="l"/>
                  <a:tab pos="6454775" algn="l"/>
                </a:tabLst>
              </a:pPr>
              <a:r>
                <a:rPr lang="en-US" sz="2400" dirty="0" smtClean="0">
                  <a:solidFill>
                    <a:srgbClr val="000000"/>
                  </a:solidFill>
                </a:rPr>
                <a:t>Cu(OH)</a:t>
              </a:r>
              <a:r>
                <a:rPr lang="en-US" sz="2400" baseline="-25000" dirty="0" smtClean="0">
                  <a:solidFill>
                    <a:srgbClr val="000000"/>
                  </a:solidFill>
                </a:rPr>
                <a:t>2	     </a:t>
              </a:r>
              <a:r>
                <a:rPr lang="en-US" sz="2400" dirty="0" smtClean="0">
                  <a:solidFill>
                    <a:srgbClr val="000000"/>
                  </a:solidFill>
                </a:rPr>
                <a:t>[OH</a:t>
              </a:r>
              <a:r>
                <a:rPr lang="en-US" sz="2400" baseline="30000" dirty="0" smtClean="0">
                  <a:solidFill>
                    <a:srgbClr val="000000"/>
                  </a:solidFill>
                </a:rPr>
                <a:t>-</a:t>
              </a:r>
              <a:r>
                <a:rPr lang="en-US" sz="2400" dirty="0" smtClean="0">
                  <a:solidFill>
                    <a:srgbClr val="000000"/>
                  </a:solidFill>
                </a:rPr>
                <a:t>]	   of Cu(OH)</a:t>
              </a:r>
              <a:r>
                <a:rPr lang="en-US" sz="2400" baseline="-25000" dirty="0" smtClean="0">
                  <a:solidFill>
                    <a:srgbClr val="000000"/>
                  </a:solidFill>
                </a:rPr>
                <a:t>2	 </a:t>
              </a:r>
              <a:r>
                <a:rPr lang="en-US" sz="2400" dirty="0" smtClean="0">
                  <a:solidFill>
                    <a:srgbClr val="000000"/>
                  </a:solidFill>
                </a:rPr>
                <a:t>Cu(OH)</a:t>
              </a:r>
              <a:r>
                <a:rPr lang="en-US" sz="2400" baseline="-25000" dirty="0" smtClean="0">
                  <a:solidFill>
                    <a:srgbClr val="000000"/>
                  </a:solidFill>
                </a:rPr>
                <a:t>2 </a:t>
              </a:r>
              <a:r>
                <a:rPr lang="en-US" sz="2400" dirty="0" smtClean="0">
                  <a:solidFill>
                    <a:srgbClr val="000000"/>
                  </a:solidFill>
                </a:rPr>
                <a:t>in g/L</a:t>
              </a:r>
            </a:p>
          </p:txBody>
        </p:sp>
        <p:sp>
          <p:nvSpPr>
            <p:cNvPr id="9" name="Line 4"/>
            <p:cNvSpPr>
              <a:spLocks noChangeShapeType="1"/>
            </p:cNvSpPr>
            <p:nvPr/>
          </p:nvSpPr>
          <p:spPr bwMode="auto">
            <a:xfrm>
              <a:off x="1350963"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sp>
          <p:nvSpPr>
            <p:cNvPr id="10" name="Line 5"/>
            <p:cNvSpPr>
              <a:spLocks noChangeShapeType="1"/>
            </p:cNvSpPr>
            <p:nvPr/>
          </p:nvSpPr>
          <p:spPr bwMode="auto">
            <a:xfrm>
              <a:off x="3525838"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sp>
          <p:nvSpPr>
            <p:cNvPr id="11" name="Line 6"/>
            <p:cNvSpPr>
              <a:spLocks noChangeShapeType="1"/>
            </p:cNvSpPr>
            <p:nvPr/>
          </p:nvSpPr>
          <p:spPr bwMode="auto">
            <a:xfrm>
              <a:off x="6073775" y="1238568"/>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grpSp>
      <p:graphicFrame>
        <p:nvGraphicFramePr>
          <p:cNvPr id="12" name="Group 3"/>
          <p:cNvGraphicFramePr>
            <a:graphicFrameLocks noGrp="1"/>
          </p:cNvGraphicFramePr>
          <p:nvPr>
            <p:extLst>
              <p:ext uri="{D42A27DB-BD31-4B8C-83A1-F6EECF244321}">
                <p14:modId xmlns="" xmlns:p14="http://schemas.microsoft.com/office/powerpoint/2010/main" val="4202591607"/>
              </p:ext>
            </p:extLst>
          </p:nvPr>
        </p:nvGraphicFramePr>
        <p:xfrm>
          <a:off x="152400" y="4221480"/>
          <a:ext cx="8763000" cy="1952626"/>
        </p:xfrm>
        <a:graphic>
          <a:graphicData uri="http://schemas.openxmlformats.org/drawingml/2006/table">
            <a:tbl>
              <a:tblPr/>
              <a:tblGrid>
                <a:gridCol w="2362200"/>
                <a:gridCol w="2255838"/>
                <a:gridCol w="487362"/>
                <a:gridCol w="2057400"/>
                <a:gridCol w="1600200"/>
              </a:tblGrid>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Cu(OH)</a:t>
                      </a:r>
                      <a:r>
                        <a:rPr kumimoji="0" lang="en-US" sz="2400" b="0" i="0" u="none" strike="noStrike" cap="none" normalizeH="0" baseline="-25000" dirty="0" smtClean="0">
                          <a:ln>
                            <a:noFill/>
                          </a:ln>
                          <a:solidFill>
                            <a:schemeClr val="tx1"/>
                          </a:solidFill>
                          <a:effectLst/>
                          <a:latin typeface="Arial" pitchFamily="34" charset="0"/>
                        </a:rPr>
                        <a:t>2</a:t>
                      </a:r>
                      <a:r>
                        <a:rPr kumimoji="0" lang="en-US" sz="2400" b="0" i="0" u="none" strike="noStrike" cap="none" normalizeH="0" baseline="0" dirty="0" smtClean="0">
                          <a:ln>
                            <a:noFill/>
                          </a:ln>
                          <a:solidFill>
                            <a:schemeClr val="tx1"/>
                          </a:solidFill>
                          <a:effectLst/>
                          <a:latin typeface="Arial" pitchFamily="34" charset="0"/>
                        </a:rPr>
                        <a:t>(</a:t>
                      </a:r>
                      <a:r>
                        <a:rPr kumimoji="0" lang="en-US" sz="2400" b="0" i="1" u="none" strike="noStrike" cap="none" normalizeH="0" baseline="0" dirty="0" smtClean="0">
                          <a:ln>
                            <a:noFill/>
                          </a:ln>
                          <a:solidFill>
                            <a:schemeClr val="tx1"/>
                          </a:solidFill>
                          <a:effectLst/>
                          <a:latin typeface="Arial" pitchFamily="34" charset="0"/>
                        </a:rPr>
                        <a:t>s</a:t>
                      </a:r>
                      <a:r>
                        <a:rPr kumimoji="0" lang="en-US" sz="2400" b="0" i="0" u="none" strike="noStrike" cap="none" normalizeH="0" baseline="0" dirty="0" smtClean="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smtClean="0">
                        <a:ln>
                          <a:noFill/>
                        </a:ln>
                        <a:solidFill>
                          <a:schemeClr val="tx1"/>
                        </a:solidFill>
                        <a:effectLst/>
                        <a:latin typeface=""/>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   Cu</a:t>
                      </a:r>
                      <a:r>
                        <a:rPr kumimoji="0" lang="en-US" sz="2400" b="0" i="0" u="none" strike="noStrike" cap="none" normalizeH="0" baseline="30000" dirty="0" smtClean="0">
                          <a:ln>
                            <a:noFill/>
                          </a:ln>
                          <a:solidFill>
                            <a:schemeClr val="tx1"/>
                          </a:solidFill>
                          <a:effectLst/>
                          <a:latin typeface="Arial" pitchFamily="34" charset="0"/>
                        </a:rPr>
                        <a:t>2+</a:t>
                      </a:r>
                      <a:r>
                        <a:rPr kumimoji="0" lang="en-US" sz="2400" b="0" i="0" u="none" strike="noStrike" cap="none" normalizeH="0" baseline="0" dirty="0" smtClean="0">
                          <a:ln>
                            <a:noFill/>
                          </a:ln>
                          <a:solidFill>
                            <a:schemeClr val="tx1"/>
                          </a:solidFill>
                          <a:effectLst/>
                          <a:latin typeface="Arial" pitchFamily="34" charset="0"/>
                        </a:rPr>
                        <a:t>(</a:t>
                      </a:r>
                      <a:r>
                        <a:rPr kumimoji="0" lang="en-US" sz="2400" b="0" i="1" u="none" strike="noStrike" cap="none" normalizeH="0" baseline="0" dirty="0" err="1" smtClean="0">
                          <a:ln>
                            <a:noFill/>
                          </a:ln>
                          <a:solidFill>
                            <a:schemeClr val="tx1"/>
                          </a:solidFill>
                          <a:effectLst/>
                          <a:latin typeface="Arial" pitchFamily="34" charset="0"/>
                        </a:rPr>
                        <a:t>aq</a:t>
                      </a:r>
                      <a:r>
                        <a:rPr kumimoji="0" lang="en-US" sz="2400" b="0" i="0" u="none" strike="noStrike" cap="none" normalizeH="0" baseline="0" dirty="0" smtClean="0">
                          <a:ln>
                            <a:noFill/>
                          </a:ln>
                          <a:solidFill>
                            <a:schemeClr val="tx1"/>
                          </a:solidFill>
                          <a:effectLst/>
                          <a:latin typeface="Arial" pitchFamily="34" charset="0"/>
                        </a:rPr>
                        <a:t>)   +</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smtClean="0">
                          <a:ln>
                            <a:noFill/>
                          </a:ln>
                          <a:solidFill>
                            <a:schemeClr val="tx1"/>
                          </a:solidFill>
                          <a:effectLst/>
                          <a:latin typeface="Arial" pitchFamily="34" charset="0"/>
                        </a:rPr>
                        <a:t>2OH</a:t>
                      </a:r>
                      <a:r>
                        <a:rPr kumimoji="0" lang="en-US" sz="2400" b="0" i="0" u="none" strike="noStrike" cap="none" normalizeH="0" baseline="30000" smtClean="0">
                          <a:ln>
                            <a:noFill/>
                          </a:ln>
                          <a:solidFill>
                            <a:schemeClr val="tx1"/>
                          </a:solidFill>
                          <a:effectLst/>
                          <a:latin typeface="Arial" pitchFamily="34" charset="0"/>
                        </a:rPr>
                        <a:t>-</a:t>
                      </a:r>
                      <a:r>
                        <a:rPr kumimoji="0" lang="en-US" sz="2400" b="0" i="1" u="none" strike="noStrike" cap="none" normalizeH="0" baseline="0" smtClean="0">
                          <a:ln>
                            <a:noFill/>
                          </a:ln>
                          <a:solidFill>
                            <a:schemeClr val="tx1"/>
                          </a:solidFill>
                          <a:effectLst/>
                          <a:latin typeface="Arial" pitchFamily="34" charset="0"/>
                        </a:rPr>
                        <a:t>(aq</a:t>
                      </a:r>
                      <a:r>
                        <a:rPr kumimoji="0" lang="en-US" sz="2400" b="0" i="0" u="none" strike="noStrike" cap="none" normalizeH="0" baseline="0" smtClean="0">
                          <a:ln>
                            <a:noFill/>
                          </a:ln>
                          <a:solidFill>
                            <a:schemeClr val="tx1"/>
                          </a:solidFill>
                          <a:effectLst/>
                          <a:latin typeface="Arial" pitchFamily="34" charset="0"/>
                        </a:rPr>
                        <a:t>)</a:t>
                      </a:r>
                    </a:p>
                  </a:txBody>
                  <a:tcPr horzOverflow="overflow">
                    <a:lnL>
                      <a:noFill/>
                    </a:lnL>
                    <a:lnR cap="flat">
                      <a:noFill/>
                    </a:lnR>
                    <a:lnT cap="fla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smtClean="0">
                          <a:ln>
                            <a:noFill/>
                          </a:ln>
                          <a:solidFill>
                            <a:schemeClr val="tx1"/>
                          </a:solidFill>
                          <a:effectLst/>
                          <a:latin typeface="Arial" pitchFamily="34" charset="0"/>
                        </a:rPr>
                        <a:t>Initial (</a:t>
                      </a:r>
                      <a:r>
                        <a:rPr kumimoji="0" lang="en-US" sz="2400" b="0" i="1" u="none" strike="noStrike" cap="none" normalizeH="0" baseline="0" smtClean="0">
                          <a:ln>
                            <a:noFill/>
                          </a:ln>
                          <a:solidFill>
                            <a:schemeClr val="tx1"/>
                          </a:solidFill>
                          <a:effectLst/>
                          <a:latin typeface="Arial" pitchFamily="34" charset="0"/>
                        </a:rPr>
                        <a:t>M</a:t>
                      </a:r>
                      <a:r>
                        <a:rPr kumimoji="0" lang="en-US" sz="2400" b="0" i="0" u="none" strike="noStrike" cap="none" normalizeH="0" baseline="0" smtClean="0">
                          <a:ln>
                            <a:noFill/>
                          </a:ln>
                          <a:solidFill>
                            <a:schemeClr val="tx1"/>
                          </a:solidFill>
                          <a:effectLst/>
                          <a:latin typeface="Arial" pitchFamily="34" charset="0"/>
                        </a:rPr>
                        <a: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3000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0</a:t>
                      </a:r>
                      <a:endParaRPr kumimoji="0" lang="en-US" sz="2400" b="0" i="0" u="none" strike="noStrike" cap="none" normalizeH="0" baseline="3000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0</a:t>
                      </a:r>
                      <a:endParaRPr kumimoji="0" lang="en-US" sz="2400" b="0" i="0" u="none" strike="noStrike" cap="none" normalizeH="0" baseline="30000" dirty="0" smtClean="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tr>
              <a:tr h="4556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Change (</a:t>
                      </a:r>
                      <a:r>
                        <a:rPr kumimoji="0" lang="en-US" sz="2400" b="0" i="1" u="none" strike="noStrike" cap="none" normalizeH="0" baseline="0" dirty="0" smtClean="0">
                          <a:ln>
                            <a:noFill/>
                          </a:ln>
                          <a:solidFill>
                            <a:schemeClr val="tx1"/>
                          </a:solidFill>
                          <a:effectLst/>
                          <a:latin typeface="Arial" pitchFamily="34" charset="0"/>
                        </a:rPr>
                        <a:t>M</a:t>
                      </a:r>
                      <a:r>
                        <a:rPr kumimoji="0" lang="en-US" sz="2400" b="0" i="0" u="none" strike="noStrike" cap="none" normalizeH="0" baseline="0" dirty="0" smtClean="0">
                          <a:ln>
                            <a:noFill/>
                          </a:ln>
                          <a:solidFill>
                            <a:schemeClr val="tx1"/>
                          </a:solidFill>
                          <a:effectLst/>
                          <a:latin typeface="Arial" pitchFamily="34" charset="0"/>
                        </a:rPr>
                        <a:t>):</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smtClean="0">
                        <a:ln>
                          <a:noFill/>
                        </a:ln>
                        <a:solidFill>
                          <a:schemeClr val="tx1"/>
                        </a:solidFill>
                        <a:effectLst/>
                        <a:latin typeface="Arial" pitchFamily="34" charset="0"/>
                      </a:endParaRP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Equilibrium (</a:t>
                      </a:r>
                      <a:r>
                        <a:rPr kumimoji="0" lang="en-US" sz="2400" b="0" i="1" u="none" strike="noStrike" cap="none" normalizeH="0" baseline="0" dirty="0" smtClean="0">
                          <a:ln>
                            <a:noFill/>
                          </a:ln>
                          <a:solidFill>
                            <a:schemeClr val="tx1"/>
                          </a:solidFill>
                          <a:effectLst/>
                          <a:latin typeface="Arial" pitchFamily="34" charset="0"/>
                        </a:rPr>
                        <a:t>M</a:t>
                      </a:r>
                      <a:r>
                        <a:rPr kumimoji="0" lang="en-US" sz="2400" b="0" i="0" u="none" strike="noStrike" cap="none" normalizeH="0" baseline="0" dirty="0" smtClean="0">
                          <a:ln>
                            <a:noFill/>
                          </a:ln>
                          <a:solidFill>
                            <a:schemeClr val="tx1"/>
                          </a:solidFill>
                          <a:effectLst/>
                          <a:latin typeface="Arial" pitchFamily="34" charset="0"/>
                        </a:rPr>
                        <a:t>):</a:t>
                      </a: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 name="Rectangle 1"/>
          <p:cNvSpPr/>
          <p:nvPr/>
        </p:nvSpPr>
        <p:spPr>
          <a:xfrm>
            <a:off x="3416319" y="5195243"/>
            <a:ext cx="441146"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3" name="Rectangle 2"/>
          <p:cNvSpPr/>
          <p:nvPr/>
        </p:nvSpPr>
        <p:spPr>
          <a:xfrm>
            <a:off x="6012815" y="5194598"/>
            <a:ext cx="518091"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15" name="Rectangle 14"/>
          <p:cNvSpPr/>
          <p:nvPr/>
        </p:nvSpPr>
        <p:spPr>
          <a:xfrm>
            <a:off x="7771095" y="5196821"/>
            <a:ext cx="689612" cy="461665"/>
          </a:xfrm>
          <a:prstGeom prst="rect">
            <a:avLst/>
          </a:prstGeom>
        </p:spPr>
        <p:txBody>
          <a:bodyPr wrap="none">
            <a:spAutoFit/>
          </a:bodyPr>
          <a:lstStyle/>
          <a:p>
            <a:pPr lvl="0" algn="ctr" fontAlgn="base">
              <a:spcBef>
                <a:spcPct val="20000"/>
              </a:spcBef>
              <a:spcAft>
                <a:spcPct val="0"/>
              </a:spcAft>
            </a:pPr>
            <a:r>
              <a:rPr lang="en-US" sz="2400" dirty="0" smtClean="0">
                <a:solidFill>
                  <a:srgbClr val="000000"/>
                </a:solidFill>
                <a:latin typeface="Arial" pitchFamily="34" charset="0"/>
              </a:rPr>
              <a:t>+2</a:t>
            </a:r>
            <a:r>
              <a:rPr lang="en-US" sz="2400" i="1" dirty="0" smtClean="0">
                <a:solidFill>
                  <a:srgbClr val="000000"/>
                </a:solidFill>
                <a:latin typeface="Arial" pitchFamily="34" charset="0"/>
              </a:rPr>
              <a:t>s</a:t>
            </a:r>
            <a:endParaRPr lang="en-US" sz="2400" i="1" dirty="0">
              <a:solidFill>
                <a:srgbClr val="000000"/>
              </a:solidFill>
              <a:latin typeface="Arial" pitchFamily="34" charset="0"/>
            </a:endParaRPr>
          </a:p>
        </p:txBody>
      </p:sp>
      <p:sp>
        <p:nvSpPr>
          <p:cNvPr id="16" name="Rectangle 15"/>
          <p:cNvSpPr/>
          <p:nvPr/>
        </p:nvSpPr>
        <p:spPr>
          <a:xfrm>
            <a:off x="7863370" y="5656253"/>
            <a:ext cx="510076" cy="461665"/>
          </a:xfrm>
          <a:prstGeom prst="rect">
            <a:avLst/>
          </a:prstGeom>
        </p:spPr>
        <p:txBody>
          <a:bodyPr wrap="none">
            <a:spAutoFit/>
          </a:bodyPr>
          <a:lstStyle/>
          <a:p>
            <a:pPr lvl="0" algn="ctr" fontAlgn="base">
              <a:spcBef>
                <a:spcPct val="20000"/>
              </a:spcBef>
              <a:spcAft>
                <a:spcPct val="0"/>
              </a:spcAft>
            </a:pPr>
            <a:r>
              <a:rPr lang="en-US" sz="2400" dirty="0" smtClean="0">
                <a:solidFill>
                  <a:srgbClr val="000000"/>
                </a:solidFill>
                <a:latin typeface="Arial" pitchFamily="34" charset="0"/>
              </a:rPr>
              <a:t>2</a:t>
            </a:r>
            <a:r>
              <a:rPr lang="en-US" sz="2400" i="1" dirty="0" smtClean="0">
                <a:solidFill>
                  <a:srgbClr val="000000"/>
                </a:solidFill>
                <a:latin typeface="Arial" pitchFamily="34" charset="0"/>
              </a:rPr>
              <a:t>s</a:t>
            </a:r>
            <a:endParaRPr lang="en-US" sz="2400" i="1" dirty="0">
              <a:solidFill>
                <a:srgbClr val="000000"/>
              </a:solidFill>
              <a:latin typeface="Arial" pitchFamily="34" charset="0"/>
            </a:endParaRPr>
          </a:p>
        </p:txBody>
      </p:sp>
      <p:sp>
        <p:nvSpPr>
          <p:cNvPr id="17" name="Rectangle 16"/>
          <p:cNvSpPr/>
          <p:nvPr/>
        </p:nvSpPr>
        <p:spPr>
          <a:xfrm>
            <a:off x="6105262" y="5656252"/>
            <a:ext cx="338554" cy="461665"/>
          </a:xfrm>
          <a:prstGeom prst="rect">
            <a:avLst/>
          </a:prstGeom>
        </p:spPr>
        <p:txBody>
          <a:bodyPr wrap="none">
            <a:spAutoFit/>
          </a:bodyPr>
          <a:lstStyle/>
          <a:p>
            <a:pPr lvl="0" algn="ctr" fontAlgn="base">
              <a:spcBef>
                <a:spcPct val="20000"/>
              </a:spcBef>
              <a:spcAft>
                <a:spcPct val="0"/>
              </a:spcAft>
            </a:pPr>
            <a:r>
              <a:rPr lang="en-US" sz="2400" i="1" dirty="0" smtClean="0">
                <a:solidFill>
                  <a:srgbClr val="000000"/>
                </a:solidFill>
                <a:latin typeface="Arial" pitchFamily="34" charset="0"/>
              </a:rPr>
              <a:t>s</a:t>
            </a:r>
            <a:endParaRPr lang="en-US" sz="2400" i="1" dirty="0">
              <a:solidFill>
                <a:srgbClr val="000000"/>
              </a:solidFill>
              <a:latin typeface="Arial" pitchFamily="34" charset="0"/>
            </a:endParaRPr>
          </a:p>
        </p:txBody>
      </p:sp>
      <p:sp>
        <p:nvSpPr>
          <p:cNvPr id="18" name="Rectangle 46"/>
          <p:cNvSpPr>
            <a:spLocks noChangeArrowheads="1"/>
          </p:cNvSpPr>
          <p:nvPr/>
        </p:nvSpPr>
        <p:spPr bwMode="auto">
          <a:xfrm>
            <a:off x="950278" y="3185160"/>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err="1" smtClean="0"/>
              <a:t>K</a:t>
            </a:r>
            <a:r>
              <a:rPr lang="en-US" sz="2800" baseline="-25000" dirty="0" err="1" smtClean="0"/>
              <a:t>sp</a:t>
            </a:r>
            <a:r>
              <a:rPr lang="en-US" sz="2800" dirty="0" smtClean="0"/>
              <a:t> = [Cu</a:t>
            </a:r>
            <a:r>
              <a:rPr lang="en-US" sz="2800" baseline="30000" dirty="0" smtClean="0"/>
              <a:t>2+</a:t>
            </a:r>
            <a:r>
              <a:rPr lang="en-US" sz="2800" dirty="0" smtClean="0"/>
              <a:t>][OH</a:t>
            </a:r>
            <a:r>
              <a:rPr lang="en-US" sz="2800" baseline="30000" dirty="0" smtClean="0"/>
              <a:t>-</a:t>
            </a:r>
            <a:r>
              <a:rPr lang="en-US" sz="2800" dirty="0" smtClean="0"/>
              <a:t>]</a:t>
            </a:r>
            <a:r>
              <a:rPr lang="en-US" sz="2800" baseline="30000" dirty="0" smtClean="0"/>
              <a:t>2</a:t>
            </a:r>
          </a:p>
        </p:txBody>
      </p:sp>
      <p:sp>
        <p:nvSpPr>
          <p:cNvPr id="4" name="Rectangle 3"/>
          <p:cNvSpPr/>
          <p:nvPr/>
        </p:nvSpPr>
        <p:spPr>
          <a:xfrm>
            <a:off x="3998278" y="3183374"/>
            <a:ext cx="2589170" cy="523220"/>
          </a:xfrm>
          <a:prstGeom prst="rect">
            <a:avLst/>
          </a:prstGeom>
        </p:spPr>
        <p:txBody>
          <a:bodyPr wrap="none">
            <a:spAutoFit/>
          </a:bodyPr>
          <a:lstStyle/>
          <a:p>
            <a:pPr algn="ctr" fontAlgn="base">
              <a:spcBef>
                <a:spcPct val="0"/>
              </a:spcBef>
              <a:spcAft>
                <a:spcPct val="0"/>
              </a:spcAft>
            </a:pPr>
            <a:r>
              <a:rPr lang="en-US" sz="2800" dirty="0">
                <a:solidFill>
                  <a:srgbClr val="000000"/>
                </a:solidFill>
              </a:rPr>
              <a:t>= (</a:t>
            </a:r>
            <a:r>
              <a:rPr lang="en-US" sz="2800" i="1" dirty="0">
                <a:solidFill>
                  <a:srgbClr val="000000"/>
                </a:solidFill>
              </a:rPr>
              <a:t>s</a:t>
            </a:r>
            <a:r>
              <a:rPr lang="en-US" sz="2800" dirty="0">
                <a:solidFill>
                  <a:srgbClr val="000000"/>
                </a:solidFill>
              </a:rPr>
              <a:t>)(2</a:t>
            </a:r>
            <a:r>
              <a:rPr lang="en-US" sz="2800" i="1" dirty="0">
                <a:solidFill>
                  <a:srgbClr val="000000"/>
                </a:solidFill>
              </a:rPr>
              <a:t>s</a:t>
            </a:r>
            <a:r>
              <a:rPr lang="en-US" sz="2800" dirty="0">
                <a:solidFill>
                  <a:srgbClr val="000000"/>
                </a:solidFill>
              </a:rPr>
              <a:t>)</a:t>
            </a:r>
            <a:r>
              <a:rPr lang="en-US" sz="2800" baseline="30000" dirty="0">
                <a:solidFill>
                  <a:srgbClr val="000000"/>
                </a:solidFill>
              </a:rPr>
              <a:t>2</a:t>
            </a:r>
            <a:r>
              <a:rPr lang="en-US" sz="2800" dirty="0">
                <a:solidFill>
                  <a:srgbClr val="000000"/>
                </a:solidFill>
              </a:rPr>
              <a:t> = 4</a:t>
            </a:r>
            <a:r>
              <a:rPr lang="en-US" sz="2800" i="1" dirty="0">
                <a:solidFill>
                  <a:srgbClr val="000000"/>
                </a:solidFill>
              </a:rPr>
              <a:t>s</a:t>
            </a:r>
            <a:r>
              <a:rPr lang="en-US" sz="2800" baseline="30000" dirty="0">
                <a:solidFill>
                  <a:srgbClr val="000000"/>
                </a:solidFill>
              </a:rPr>
              <a:t>3</a:t>
            </a:r>
          </a:p>
        </p:txBody>
      </p:sp>
    </p:spTree>
    <p:extLst>
      <p:ext uri="{BB962C8B-B14F-4D97-AF65-F5344CB8AC3E}">
        <p14:creationId xmlns="" xmlns:p14="http://schemas.microsoft.com/office/powerpoint/2010/main" val="243958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15" grpId="0"/>
      <p:bldP spid="16" grpId="0"/>
      <p:bldP spid="17" grpId="0"/>
      <p:bldP spid="1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pPr>
              <a:defRPr/>
            </a:pPr>
            <a:fld id="{AD4DF471-0986-434A-BEF5-8EA0F0CA48A8}" type="slidenum">
              <a:rPr lang="en-US">
                <a:solidFill>
                  <a:srgbClr val="000000">
                    <a:tint val="75000"/>
                  </a:srgbClr>
                </a:solidFill>
              </a:rPr>
              <a:pPr>
                <a:defRPr/>
              </a:pPr>
              <a:t>15</a:t>
            </a:fld>
            <a:endParaRPr lang="en-US" dirty="0">
              <a:solidFill>
                <a:srgbClr val="000000">
                  <a:tint val="75000"/>
                </a:srgbClr>
              </a:solidFill>
            </a:endParaRPr>
          </a:p>
        </p:txBody>
      </p:sp>
      <p:sp>
        <p:nvSpPr>
          <p:cNvPr id="75779"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16.9</a:t>
            </a:r>
          </a:p>
        </p:txBody>
      </p:sp>
      <p:sp>
        <p:nvSpPr>
          <p:cNvPr id="75780" name="Text Placeholder 2"/>
          <p:cNvSpPr>
            <a:spLocks/>
          </p:cNvSpPr>
          <p:nvPr/>
        </p:nvSpPr>
        <p:spPr bwMode="auto">
          <a:xfrm>
            <a:off x="152400" y="573088"/>
            <a:ext cx="8807450" cy="990600"/>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Using the data in Table 16.2, how many grams of copper(II) hydroxide, Cu(OH)</a:t>
            </a:r>
            <a:r>
              <a:rPr lang="en-US" sz="2400" baseline="-25000" dirty="0" smtClean="0">
                <a:solidFill>
                  <a:srgbClr val="000000"/>
                </a:solidFill>
              </a:rPr>
              <a:t>2</a:t>
            </a:r>
            <a:r>
              <a:rPr lang="en-US" sz="2400" dirty="0" smtClean="0">
                <a:solidFill>
                  <a:srgbClr val="000000"/>
                </a:solidFill>
              </a:rPr>
              <a:t>, will dissolve in 1 L of water.</a:t>
            </a:r>
          </a:p>
          <a:p>
            <a:pPr fontAlgn="base">
              <a:spcBef>
                <a:spcPct val="20000"/>
              </a:spcBef>
              <a:spcAft>
                <a:spcPct val="0"/>
              </a:spcAft>
              <a:buFont typeface="Arial" charset="0"/>
              <a:buNone/>
            </a:pPr>
            <a:endParaRPr lang="en-US" sz="2400" dirty="0" smtClean="0">
              <a:solidFill>
                <a:srgbClr val="000000"/>
              </a:solidFill>
            </a:endParaRPr>
          </a:p>
        </p:txBody>
      </p:sp>
      <p:sp>
        <p:nvSpPr>
          <p:cNvPr id="6" name="Rectangle 3"/>
          <p:cNvSpPr>
            <a:spLocks noChangeArrowheads="1"/>
          </p:cNvSpPr>
          <p:nvPr/>
        </p:nvSpPr>
        <p:spPr bwMode="auto">
          <a:xfrm>
            <a:off x="-81597" y="1416960"/>
            <a:ext cx="3243116"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i="1" dirty="0" err="1" smtClean="0">
                <a:solidFill>
                  <a:srgbClr val="FF0000"/>
                </a:solidFill>
                <a:latin typeface="Calibri" panose="020F0502020204030204" pitchFamily="34" charset="0"/>
              </a:rPr>
              <a:t>K</a:t>
            </a:r>
            <a:r>
              <a:rPr lang="en-US" sz="2400" baseline="-25000" dirty="0" err="1" smtClean="0">
                <a:solidFill>
                  <a:srgbClr val="FF0000"/>
                </a:solidFill>
                <a:latin typeface="Calibri" panose="020F0502020204030204" pitchFamily="34" charset="0"/>
              </a:rPr>
              <a:t>sp</a:t>
            </a:r>
            <a:r>
              <a:rPr lang="en-US" sz="2400" dirty="0" smtClean="0">
                <a:solidFill>
                  <a:srgbClr val="FF0000"/>
                </a:solidFill>
                <a:latin typeface="Calibri" panose="020F0502020204030204" pitchFamily="34" charset="0"/>
              </a:rPr>
              <a:t> = 2.2 </a:t>
            </a:r>
            <a:r>
              <a:rPr lang="en-US" sz="2400" dirty="0">
                <a:solidFill>
                  <a:srgbClr val="FF0000"/>
                </a:solidFill>
                <a:latin typeface="Calibri" panose="020F0502020204030204" pitchFamily="34" charset="0"/>
              </a:rPr>
              <a:t>x </a:t>
            </a:r>
            <a:r>
              <a:rPr lang="en-US" sz="2400" dirty="0" smtClean="0">
                <a:solidFill>
                  <a:srgbClr val="FF0000"/>
                </a:solidFill>
                <a:latin typeface="Calibri" panose="020F0502020204030204" pitchFamily="34" charset="0"/>
              </a:rPr>
              <a:t>10</a:t>
            </a:r>
            <a:r>
              <a:rPr lang="en-US" sz="2400" baseline="30000" dirty="0" smtClean="0">
                <a:solidFill>
                  <a:srgbClr val="FF0000"/>
                </a:solidFill>
                <a:latin typeface="Calibri" panose="020F0502020204030204" pitchFamily="34" charset="0"/>
              </a:rPr>
              <a:t>-20</a:t>
            </a:r>
            <a:r>
              <a:rPr lang="en-US" sz="2400" dirty="0" smtClean="0">
                <a:solidFill>
                  <a:srgbClr val="FF0000"/>
                </a:solidFill>
                <a:latin typeface="Calibri" panose="020F0502020204030204" pitchFamily="34" charset="0"/>
              </a:rPr>
              <a:t> </a:t>
            </a:r>
            <a:r>
              <a:rPr lang="en-US" sz="2400" i="1" dirty="0">
                <a:solidFill>
                  <a:srgbClr val="FF0000"/>
                </a:solidFill>
                <a:latin typeface="Calibri" panose="020F0502020204030204" pitchFamily="34" charset="0"/>
              </a:rPr>
              <a:t>M</a:t>
            </a:r>
            <a:r>
              <a:rPr lang="en-US" dirty="0">
                <a:solidFill>
                  <a:srgbClr val="FF0000"/>
                </a:solidFill>
                <a:latin typeface="Calibri" panose="020F0502020204030204" pitchFamily="34" charset="0"/>
              </a:rPr>
              <a:t> </a:t>
            </a:r>
          </a:p>
        </p:txBody>
      </p:sp>
      <p:grpSp>
        <p:nvGrpSpPr>
          <p:cNvPr id="7" name="Group 6"/>
          <p:cNvGrpSpPr/>
          <p:nvPr/>
        </p:nvGrpSpPr>
        <p:grpSpPr>
          <a:xfrm>
            <a:off x="152400" y="2087880"/>
            <a:ext cx="8807450" cy="1005840"/>
            <a:chOff x="152400" y="762000"/>
            <a:chExt cx="8807450" cy="1005840"/>
          </a:xfrm>
        </p:grpSpPr>
        <p:sp>
          <p:nvSpPr>
            <p:cNvPr id="8" name="Text Placeholder 2"/>
            <p:cNvSpPr>
              <a:spLocks/>
            </p:cNvSpPr>
            <p:nvPr/>
          </p:nvSpPr>
          <p:spPr bwMode="auto">
            <a:xfrm>
              <a:off x="152400" y="762000"/>
              <a:ext cx="8807450" cy="1005840"/>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400" i="1" dirty="0" smtClean="0">
                  <a:solidFill>
                    <a:srgbClr val="000000"/>
                  </a:solidFill>
                </a:rPr>
                <a:t>  </a:t>
              </a:r>
              <a:r>
                <a:rPr lang="en-US" sz="2400" i="1" dirty="0" err="1" smtClean="0">
                  <a:solidFill>
                    <a:srgbClr val="000000"/>
                  </a:solidFill>
                </a:rPr>
                <a:t>K</a:t>
              </a:r>
              <a:r>
                <a:rPr lang="en-US" sz="2400" baseline="-25000" dirty="0" err="1" smtClean="0">
                  <a:solidFill>
                    <a:srgbClr val="000000"/>
                  </a:solidFill>
                </a:rPr>
                <a:t>sp</a:t>
              </a:r>
              <a:r>
                <a:rPr lang="en-US" sz="2400" dirty="0" smtClean="0">
                  <a:solidFill>
                    <a:srgbClr val="000000"/>
                  </a:solidFill>
                </a:rPr>
                <a:t> of	[Cu</a:t>
              </a:r>
              <a:r>
                <a:rPr lang="en-US" sz="2400" baseline="30000" dirty="0" smtClean="0">
                  <a:solidFill>
                    <a:srgbClr val="000000"/>
                  </a:solidFill>
                </a:rPr>
                <a:t>2+</a:t>
              </a:r>
              <a:r>
                <a:rPr lang="en-US" sz="2400" dirty="0" smtClean="0">
                  <a:solidFill>
                    <a:srgbClr val="000000"/>
                  </a:solidFill>
                </a:rPr>
                <a:t>] and	molar solubility	    solubility of</a:t>
              </a:r>
            </a:p>
            <a:p>
              <a:pPr fontAlgn="base">
                <a:spcBef>
                  <a:spcPct val="20000"/>
                </a:spcBef>
                <a:spcAft>
                  <a:spcPct val="0"/>
                </a:spcAft>
                <a:buFont typeface="Arial" charset="0"/>
                <a:buNone/>
                <a:tabLst>
                  <a:tab pos="1774825" algn="l"/>
                  <a:tab pos="3776663" algn="l"/>
                  <a:tab pos="6454775" algn="l"/>
                </a:tabLst>
              </a:pPr>
              <a:r>
                <a:rPr lang="en-US" sz="2400" dirty="0" smtClean="0">
                  <a:solidFill>
                    <a:srgbClr val="000000"/>
                  </a:solidFill>
                </a:rPr>
                <a:t>Cu(OH)</a:t>
              </a:r>
              <a:r>
                <a:rPr lang="en-US" sz="2400" baseline="-25000" dirty="0" smtClean="0">
                  <a:solidFill>
                    <a:srgbClr val="000000"/>
                  </a:solidFill>
                </a:rPr>
                <a:t>2	     </a:t>
              </a:r>
              <a:r>
                <a:rPr lang="en-US" sz="2400" dirty="0" smtClean="0">
                  <a:solidFill>
                    <a:srgbClr val="000000"/>
                  </a:solidFill>
                </a:rPr>
                <a:t>[OH</a:t>
              </a:r>
              <a:r>
                <a:rPr lang="en-US" sz="2400" baseline="30000" dirty="0" smtClean="0">
                  <a:solidFill>
                    <a:srgbClr val="000000"/>
                  </a:solidFill>
                </a:rPr>
                <a:t>-</a:t>
              </a:r>
              <a:r>
                <a:rPr lang="en-US" sz="2400" dirty="0" smtClean="0">
                  <a:solidFill>
                    <a:srgbClr val="000000"/>
                  </a:solidFill>
                </a:rPr>
                <a:t>]	   of Cu(OH)</a:t>
              </a:r>
              <a:r>
                <a:rPr lang="en-US" sz="2400" baseline="-25000" dirty="0" smtClean="0">
                  <a:solidFill>
                    <a:srgbClr val="000000"/>
                  </a:solidFill>
                </a:rPr>
                <a:t>2	 </a:t>
              </a:r>
              <a:r>
                <a:rPr lang="en-US" sz="2400" dirty="0" smtClean="0">
                  <a:solidFill>
                    <a:srgbClr val="000000"/>
                  </a:solidFill>
                </a:rPr>
                <a:t>Cu(OH)</a:t>
              </a:r>
              <a:r>
                <a:rPr lang="en-US" sz="2400" baseline="-25000" dirty="0" smtClean="0">
                  <a:solidFill>
                    <a:srgbClr val="000000"/>
                  </a:solidFill>
                </a:rPr>
                <a:t>2 </a:t>
              </a:r>
              <a:r>
                <a:rPr lang="en-US" sz="2400" dirty="0" smtClean="0">
                  <a:solidFill>
                    <a:srgbClr val="000000"/>
                  </a:solidFill>
                </a:rPr>
                <a:t>in g/L</a:t>
              </a:r>
            </a:p>
          </p:txBody>
        </p:sp>
        <p:sp>
          <p:nvSpPr>
            <p:cNvPr id="9" name="Line 4"/>
            <p:cNvSpPr>
              <a:spLocks noChangeShapeType="1"/>
            </p:cNvSpPr>
            <p:nvPr/>
          </p:nvSpPr>
          <p:spPr bwMode="auto">
            <a:xfrm>
              <a:off x="1350963"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sp>
          <p:nvSpPr>
            <p:cNvPr id="10" name="Line 5"/>
            <p:cNvSpPr>
              <a:spLocks noChangeShapeType="1"/>
            </p:cNvSpPr>
            <p:nvPr/>
          </p:nvSpPr>
          <p:spPr bwMode="auto">
            <a:xfrm>
              <a:off x="3525838"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sp>
          <p:nvSpPr>
            <p:cNvPr id="11" name="Line 6"/>
            <p:cNvSpPr>
              <a:spLocks noChangeShapeType="1"/>
            </p:cNvSpPr>
            <p:nvPr/>
          </p:nvSpPr>
          <p:spPr bwMode="auto">
            <a:xfrm>
              <a:off x="6073775" y="1238568"/>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grpSp>
      <p:sp>
        <p:nvSpPr>
          <p:cNvPr id="18" name="Rectangle 46"/>
          <p:cNvSpPr>
            <a:spLocks noChangeArrowheads="1"/>
          </p:cNvSpPr>
          <p:nvPr/>
        </p:nvSpPr>
        <p:spPr bwMode="auto">
          <a:xfrm>
            <a:off x="950278" y="3185160"/>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err="1" smtClean="0"/>
              <a:t>K</a:t>
            </a:r>
            <a:r>
              <a:rPr lang="en-US" sz="2800" baseline="-25000" dirty="0" err="1" smtClean="0"/>
              <a:t>sp</a:t>
            </a:r>
            <a:r>
              <a:rPr lang="en-US" sz="2800" dirty="0" smtClean="0"/>
              <a:t> = [Cu</a:t>
            </a:r>
            <a:r>
              <a:rPr lang="en-US" sz="2800" baseline="30000" dirty="0" smtClean="0"/>
              <a:t>2+</a:t>
            </a:r>
            <a:r>
              <a:rPr lang="en-US" sz="2800" dirty="0" smtClean="0"/>
              <a:t>][OH</a:t>
            </a:r>
            <a:r>
              <a:rPr lang="en-US" sz="2800" baseline="30000" dirty="0" smtClean="0"/>
              <a:t>-</a:t>
            </a:r>
            <a:r>
              <a:rPr lang="en-US" sz="2800" dirty="0" smtClean="0"/>
              <a:t>]</a:t>
            </a:r>
            <a:r>
              <a:rPr lang="en-US" sz="2800" baseline="30000" dirty="0" smtClean="0"/>
              <a:t>2</a:t>
            </a:r>
          </a:p>
        </p:txBody>
      </p:sp>
      <p:sp>
        <p:nvSpPr>
          <p:cNvPr id="4" name="Rectangle 3"/>
          <p:cNvSpPr/>
          <p:nvPr/>
        </p:nvSpPr>
        <p:spPr>
          <a:xfrm>
            <a:off x="3998278" y="3183374"/>
            <a:ext cx="2589170" cy="523220"/>
          </a:xfrm>
          <a:prstGeom prst="rect">
            <a:avLst/>
          </a:prstGeom>
        </p:spPr>
        <p:txBody>
          <a:bodyPr wrap="none">
            <a:spAutoFit/>
          </a:bodyPr>
          <a:lstStyle/>
          <a:p>
            <a:pPr algn="ctr" fontAlgn="base">
              <a:spcBef>
                <a:spcPct val="0"/>
              </a:spcBef>
              <a:spcAft>
                <a:spcPct val="0"/>
              </a:spcAft>
            </a:pPr>
            <a:r>
              <a:rPr lang="en-US" sz="2800" dirty="0">
                <a:solidFill>
                  <a:srgbClr val="000000"/>
                </a:solidFill>
              </a:rPr>
              <a:t>= (</a:t>
            </a:r>
            <a:r>
              <a:rPr lang="en-US" sz="2800" i="1" dirty="0">
                <a:solidFill>
                  <a:srgbClr val="000000"/>
                </a:solidFill>
              </a:rPr>
              <a:t>s</a:t>
            </a:r>
            <a:r>
              <a:rPr lang="en-US" sz="2800" dirty="0">
                <a:solidFill>
                  <a:srgbClr val="000000"/>
                </a:solidFill>
              </a:rPr>
              <a:t>)(2</a:t>
            </a:r>
            <a:r>
              <a:rPr lang="en-US" sz="2800" i="1" dirty="0">
                <a:solidFill>
                  <a:srgbClr val="000000"/>
                </a:solidFill>
              </a:rPr>
              <a:t>s</a:t>
            </a:r>
            <a:r>
              <a:rPr lang="en-US" sz="2800" dirty="0">
                <a:solidFill>
                  <a:srgbClr val="000000"/>
                </a:solidFill>
              </a:rPr>
              <a:t>)</a:t>
            </a:r>
            <a:r>
              <a:rPr lang="en-US" sz="2800" baseline="30000" dirty="0">
                <a:solidFill>
                  <a:srgbClr val="000000"/>
                </a:solidFill>
              </a:rPr>
              <a:t>2</a:t>
            </a:r>
            <a:r>
              <a:rPr lang="en-US" sz="2800" dirty="0">
                <a:solidFill>
                  <a:srgbClr val="000000"/>
                </a:solidFill>
              </a:rPr>
              <a:t> = 4</a:t>
            </a:r>
            <a:r>
              <a:rPr lang="en-US" sz="2800" i="1" dirty="0">
                <a:solidFill>
                  <a:srgbClr val="000000"/>
                </a:solidFill>
              </a:rPr>
              <a:t>s</a:t>
            </a:r>
            <a:r>
              <a:rPr lang="en-US" sz="2800" baseline="30000" dirty="0">
                <a:solidFill>
                  <a:srgbClr val="000000"/>
                </a:solidFill>
              </a:rPr>
              <a:t>3</a:t>
            </a:r>
          </a:p>
        </p:txBody>
      </p:sp>
      <p:pic>
        <p:nvPicPr>
          <p:cNvPr id="19" name="Picture 4"/>
          <p:cNvPicPr>
            <a:picLocks noChangeAspect="1" noChangeArrowheads="1"/>
          </p:cNvPicPr>
          <p:nvPr/>
        </p:nvPicPr>
        <p:blipFill>
          <a:blip r:embed="rId2" cstate="print"/>
          <a:srcRect/>
          <a:stretch>
            <a:fillRect/>
          </a:stretch>
        </p:blipFill>
        <p:spPr bwMode="auto">
          <a:xfrm>
            <a:off x="2586948" y="4160520"/>
            <a:ext cx="4000500" cy="1931988"/>
          </a:xfrm>
          <a:prstGeom prst="rect">
            <a:avLst/>
          </a:prstGeom>
          <a:noFill/>
          <a:ln w="9525">
            <a:noFill/>
            <a:miter lim="800000"/>
            <a:headEnd/>
            <a:tailEnd/>
          </a:ln>
        </p:spPr>
      </p:pic>
      <p:sp>
        <p:nvSpPr>
          <p:cNvPr id="20" name="Rectangle 3"/>
          <p:cNvSpPr>
            <a:spLocks noChangeArrowheads="1"/>
          </p:cNvSpPr>
          <p:nvPr/>
        </p:nvSpPr>
        <p:spPr bwMode="auto">
          <a:xfrm>
            <a:off x="3364059" y="1416960"/>
            <a:ext cx="3243116"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i="1" dirty="0" smtClean="0">
                <a:solidFill>
                  <a:srgbClr val="FF0000"/>
                </a:solidFill>
                <a:latin typeface="Calibri" panose="020F0502020204030204" pitchFamily="34" charset="0"/>
              </a:rPr>
              <a:t>s</a:t>
            </a:r>
            <a:r>
              <a:rPr lang="en-US" sz="2400" dirty="0" smtClean="0">
                <a:solidFill>
                  <a:srgbClr val="FF0000"/>
                </a:solidFill>
                <a:latin typeface="Calibri" panose="020F0502020204030204" pitchFamily="34" charset="0"/>
              </a:rPr>
              <a:t> = 1.8 </a:t>
            </a:r>
            <a:r>
              <a:rPr lang="en-US" sz="2400" dirty="0">
                <a:solidFill>
                  <a:srgbClr val="FF0000"/>
                </a:solidFill>
                <a:latin typeface="Calibri" panose="020F0502020204030204" pitchFamily="34" charset="0"/>
              </a:rPr>
              <a:t>x </a:t>
            </a:r>
            <a:r>
              <a:rPr lang="en-US" sz="2400" dirty="0" smtClean="0">
                <a:solidFill>
                  <a:srgbClr val="FF0000"/>
                </a:solidFill>
                <a:latin typeface="Calibri" panose="020F0502020204030204" pitchFamily="34" charset="0"/>
              </a:rPr>
              <a:t>10</a:t>
            </a:r>
            <a:r>
              <a:rPr lang="en-US" sz="2400" baseline="30000" dirty="0" smtClean="0">
                <a:solidFill>
                  <a:srgbClr val="FF0000"/>
                </a:solidFill>
                <a:latin typeface="Calibri" panose="020F0502020204030204" pitchFamily="34" charset="0"/>
              </a:rPr>
              <a:t>-7</a:t>
            </a:r>
            <a:r>
              <a:rPr lang="en-US" sz="2400" dirty="0" smtClean="0">
                <a:solidFill>
                  <a:srgbClr val="FF0000"/>
                </a:solidFill>
                <a:latin typeface="Calibri" panose="020F0502020204030204" pitchFamily="34" charset="0"/>
              </a:rPr>
              <a:t> </a:t>
            </a:r>
            <a:r>
              <a:rPr lang="en-US" sz="2400" i="1" dirty="0">
                <a:solidFill>
                  <a:srgbClr val="FF0000"/>
                </a:solidFill>
                <a:latin typeface="Calibri" panose="020F0502020204030204" pitchFamily="34" charset="0"/>
              </a:rPr>
              <a:t>M</a:t>
            </a:r>
            <a:r>
              <a:rPr lang="en-US" dirty="0">
                <a:solidFill>
                  <a:srgbClr val="FF0000"/>
                </a:solidFill>
                <a:latin typeface="Calibri" panose="020F0502020204030204" pitchFamily="34" charset="0"/>
              </a:rPr>
              <a:t> </a:t>
            </a:r>
          </a:p>
        </p:txBody>
      </p:sp>
    </p:spTree>
    <p:extLst>
      <p:ext uri="{BB962C8B-B14F-4D97-AF65-F5344CB8AC3E}">
        <p14:creationId xmlns="" xmlns:p14="http://schemas.microsoft.com/office/powerpoint/2010/main" val="278353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pPr>
              <a:defRPr/>
            </a:pPr>
            <a:fld id="{AD4DF471-0986-434A-BEF5-8EA0F0CA48A8}" type="slidenum">
              <a:rPr lang="en-US">
                <a:solidFill>
                  <a:srgbClr val="000000">
                    <a:tint val="75000"/>
                  </a:srgbClr>
                </a:solidFill>
              </a:rPr>
              <a:pPr>
                <a:defRPr/>
              </a:pPr>
              <a:t>16</a:t>
            </a:fld>
            <a:endParaRPr lang="en-US" dirty="0">
              <a:solidFill>
                <a:srgbClr val="000000">
                  <a:tint val="75000"/>
                </a:srgbClr>
              </a:solidFill>
            </a:endParaRPr>
          </a:p>
        </p:txBody>
      </p:sp>
      <p:sp>
        <p:nvSpPr>
          <p:cNvPr id="75779"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16.9</a:t>
            </a:r>
          </a:p>
        </p:txBody>
      </p:sp>
      <p:sp>
        <p:nvSpPr>
          <p:cNvPr id="75780" name="Text Placeholder 2"/>
          <p:cNvSpPr>
            <a:spLocks/>
          </p:cNvSpPr>
          <p:nvPr/>
        </p:nvSpPr>
        <p:spPr bwMode="auto">
          <a:xfrm>
            <a:off x="152400" y="573088"/>
            <a:ext cx="8807450" cy="990600"/>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Using the data in Table 16.2, how many grams of copper(II) hydroxide, Cu(OH)</a:t>
            </a:r>
            <a:r>
              <a:rPr lang="en-US" sz="2400" baseline="-25000" dirty="0" smtClean="0">
                <a:solidFill>
                  <a:srgbClr val="000000"/>
                </a:solidFill>
              </a:rPr>
              <a:t>2</a:t>
            </a:r>
            <a:r>
              <a:rPr lang="en-US" sz="2400" dirty="0" smtClean="0">
                <a:solidFill>
                  <a:srgbClr val="000000"/>
                </a:solidFill>
              </a:rPr>
              <a:t>, will dissolve in 1 L of water.</a:t>
            </a:r>
          </a:p>
          <a:p>
            <a:pPr fontAlgn="base">
              <a:spcBef>
                <a:spcPct val="20000"/>
              </a:spcBef>
              <a:spcAft>
                <a:spcPct val="0"/>
              </a:spcAft>
              <a:buFont typeface="Arial" charset="0"/>
              <a:buNone/>
            </a:pPr>
            <a:endParaRPr lang="en-US" sz="2400" dirty="0" smtClean="0">
              <a:solidFill>
                <a:srgbClr val="000000"/>
              </a:solidFill>
            </a:endParaRPr>
          </a:p>
        </p:txBody>
      </p:sp>
      <p:sp>
        <p:nvSpPr>
          <p:cNvPr id="6" name="Rectangle 3"/>
          <p:cNvSpPr>
            <a:spLocks noChangeArrowheads="1"/>
          </p:cNvSpPr>
          <p:nvPr/>
        </p:nvSpPr>
        <p:spPr bwMode="auto">
          <a:xfrm>
            <a:off x="-81597" y="1416960"/>
            <a:ext cx="3243116"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i="1" dirty="0" err="1" smtClean="0">
                <a:solidFill>
                  <a:srgbClr val="FF0000"/>
                </a:solidFill>
                <a:latin typeface="Calibri" panose="020F0502020204030204" pitchFamily="34" charset="0"/>
              </a:rPr>
              <a:t>K</a:t>
            </a:r>
            <a:r>
              <a:rPr lang="en-US" sz="2400" baseline="-25000" dirty="0" err="1" smtClean="0">
                <a:solidFill>
                  <a:srgbClr val="FF0000"/>
                </a:solidFill>
                <a:latin typeface="Calibri" panose="020F0502020204030204" pitchFamily="34" charset="0"/>
              </a:rPr>
              <a:t>sp</a:t>
            </a:r>
            <a:r>
              <a:rPr lang="en-US" sz="2400" dirty="0" smtClean="0">
                <a:solidFill>
                  <a:srgbClr val="FF0000"/>
                </a:solidFill>
                <a:latin typeface="Calibri" panose="020F0502020204030204" pitchFamily="34" charset="0"/>
              </a:rPr>
              <a:t> = 2.2 </a:t>
            </a:r>
            <a:r>
              <a:rPr lang="en-US" sz="2400" dirty="0">
                <a:solidFill>
                  <a:srgbClr val="FF0000"/>
                </a:solidFill>
                <a:latin typeface="Calibri" panose="020F0502020204030204" pitchFamily="34" charset="0"/>
              </a:rPr>
              <a:t>x </a:t>
            </a:r>
            <a:r>
              <a:rPr lang="en-US" sz="2400" dirty="0" smtClean="0">
                <a:solidFill>
                  <a:srgbClr val="FF0000"/>
                </a:solidFill>
                <a:latin typeface="Calibri" panose="020F0502020204030204" pitchFamily="34" charset="0"/>
              </a:rPr>
              <a:t>10</a:t>
            </a:r>
            <a:r>
              <a:rPr lang="en-US" sz="2400" baseline="30000" dirty="0" smtClean="0">
                <a:solidFill>
                  <a:srgbClr val="FF0000"/>
                </a:solidFill>
                <a:latin typeface="Calibri" panose="020F0502020204030204" pitchFamily="34" charset="0"/>
              </a:rPr>
              <a:t>-20</a:t>
            </a:r>
            <a:r>
              <a:rPr lang="en-US" sz="2400" dirty="0" smtClean="0">
                <a:solidFill>
                  <a:srgbClr val="FF0000"/>
                </a:solidFill>
                <a:latin typeface="Calibri" panose="020F0502020204030204" pitchFamily="34" charset="0"/>
              </a:rPr>
              <a:t> </a:t>
            </a:r>
            <a:r>
              <a:rPr lang="en-US" sz="2400" i="1" dirty="0">
                <a:solidFill>
                  <a:srgbClr val="FF0000"/>
                </a:solidFill>
                <a:latin typeface="Calibri" panose="020F0502020204030204" pitchFamily="34" charset="0"/>
              </a:rPr>
              <a:t>M</a:t>
            </a:r>
            <a:r>
              <a:rPr lang="en-US" dirty="0">
                <a:solidFill>
                  <a:srgbClr val="FF0000"/>
                </a:solidFill>
                <a:latin typeface="Calibri" panose="020F0502020204030204" pitchFamily="34" charset="0"/>
              </a:rPr>
              <a:t> </a:t>
            </a:r>
          </a:p>
        </p:txBody>
      </p:sp>
      <p:grpSp>
        <p:nvGrpSpPr>
          <p:cNvPr id="7" name="Group 6"/>
          <p:cNvGrpSpPr/>
          <p:nvPr/>
        </p:nvGrpSpPr>
        <p:grpSpPr>
          <a:xfrm>
            <a:off x="152400" y="2087880"/>
            <a:ext cx="8807450" cy="1005840"/>
            <a:chOff x="152400" y="762000"/>
            <a:chExt cx="8807450" cy="1005840"/>
          </a:xfrm>
        </p:grpSpPr>
        <p:sp>
          <p:nvSpPr>
            <p:cNvPr id="8" name="Text Placeholder 2"/>
            <p:cNvSpPr>
              <a:spLocks/>
            </p:cNvSpPr>
            <p:nvPr/>
          </p:nvSpPr>
          <p:spPr bwMode="auto">
            <a:xfrm>
              <a:off x="152400" y="762000"/>
              <a:ext cx="8807450" cy="1005840"/>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400" i="1" dirty="0" smtClean="0">
                  <a:solidFill>
                    <a:srgbClr val="000000"/>
                  </a:solidFill>
                </a:rPr>
                <a:t>  </a:t>
              </a:r>
              <a:r>
                <a:rPr lang="en-US" sz="2400" i="1" dirty="0" err="1" smtClean="0">
                  <a:solidFill>
                    <a:srgbClr val="000000"/>
                  </a:solidFill>
                </a:rPr>
                <a:t>K</a:t>
              </a:r>
              <a:r>
                <a:rPr lang="en-US" sz="2400" baseline="-25000" dirty="0" err="1" smtClean="0">
                  <a:solidFill>
                    <a:srgbClr val="000000"/>
                  </a:solidFill>
                </a:rPr>
                <a:t>sp</a:t>
              </a:r>
              <a:r>
                <a:rPr lang="en-US" sz="2400" dirty="0" smtClean="0">
                  <a:solidFill>
                    <a:srgbClr val="000000"/>
                  </a:solidFill>
                </a:rPr>
                <a:t> of	[Cu</a:t>
              </a:r>
              <a:r>
                <a:rPr lang="en-US" sz="2400" baseline="30000" dirty="0" smtClean="0">
                  <a:solidFill>
                    <a:srgbClr val="000000"/>
                  </a:solidFill>
                </a:rPr>
                <a:t>2+</a:t>
              </a:r>
              <a:r>
                <a:rPr lang="en-US" sz="2400" dirty="0" smtClean="0">
                  <a:solidFill>
                    <a:srgbClr val="000000"/>
                  </a:solidFill>
                </a:rPr>
                <a:t>] and	molar solubility	    solubility of</a:t>
              </a:r>
            </a:p>
            <a:p>
              <a:pPr fontAlgn="base">
                <a:spcBef>
                  <a:spcPct val="20000"/>
                </a:spcBef>
                <a:spcAft>
                  <a:spcPct val="0"/>
                </a:spcAft>
                <a:buFont typeface="Arial" charset="0"/>
                <a:buNone/>
                <a:tabLst>
                  <a:tab pos="1774825" algn="l"/>
                  <a:tab pos="3776663" algn="l"/>
                  <a:tab pos="6454775" algn="l"/>
                </a:tabLst>
              </a:pPr>
              <a:r>
                <a:rPr lang="en-US" sz="2400" dirty="0" smtClean="0">
                  <a:solidFill>
                    <a:srgbClr val="000000"/>
                  </a:solidFill>
                </a:rPr>
                <a:t>Cu(OH)</a:t>
              </a:r>
              <a:r>
                <a:rPr lang="en-US" sz="2400" baseline="-25000" dirty="0" smtClean="0">
                  <a:solidFill>
                    <a:srgbClr val="000000"/>
                  </a:solidFill>
                </a:rPr>
                <a:t>2	     </a:t>
              </a:r>
              <a:r>
                <a:rPr lang="en-US" sz="2400" dirty="0" smtClean="0">
                  <a:solidFill>
                    <a:srgbClr val="000000"/>
                  </a:solidFill>
                </a:rPr>
                <a:t>[OH</a:t>
              </a:r>
              <a:r>
                <a:rPr lang="en-US" sz="2400" baseline="30000" dirty="0" smtClean="0">
                  <a:solidFill>
                    <a:srgbClr val="000000"/>
                  </a:solidFill>
                </a:rPr>
                <a:t>-</a:t>
              </a:r>
              <a:r>
                <a:rPr lang="en-US" sz="2400" dirty="0" smtClean="0">
                  <a:solidFill>
                    <a:srgbClr val="000000"/>
                  </a:solidFill>
                </a:rPr>
                <a:t>]	   of Cu(OH)</a:t>
              </a:r>
              <a:r>
                <a:rPr lang="en-US" sz="2400" baseline="-25000" dirty="0" smtClean="0">
                  <a:solidFill>
                    <a:srgbClr val="000000"/>
                  </a:solidFill>
                </a:rPr>
                <a:t>2	 </a:t>
              </a:r>
              <a:r>
                <a:rPr lang="en-US" sz="2400" dirty="0" smtClean="0">
                  <a:solidFill>
                    <a:srgbClr val="000000"/>
                  </a:solidFill>
                </a:rPr>
                <a:t>Cu(OH)</a:t>
              </a:r>
              <a:r>
                <a:rPr lang="en-US" sz="2400" baseline="-25000" dirty="0" smtClean="0">
                  <a:solidFill>
                    <a:srgbClr val="000000"/>
                  </a:solidFill>
                </a:rPr>
                <a:t>2 </a:t>
              </a:r>
              <a:r>
                <a:rPr lang="en-US" sz="2400" dirty="0" smtClean="0">
                  <a:solidFill>
                    <a:srgbClr val="000000"/>
                  </a:solidFill>
                </a:rPr>
                <a:t>in g/L</a:t>
              </a:r>
            </a:p>
          </p:txBody>
        </p:sp>
        <p:sp>
          <p:nvSpPr>
            <p:cNvPr id="9" name="Line 4"/>
            <p:cNvSpPr>
              <a:spLocks noChangeShapeType="1"/>
            </p:cNvSpPr>
            <p:nvPr/>
          </p:nvSpPr>
          <p:spPr bwMode="auto">
            <a:xfrm>
              <a:off x="1350963"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sp>
          <p:nvSpPr>
            <p:cNvPr id="10" name="Line 5"/>
            <p:cNvSpPr>
              <a:spLocks noChangeShapeType="1"/>
            </p:cNvSpPr>
            <p:nvPr/>
          </p:nvSpPr>
          <p:spPr bwMode="auto">
            <a:xfrm>
              <a:off x="3525838"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sp>
          <p:nvSpPr>
            <p:cNvPr id="11" name="Line 6"/>
            <p:cNvSpPr>
              <a:spLocks noChangeShapeType="1"/>
            </p:cNvSpPr>
            <p:nvPr/>
          </p:nvSpPr>
          <p:spPr bwMode="auto">
            <a:xfrm>
              <a:off x="6073775" y="1238568"/>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grpSp>
      <p:sp>
        <p:nvSpPr>
          <p:cNvPr id="20" name="Rectangle 3"/>
          <p:cNvSpPr>
            <a:spLocks noChangeArrowheads="1"/>
          </p:cNvSpPr>
          <p:nvPr/>
        </p:nvSpPr>
        <p:spPr bwMode="auto">
          <a:xfrm>
            <a:off x="3364059" y="1416960"/>
            <a:ext cx="3243116"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i="1" dirty="0" smtClean="0">
                <a:solidFill>
                  <a:srgbClr val="FF0000"/>
                </a:solidFill>
                <a:latin typeface="Calibri" panose="020F0502020204030204" pitchFamily="34" charset="0"/>
              </a:rPr>
              <a:t>s</a:t>
            </a:r>
            <a:r>
              <a:rPr lang="en-US" sz="2400" dirty="0" smtClean="0">
                <a:solidFill>
                  <a:srgbClr val="FF0000"/>
                </a:solidFill>
                <a:latin typeface="Calibri" panose="020F0502020204030204" pitchFamily="34" charset="0"/>
              </a:rPr>
              <a:t> = 1.8 </a:t>
            </a:r>
            <a:r>
              <a:rPr lang="en-US" sz="2400" dirty="0">
                <a:solidFill>
                  <a:srgbClr val="FF0000"/>
                </a:solidFill>
                <a:latin typeface="Calibri" panose="020F0502020204030204" pitchFamily="34" charset="0"/>
              </a:rPr>
              <a:t>x </a:t>
            </a:r>
            <a:r>
              <a:rPr lang="en-US" sz="2400" dirty="0" smtClean="0">
                <a:solidFill>
                  <a:srgbClr val="FF0000"/>
                </a:solidFill>
                <a:latin typeface="Calibri" panose="020F0502020204030204" pitchFamily="34" charset="0"/>
              </a:rPr>
              <a:t>10</a:t>
            </a:r>
            <a:r>
              <a:rPr lang="en-US" sz="2400" baseline="30000" dirty="0" smtClean="0">
                <a:solidFill>
                  <a:srgbClr val="FF0000"/>
                </a:solidFill>
                <a:latin typeface="Calibri" panose="020F0502020204030204" pitchFamily="34" charset="0"/>
              </a:rPr>
              <a:t>-7</a:t>
            </a:r>
            <a:r>
              <a:rPr lang="en-US" sz="2400" dirty="0" smtClean="0">
                <a:solidFill>
                  <a:srgbClr val="FF0000"/>
                </a:solidFill>
                <a:latin typeface="Calibri" panose="020F0502020204030204" pitchFamily="34" charset="0"/>
              </a:rPr>
              <a:t> </a:t>
            </a:r>
            <a:r>
              <a:rPr lang="en-US" sz="2400" i="1" dirty="0">
                <a:solidFill>
                  <a:srgbClr val="FF0000"/>
                </a:solidFill>
                <a:latin typeface="Calibri" panose="020F0502020204030204" pitchFamily="34" charset="0"/>
              </a:rPr>
              <a:t>M</a:t>
            </a:r>
            <a:r>
              <a:rPr lang="en-US" dirty="0">
                <a:solidFill>
                  <a:srgbClr val="FF0000"/>
                </a:solidFill>
                <a:latin typeface="Calibri" panose="020F0502020204030204" pitchFamily="34" charset="0"/>
              </a:rPr>
              <a:t> </a:t>
            </a:r>
          </a:p>
        </p:txBody>
      </p:sp>
      <p:pic>
        <p:nvPicPr>
          <p:cNvPr id="15" name="Picture 5"/>
          <p:cNvPicPr>
            <a:picLocks noChangeAspect="1" noChangeArrowheads="1"/>
          </p:cNvPicPr>
          <p:nvPr/>
        </p:nvPicPr>
        <p:blipFill>
          <a:blip r:embed="rId2" cstate="print"/>
          <a:srcRect/>
          <a:stretch>
            <a:fillRect/>
          </a:stretch>
        </p:blipFill>
        <p:spPr bwMode="auto">
          <a:xfrm>
            <a:off x="357505" y="3973830"/>
            <a:ext cx="8458200" cy="1390650"/>
          </a:xfrm>
          <a:prstGeom prst="rect">
            <a:avLst/>
          </a:prstGeom>
          <a:noFill/>
          <a:ln w="9525">
            <a:noFill/>
            <a:miter lim="800000"/>
            <a:headEnd/>
            <a:tailEnd/>
          </a:ln>
        </p:spPr>
      </p:pic>
      <p:sp>
        <p:nvSpPr>
          <p:cNvPr id="16" name="Line 6"/>
          <p:cNvSpPr>
            <a:spLocks noChangeShapeType="1"/>
          </p:cNvSpPr>
          <p:nvPr/>
        </p:nvSpPr>
        <p:spPr bwMode="auto">
          <a:xfrm flipV="1">
            <a:off x="4472305" y="4126230"/>
            <a:ext cx="1828800" cy="152400"/>
          </a:xfrm>
          <a:prstGeom prst="line">
            <a:avLst/>
          </a:prstGeom>
          <a:noFill/>
          <a:ln w="25400">
            <a:solidFill>
              <a:srgbClr val="FF0000"/>
            </a:solidFill>
            <a:round/>
            <a:headEnd/>
            <a:tailEnd/>
          </a:ln>
        </p:spPr>
        <p:txBody>
          <a:bodyPr/>
          <a:lstStyle/>
          <a:p>
            <a:pPr fontAlgn="base">
              <a:spcBef>
                <a:spcPct val="0"/>
              </a:spcBef>
              <a:spcAft>
                <a:spcPct val="0"/>
              </a:spcAft>
            </a:pPr>
            <a:endParaRPr lang="en-US" sz="2400" smtClean="0">
              <a:solidFill>
                <a:srgbClr val="000000"/>
              </a:solidFill>
            </a:endParaRPr>
          </a:p>
        </p:txBody>
      </p:sp>
      <p:sp>
        <p:nvSpPr>
          <p:cNvPr id="17" name="Line 7"/>
          <p:cNvSpPr>
            <a:spLocks noChangeShapeType="1"/>
          </p:cNvSpPr>
          <p:nvPr/>
        </p:nvSpPr>
        <p:spPr bwMode="auto">
          <a:xfrm flipV="1">
            <a:off x="6910705" y="4507230"/>
            <a:ext cx="1752600" cy="228600"/>
          </a:xfrm>
          <a:prstGeom prst="line">
            <a:avLst/>
          </a:prstGeom>
          <a:noFill/>
          <a:ln w="25400">
            <a:solidFill>
              <a:srgbClr val="FF0000"/>
            </a:solidFill>
            <a:round/>
            <a:headEnd/>
            <a:tailEnd/>
          </a:ln>
        </p:spPr>
        <p:txBody>
          <a:bodyPr/>
          <a:lstStyle/>
          <a:p>
            <a:pPr fontAlgn="base">
              <a:spcBef>
                <a:spcPct val="0"/>
              </a:spcBef>
              <a:spcAft>
                <a:spcPct val="0"/>
              </a:spcAft>
            </a:pPr>
            <a:endParaRPr lang="en-US" sz="2400" smtClean="0">
              <a:solidFill>
                <a:srgbClr val="000000"/>
              </a:solidFill>
            </a:endParaRPr>
          </a:p>
        </p:txBody>
      </p:sp>
    </p:spTree>
    <p:extLst>
      <p:ext uri="{BB962C8B-B14F-4D97-AF65-F5344CB8AC3E}">
        <p14:creationId xmlns="" xmlns:p14="http://schemas.microsoft.com/office/powerpoint/2010/main" val="145837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23320BC-3E25-4F4D-A0AD-C34B0FC63057}" type="slidenum">
              <a:rPr lang="en-US">
                <a:solidFill>
                  <a:srgbClr val="000000"/>
                </a:solidFill>
              </a:rPr>
              <a:pPr>
                <a:defRPr/>
              </a:pPr>
              <a:t>17</a:t>
            </a:fld>
            <a:endParaRPr lang="en-US">
              <a:solidFill>
                <a:srgbClr val="000000"/>
              </a:solidFill>
            </a:endParaRPr>
          </a:p>
        </p:txBody>
      </p:sp>
      <p:pic>
        <p:nvPicPr>
          <p:cNvPr id="79875" name="Picture 9" descr="D:\Ramesh dont del\CHANG-11e\Art File\labeled_jpegs\16_labeled_images\cha02680_t16_03.jpg"/>
          <p:cNvPicPr>
            <a:picLocks noChangeAspect="1" noChangeArrowheads="1"/>
          </p:cNvPicPr>
          <p:nvPr/>
        </p:nvPicPr>
        <p:blipFill>
          <a:blip r:embed="rId2" cstate="print"/>
          <a:srcRect/>
          <a:stretch>
            <a:fillRect/>
          </a:stretch>
        </p:blipFill>
        <p:spPr bwMode="auto">
          <a:xfrm>
            <a:off x="92075" y="1624013"/>
            <a:ext cx="8959850" cy="3609975"/>
          </a:xfrm>
          <a:prstGeom prst="rect">
            <a:avLst/>
          </a:prstGeom>
          <a:noFill/>
          <a:ln w="9525">
            <a:noFill/>
            <a:miter lim="800000"/>
            <a:headEnd/>
            <a:tailEnd/>
          </a:ln>
        </p:spPr>
      </p:pic>
      <p:sp>
        <p:nvSpPr>
          <p:cNvPr id="5" name="Title 1"/>
          <p:cNvSpPr txBox="1">
            <a:spLocks/>
          </p:cNvSpPr>
          <p:nvPr/>
        </p:nvSpPr>
        <p:spPr>
          <a:xfrm>
            <a:off x="35159" y="7391"/>
            <a:ext cx="9062349"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Relationship between </a:t>
            </a:r>
            <a:r>
              <a:rPr lang="en-US" sz="4000" u="sng" dirty="0" err="1" smtClean="0">
                <a:solidFill>
                  <a:prstClr val="black"/>
                </a:solidFill>
                <a:latin typeface="Calibri"/>
              </a:rPr>
              <a:t>K</a:t>
            </a:r>
            <a:r>
              <a:rPr lang="en-US" sz="4000" u="sng" baseline="-25000" dirty="0" err="1" smtClean="0">
                <a:solidFill>
                  <a:prstClr val="black"/>
                </a:solidFill>
                <a:latin typeface="Calibri"/>
              </a:rPr>
              <a:t>sp</a:t>
            </a:r>
            <a:r>
              <a:rPr lang="en-US" sz="4000" u="sng" dirty="0" smtClean="0">
                <a:solidFill>
                  <a:prstClr val="black"/>
                </a:solidFill>
                <a:latin typeface="Calibri"/>
              </a:rPr>
              <a:t> and molar solubility</a:t>
            </a:r>
            <a:endParaRPr lang="en-US" sz="4000" u="sng" dirty="0">
              <a:solidFill>
                <a:prstClr val="black"/>
              </a:solidFill>
              <a:latin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18</a:t>
            </a:fld>
            <a:endParaRPr lang="en-US">
              <a:solidFill>
                <a:srgbClr val="000000"/>
              </a:solidFill>
            </a:endParaRPr>
          </a:p>
        </p:txBody>
      </p:sp>
      <p:sp>
        <p:nvSpPr>
          <p:cNvPr id="3" name="Title 1"/>
          <p:cNvSpPr txBox="1">
            <a:spLocks/>
          </p:cNvSpPr>
          <p:nvPr/>
        </p:nvSpPr>
        <p:spPr>
          <a:xfrm>
            <a:off x="487680" y="7391"/>
            <a:ext cx="81838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How would you solve these problems?</a:t>
            </a:r>
            <a:endParaRPr lang="en-US" sz="4000" u="sng" dirty="0">
              <a:solidFill>
                <a:prstClr val="black"/>
              </a:solidFill>
              <a:latin typeface="Calibri"/>
            </a:endParaRPr>
          </a:p>
        </p:txBody>
      </p:sp>
      <p:sp>
        <p:nvSpPr>
          <p:cNvPr id="5" name="Rectangle 1"/>
          <p:cNvSpPr txBox="1">
            <a:spLocks noChangeArrowheads="1"/>
          </p:cNvSpPr>
          <p:nvPr/>
        </p:nvSpPr>
        <p:spPr>
          <a:xfrm>
            <a:off x="685800" y="1407680"/>
            <a:ext cx="7772400" cy="1218795"/>
          </a:xfrm>
          <a:prstGeom prst="rect">
            <a:avLst/>
          </a:prstGeom>
        </p:spPr>
        <p:txBody>
          <a:bodyPr vert="horz" wrap="square" lIns="54864" tIns="91440" rtlCol="0">
            <a:sp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338138" marR="0" lvl="0" indent="-338138" algn="l" defTabSz="914400" rtl="0" eaLnBrk="1" fontAlgn="auto" latinLnBrk="0" hangingPunct="1">
              <a:lnSpc>
                <a:spcPct val="90000"/>
              </a:lnSpc>
              <a:spcBef>
                <a:spcPts val="0"/>
              </a:spcBef>
              <a:spcAft>
                <a:spcPts val="0"/>
              </a:spcAft>
              <a:buClr>
                <a:srgbClr val="00B050"/>
              </a:buClr>
              <a:buSzPct val="100000"/>
              <a:buFont typeface="Wingdings" pitchFamily="2" charset="2"/>
              <a:buChar char="§"/>
              <a:tabLst/>
              <a:defRPr/>
            </a:pPr>
            <a:r>
              <a:rPr kumimoji="0" lang="en-US" altLang="en-US" sz="2600" b="0" i="0" u="none" strike="noStrike" kern="1200" cap="none" spc="0" normalizeH="0" baseline="0" noProof="0" dirty="0" smtClean="0">
                <a:ln>
                  <a:noFill/>
                </a:ln>
                <a:solidFill>
                  <a:sysClr val="windowText" lastClr="000000"/>
                </a:solidFill>
                <a:effectLst/>
                <a:uLnTx/>
                <a:uFillTx/>
                <a:latin typeface="Corbel"/>
                <a:ea typeface="+mn-ea"/>
                <a:cs typeface="+mn-cs"/>
              </a:rPr>
              <a:t>At 25°C, a 1 L saturated solution of silver chromate contains 0.0435 g of dissolved Ag</a:t>
            </a:r>
            <a:r>
              <a:rPr kumimoji="0" lang="en-US" altLang="en-US" sz="2600" b="0" i="0" u="none" strike="noStrike" kern="1200" cap="none" spc="0" normalizeH="0" baseline="-16000" noProof="0" dirty="0" smtClean="0">
                <a:ln>
                  <a:noFill/>
                </a:ln>
                <a:solidFill>
                  <a:sysClr val="windowText" lastClr="000000"/>
                </a:solidFill>
                <a:effectLst/>
                <a:uLnTx/>
                <a:uFillTx/>
                <a:latin typeface="Corbel"/>
                <a:ea typeface="+mn-ea"/>
                <a:cs typeface="+mn-cs"/>
              </a:rPr>
              <a:t>2</a:t>
            </a:r>
            <a:r>
              <a:rPr kumimoji="0" lang="en-US" altLang="en-US" sz="2600" b="0" i="0" u="none" strike="noStrike" kern="1200" cap="none" spc="0" normalizeH="0" baseline="0" noProof="0" dirty="0" smtClean="0">
                <a:ln>
                  <a:noFill/>
                </a:ln>
                <a:solidFill>
                  <a:sysClr val="windowText" lastClr="000000"/>
                </a:solidFill>
                <a:effectLst/>
                <a:uLnTx/>
                <a:uFillTx/>
                <a:latin typeface="Corbel"/>
                <a:ea typeface="+mn-ea"/>
                <a:cs typeface="+mn-cs"/>
              </a:rPr>
              <a:t>CrO</a:t>
            </a:r>
            <a:r>
              <a:rPr kumimoji="0" lang="en-US" altLang="en-US" sz="2600" b="0" i="0" u="none" strike="noStrike" kern="1200" cap="none" spc="0" normalizeH="0" baseline="-16000" noProof="0" dirty="0" smtClean="0">
                <a:ln>
                  <a:noFill/>
                </a:ln>
                <a:solidFill>
                  <a:sysClr val="windowText" lastClr="000000"/>
                </a:solidFill>
                <a:effectLst/>
                <a:uLnTx/>
                <a:uFillTx/>
                <a:latin typeface="Corbel"/>
                <a:ea typeface="+mn-ea"/>
                <a:cs typeface="+mn-cs"/>
              </a:rPr>
              <a:t>4</a:t>
            </a:r>
            <a:r>
              <a:rPr kumimoji="0" lang="en-US" altLang="en-US" sz="2600" b="0" i="0" u="none" strike="noStrike" kern="1200" cap="none" spc="0" normalizeH="0" baseline="0" noProof="0" dirty="0" smtClean="0">
                <a:ln>
                  <a:noFill/>
                </a:ln>
                <a:solidFill>
                  <a:sysClr val="windowText" lastClr="000000"/>
                </a:solidFill>
                <a:effectLst/>
                <a:uLnTx/>
                <a:uFillTx/>
                <a:latin typeface="Corbel"/>
                <a:ea typeface="+mn-ea"/>
                <a:cs typeface="+mn-cs"/>
              </a:rPr>
              <a:t>.  Calculate (a) its molar solubility; (b) its solubility product constant.</a:t>
            </a:r>
          </a:p>
        </p:txBody>
      </p:sp>
      <p:sp>
        <p:nvSpPr>
          <p:cNvPr id="7" name="Rectangle 1"/>
          <p:cNvSpPr txBox="1">
            <a:spLocks noChangeArrowheads="1"/>
          </p:cNvSpPr>
          <p:nvPr/>
        </p:nvSpPr>
        <p:spPr>
          <a:xfrm>
            <a:off x="685800" y="3618866"/>
            <a:ext cx="7467600" cy="1218795"/>
          </a:xfrm>
          <a:prstGeom prst="rect">
            <a:avLst/>
          </a:prstGeom>
        </p:spPr>
        <p:txBody>
          <a:bodyPr vert="horz" wrap="square" lIns="54864" tIns="91440" rtlCol="0">
            <a:sp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338138" marR="0" lvl="0" indent="-338138" algn="l" defTabSz="914400" rtl="0" eaLnBrk="1" fontAlgn="auto" latinLnBrk="0" hangingPunct="1">
              <a:lnSpc>
                <a:spcPct val="90000"/>
              </a:lnSpc>
              <a:spcBef>
                <a:spcPts val="0"/>
              </a:spcBef>
              <a:spcAft>
                <a:spcPts val="0"/>
              </a:spcAft>
              <a:buClr>
                <a:srgbClr val="00B050"/>
              </a:buClr>
              <a:buSzPct val="100000"/>
              <a:buFont typeface="Wingdings" pitchFamily="2" charset="2"/>
              <a:buChar char="§"/>
              <a:tabLst/>
              <a:defRPr/>
            </a:pPr>
            <a:r>
              <a:rPr kumimoji="0" lang="en-US" altLang="en-US" sz="2600" b="0" i="0" u="none" strike="noStrike" kern="1200" cap="none" spc="0" normalizeH="0" baseline="0" noProof="0" dirty="0" smtClean="0">
                <a:ln>
                  <a:noFill/>
                </a:ln>
                <a:solidFill>
                  <a:sysClr val="windowText" lastClr="000000"/>
                </a:solidFill>
                <a:effectLst/>
                <a:uLnTx/>
                <a:uFillTx/>
                <a:latin typeface="Corbel"/>
                <a:ea typeface="+mn-ea"/>
                <a:cs typeface="+mn-cs"/>
              </a:rPr>
              <a:t>Calculate the molar and mass </a:t>
            </a:r>
            <a:r>
              <a:rPr kumimoji="0" lang="en-US" altLang="en-US" sz="2600" b="0" i="0" u="none" strike="noStrike" kern="1200" cap="none" spc="0" normalizeH="0" baseline="0" noProof="0" dirty="0" err="1" smtClean="0">
                <a:ln>
                  <a:noFill/>
                </a:ln>
                <a:solidFill>
                  <a:sysClr val="windowText" lastClr="000000"/>
                </a:solidFill>
                <a:effectLst/>
                <a:uLnTx/>
                <a:uFillTx/>
                <a:latin typeface="Corbel"/>
                <a:ea typeface="+mn-ea"/>
                <a:cs typeface="+mn-cs"/>
              </a:rPr>
              <a:t>solubilities</a:t>
            </a:r>
            <a:r>
              <a:rPr kumimoji="0" lang="en-US" altLang="en-US" sz="2600" b="0" i="0" u="none" strike="noStrike" kern="1200" cap="none" spc="0" normalizeH="0" baseline="0" noProof="0" dirty="0" smtClean="0">
                <a:ln>
                  <a:noFill/>
                </a:ln>
                <a:solidFill>
                  <a:sysClr val="windowText" lastClr="000000"/>
                </a:solidFill>
                <a:effectLst/>
                <a:uLnTx/>
                <a:uFillTx/>
                <a:latin typeface="Corbel"/>
                <a:ea typeface="+mn-ea"/>
                <a:cs typeface="+mn-cs"/>
              </a:rPr>
              <a:t> per liter and  concentrations of the constituent ions for silver chloride (</a:t>
            </a:r>
            <a:r>
              <a:rPr kumimoji="0" lang="en-US" altLang="en-US" sz="2600" b="0" i="1" u="none" strike="noStrike" kern="1200" cap="none" spc="0" normalizeH="0" baseline="0" noProof="0" dirty="0" err="1" smtClean="0">
                <a:ln>
                  <a:noFill/>
                </a:ln>
                <a:solidFill>
                  <a:sysClr val="windowText" lastClr="000000"/>
                </a:solidFill>
                <a:effectLst/>
                <a:uLnTx/>
                <a:uFillTx/>
                <a:latin typeface="Corbel"/>
                <a:ea typeface="+mn-ea"/>
                <a:cs typeface="+mn-cs"/>
              </a:rPr>
              <a:t>K</a:t>
            </a:r>
            <a:r>
              <a:rPr kumimoji="0" lang="en-US" altLang="en-US" sz="2600" b="0" i="0" u="none" strike="noStrike" kern="1200" cap="none" spc="0" normalizeH="0" baseline="-16000" noProof="0" dirty="0" err="1" smtClean="0">
                <a:ln>
                  <a:noFill/>
                </a:ln>
                <a:solidFill>
                  <a:sysClr val="windowText" lastClr="000000"/>
                </a:solidFill>
                <a:effectLst/>
                <a:uLnTx/>
                <a:uFillTx/>
                <a:latin typeface="Corbel"/>
                <a:ea typeface="+mn-ea"/>
                <a:cs typeface="+mn-cs"/>
              </a:rPr>
              <a:t>sp</a:t>
            </a:r>
            <a:r>
              <a:rPr kumimoji="0" lang="en-US" altLang="en-US" sz="2600" b="0" i="0" u="none" strike="noStrike" kern="1200" cap="none" spc="0" normalizeH="0" baseline="0" noProof="0" dirty="0" smtClean="0">
                <a:ln>
                  <a:noFill/>
                </a:ln>
                <a:solidFill>
                  <a:sysClr val="windowText" lastClr="000000"/>
                </a:solidFill>
                <a:effectLst/>
                <a:uLnTx/>
                <a:uFillTx/>
                <a:latin typeface="Corbel"/>
                <a:ea typeface="+mn-ea"/>
                <a:cs typeface="+mn-cs"/>
              </a:rPr>
              <a:t> = 1.56·10</a:t>
            </a:r>
            <a:r>
              <a:rPr kumimoji="0" lang="en-US" altLang="en-US" sz="2600" b="0" i="0" u="none" strike="noStrike" kern="1200" cap="none" spc="0" normalizeH="0" baseline="30000" noProof="0" dirty="0" smtClean="0">
                <a:ln>
                  <a:noFill/>
                </a:ln>
                <a:solidFill>
                  <a:sysClr val="windowText" lastClr="000000"/>
                </a:solidFill>
                <a:effectLst/>
                <a:uLnTx/>
                <a:uFillTx/>
                <a:latin typeface="Corbel"/>
                <a:ea typeface="+mn-ea"/>
                <a:cs typeface="+mn-cs"/>
              </a:rPr>
              <a:t>–10</a:t>
            </a:r>
            <a:r>
              <a:rPr kumimoji="0" lang="en-US" altLang="en-US" sz="2600" b="0" i="0" u="none" strike="noStrike" kern="1200" cap="none" spc="0" normalizeH="0" baseline="0" noProof="0" dirty="0" smtClean="0">
                <a:ln>
                  <a:noFill/>
                </a:ln>
                <a:solidFill>
                  <a:sysClr val="windowText" lastClr="000000"/>
                </a:solidFill>
                <a:effectLst/>
                <a:uLnTx/>
                <a:uFillTx/>
                <a:latin typeface="Corbel"/>
                <a:ea typeface="+mn-ea"/>
                <a:cs typeface="+mn-cs"/>
              </a:rPr>
              <a:t>).</a:t>
            </a:r>
          </a:p>
        </p:txBody>
      </p:sp>
    </p:spTree>
    <p:extLst>
      <p:ext uri="{BB962C8B-B14F-4D97-AF65-F5344CB8AC3E}">
        <p14:creationId xmlns="" xmlns:p14="http://schemas.microsoft.com/office/powerpoint/2010/main" val="2581189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7" descr="D:\Ramesh dont del\CHANG-11e\Art File\labeled_jpegs\16_labeled_images\cha02680_t16_02.jpg"/>
          <p:cNvPicPr>
            <a:picLocks noChangeAspect="1" noChangeArrowheads="1"/>
          </p:cNvPicPr>
          <p:nvPr/>
        </p:nvPicPr>
        <p:blipFill>
          <a:blip r:embed="rId2" cstate="print"/>
          <a:srcRect/>
          <a:stretch>
            <a:fillRect/>
          </a:stretch>
        </p:blipFill>
        <p:spPr bwMode="auto">
          <a:xfrm>
            <a:off x="1237433" y="944214"/>
            <a:ext cx="6642655" cy="4576537"/>
          </a:xfrm>
          <a:prstGeom prst="rect">
            <a:avLst/>
          </a:prstGeom>
          <a:noFill/>
          <a:ln w="9525">
            <a:noFill/>
            <a:miter lim="800000"/>
            <a:headEnd/>
            <a:tailEnd/>
          </a:ln>
        </p:spPr>
      </p:pic>
      <p:sp>
        <p:nvSpPr>
          <p:cNvPr id="6"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Solubility Product</a:t>
            </a:r>
            <a:endParaRPr lang="en-US" sz="4000" u="sng" dirty="0">
              <a:solidFill>
                <a:prstClr val="black"/>
              </a:solidFill>
              <a:latin typeface="Calibri"/>
            </a:endParaRPr>
          </a:p>
        </p:txBody>
      </p:sp>
      <p:sp>
        <p:nvSpPr>
          <p:cNvPr id="8" name="Rectangle 7"/>
          <p:cNvSpPr/>
          <p:nvPr/>
        </p:nvSpPr>
        <p:spPr>
          <a:xfrm>
            <a:off x="1359353" y="5883110"/>
            <a:ext cx="6385466" cy="646331"/>
          </a:xfrm>
          <a:prstGeom prst="rect">
            <a:avLst/>
          </a:prstGeom>
        </p:spPr>
        <p:txBody>
          <a:bodyPr wrap="none">
            <a:spAutoFit/>
          </a:bodyPr>
          <a:lstStyle/>
          <a:p>
            <a:r>
              <a:rPr lang="en-US" sz="3600" dirty="0" smtClean="0">
                <a:solidFill>
                  <a:srgbClr val="FF0000"/>
                </a:solidFill>
                <a:latin typeface="Calibri"/>
              </a:rPr>
              <a:t>What else can we learn from </a:t>
            </a:r>
            <a:r>
              <a:rPr lang="en-US" sz="3600" dirty="0" err="1" smtClean="0">
                <a:solidFill>
                  <a:srgbClr val="FF0000"/>
                </a:solidFill>
                <a:latin typeface="Calibri"/>
              </a:rPr>
              <a:t>K</a:t>
            </a:r>
            <a:r>
              <a:rPr lang="en-US" sz="3600" baseline="-25000" dirty="0" err="1" smtClean="0">
                <a:solidFill>
                  <a:srgbClr val="FF0000"/>
                </a:solidFill>
                <a:latin typeface="Calibri"/>
              </a:rPr>
              <a:t>sp</a:t>
            </a:r>
            <a:r>
              <a:rPr lang="en-US" sz="3600" dirty="0" smtClean="0">
                <a:solidFill>
                  <a:srgbClr val="FF0000"/>
                </a:solidFill>
                <a:latin typeface="Calibri"/>
              </a:rPr>
              <a:t>?</a:t>
            </a:r>
            <a:endParaRPr lang="en-US" sz="3600" dirty="0">
              <a:solidFill>
                <a:srgbClr val="FF0000"/>
              </a:solidFill>
              <a:latin typeface="Calibri"/>
            </a:endParaRPr>
          </a:p>
        </p:txBody>
      </p:sp>
      <p:sp>
        <p:nvSpPr>
          <p:cNvPr id="5" name="Slide Number Placeholder 4"/>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19</a:t>
            </a:fld>
            <a:endParaRPr lang="en-US">
              <a:solidFill>
                <a:srgbClr val="000000"/>
              </a:solidFill>
            </a:endParaRPr>
          </a:p>
        </p:txBody>
      </p:sp>
    </p:spTree>
    <p:extLst>
      <p:ext uri="{BB962C8B-B14F-4D97-AF65-F5344CB8AC3E}">
        <p14:creationId xmlns="" xmlns:p14="http://schemas.microsoft.com/office/powerpoint/2010/main" val="284203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Rectangle 6"/>
          <p:cNvSpPr>
            <a:spLocks noGrp="1" noChangeArrowheads="1"/>
          </p:cNvSpPr>
          <p:nvPr>
            <p:ph type="body" sz="half" idx="1"/>
          </p:nvPr>
        </p:nvSpPr>
        <p:spPr>
          <a:xfrm>
            <a:off x="742976" y="876291"/>
            <a:ext cx="7643804" cy="881064"/>
          </a:xfrm>
        </p:spPr>
        <p:txBody>
          <a:bodyPr>
            <a:normAutofit/>
          </a:bodyPr>
          <a:lstStyle/>
          <a:p>
            <a:pPr>
              <a:lnSpc>
                <a:spcPct val="90000"/>
              </a:lnSpc>
              <a:spcBef>
                <a:spcPts val="1800"/>
              </a:spcBef>
              <a:buNone/>
            </a:pPr>
            <a:r>
              <a:rPr lang="en-AU" altLang="en-US" sz="2400" dirty="0" smtClean="0"/>
              <a:t>	The </a:t>
            </a:r>
            <a:r>
              <a:rPr lang="en-AU" altLang="en-US" sz="2400" dirty="0"/>
              <a:t>relationship between </a:t>
            </a:r>
            <a:r>
              <a:rPr lang="en-AU" altLang="en-US" sz="2400" dirty="0">
                <a:solidFill>
                  <a:srgbClr val="0000FF"/>
                </a:solidFill>
              </a:rPr>
              <a:t>solubility</a:t>
            </a:r>
            <a:r>
              <a:rPr lang="en-AU" altLang="en-US" sz="2400" dirty="0"/>
              <a:t> and </a:t>
            </a:r>
            <a:r>
              <a:rPr lang="en-AU" altLang="en-US" sz="2400" dirty="0">
                <a:solidFill>
                  <a:srgbClr val="FF0000"/>
                </a:solidFill>
              </a:rPr>
              <a:t>temperature</a:t>
            </a:r>
            <a:r>
              <a:rPr lang="en-AU" altLang="en-US" sz="2400" dirty="0"/>
              <a:t> can be represented by a solubility curve. </a:t>
            </a:r>
          </a:p>
        </p:txBody>
      </p:sp>
      <p:pic>
        <p:nvPicPr>
          <p:cNvPr id="32770" name="Picture 2" descr="http://www.nzifst.org.nz/unitoperations/unopsassets/fig9-1.gif"/>
          <p:cNvPicPr>
            <a:picLocks noChangeAspect="1" noChangeArrowheads="1"/>
          </p:cNvPicPr>
          <p:nvPr/>
        </p:nvPicPr>
        <p:blipFill>
          <a:blip r:embed="rId2" cstate="print"/>
          <a:srcRect/>
          <a:stretch>
            <a:fillRect/>
          </a:stretch>
        </p:blipFill>
        <p:spPr bwMode="auto">
          <a:xfrm>
            <a:off x="385768" y="1814505"/>
            <a:ext cx="3771900" cy="4400550"/>
          </a:xfrm>
          <a:prstGeom prst="rect">
            <a:avLst/>
          </a:prstGeom>
          <a:noFill/>
        </p:spPr>
      </p:pic>
      <p:sp>
        <p:nvSpPr>
          <p:cNvPr id="9" name="Rectangle 6"/>
          <p:cNvSpPr txBox="1">
            <a:spLocks noChangeArrowheads="1"/>
          </p:cNvSpPr>
          <p:nvPr/>
        </p:nvSpPr>
        <p:spPr>
          <a:xfrm>
            <a:off x="4429119" y="2100276"/>
            <a:ext cx="4557713" cy="366712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90000"/>
              </a:lnSpc>
              <a:spcBef>
                <a:spcPts val="1800"/>
              </a:spcBef>
              <a:spcAft>
                <a:spcPts val="0"/>
              </a:spcAft>
              <a:buClrTx/>
              <a:buSzTx/>
              <a:buFont typeface="Arial" pitchFamily="34" charset="0"/>
              <a:buChar char="•"/>
              <a:tabLst/>
              <a:defRPr/>
            </a:pPr>
            <a:r>
              <a:rPr kumimoji="0" lang="en-AU" altLang="en-US" sz="2400" b="0" i="0" u="none" strike="noStrike" kern="1200" cap="none" spc="0" normalizeH="0" baseline="0" noProof="0" dirty="0" smtClean="0">
                <a:ln>
                  <a:noFill/>
                </a:ln>
                <a:solidFill>
                  <a:schemeClr val="tx1"/>
                </a:solidFill>
                <a:effectLst/>
                <a:uLnTx/>
                <a:uFillTx/>
                <a:latin typeface="+mn-lt"/>
                <a:ea typeface="+mn-ea"/>
                <a:cs typeface="+mn-cs"/>
              </a:rPr>
              <a:t>Each point in the solubility curve represents a </a:t>
            </a:r>
            <a:r>
              <a:rPr kumimoji="0" lang="en-AU" altLang="en-US" sz="2400" b="0" i="0" u="none" strike="noStrike" kern="1200" cap="none" spc="0" normalizeH="0" baseline="0" noProof="0" dirty="0" smtClean="0">
                <a:ln>
                  <a:noFill/>
                </a:ln>
                <a:solidFill>
                  <a:srgbClr val="008000"/>
                </a:solidFill>
                <a:effectLst/>
                <a:uLnTx/>
                <a:uFillTx/>
                <a:latin typeface="+mn-lt"/>
                <a:ea typeface="+mn-ea"/>
                <a:cs typeface="+mn-cs"/>
              </a:rPr>
              <a:t>saturated</a:t>
            </a:r>
            <a:r>
              <a:rPr kumimoji="0" lang="en-AU" altLang="en-US" sz="2400" b="0" i="0" u="none" strike="noStrike" kern="1200" cap="none" spc="0" normalizeH="0" baseline="0" noProof="0" dirty="0" smtClean="0">
                <a:ln>
                  <a:noFill/>
                </a:ln>
                <a:solidFill>
                  <a:schemeClr val="tx1"/>
                </a:solidFill>
                <a:effectLst/>
                <a:uLnTx/>
                <a:uFillTx/>
                <a:latin typeface="+mn-lt"/>
                <a:ea typeface="+mn-ea"/>
                <a:cs typeface="+mn-cs"/>
              </a:rPr>
              <a:t> solution.</a:t>
            </a:r>
          </a:p>
          <a:p>
            <a:pPr marL="342900" marR="0" lvl="0" indent="-342900" algn="l" defTabSz="914400" rtl="0" eaLnBrk="1" fontAlgn="auto" latinLnBrk="0" hangingPunct="1">
              <a:lnSpc>
                <a:spcPct val="90000"/>
              </a:lnSpc>
              <a:spcBef>
                <a:spcPts val="1800"/>
              </a:spcBef>
              <a:spcAft>
                <a:spcPts val="0"/>
              </a:spcAft>
              <a:buClrTx/>
              <a:buSzTx/>
              <a:buFont typeface="Arial" pitchFamily="34" charset="0"/>
              <a:buChar char="•"/>
              <a:tabLst/>
              <a:defRPr/>
            </a:pPr>
            <a:r>
              <a:rPr kumimoji="0" lang="en-AU" altLang="en-US" sz="2400" b="0" i="0" u="none" strike="noStrike" kern="1200" cap="none" spc="0" normalizeH="0" baseline="0" noProof="0" dirty="0" smtClean="0">
                <a:ln>
                  <a:noFill/>
                </a:ln>
                <a:solidFill>
                  <a:schemeClr val="tx1"/>
                </a:solidFill>
                <a:effectLst/>
                <a:uLnTx/>
                <a:uFillTx/>
                <a:latin typeface="+mn-lt"/>
                <a:ea typeface="+mn-ea"/>
                <a:cs typeface="+mn-cs"/>
              </a:rPr>
              <a:t>Any point below a curve represents an </a:t>
            </a:r>
            <a:r>
              <a:rPr kumimoji="0" lang="en-AU" altLang="en-US" sz="2400" b="0" i="0" u="none" strike="noStrike" kern="1200" cap="none" spc="0" normalizeH="0" baseline="0" noProof="0" dirty="0" smtClean="0">
                <a:ln>
                  <a:noFill/>
                </a:ln>
                <a:solidFill>
                  <a:srgbClr val="7030A0"/>
                </a:solidFill>
                <a:effectLst/>
                <a:uLnTx/>
                <a:uFillTx/>
                <a:latin typeface="+mn-lt"/>
                <a:ea typeface="+mn-ea"/>
                <a:cs typeface="+mn-cs"/>
              </a:rPr>
              <a:t>unsaturated</a:t>
            </a:r>
            <a:r>
              <a:rPr kumimoji="0" lang="en-AU" altLang="en-US" sz="2400" b="0" i="0" u="none" strike="noStrike" kern="1200" cap="none" spc="0" normalizeH="0" baseline="0" noProof="0" dirty="0" smtClean="0">
                <a:ln>
                  <a:noFill/>
                </a:ln>
                <a:solidFill>
                  <a:schemeClr val="tx1"/>
                </a:solidFill>
                <a:effectLst/>
                <a:uLnTx/>
                <a:uFillTx/>
                <a:latin typeface="+mn-lt"/>
                <a:ea typeface="+mn-ea"/>
                <a:cs typeface="+mn-cs"/>
              </a:rPr>
              <a:t> solution.</a:t>
            </a:r>
          </a:p>
          <a:p>
            <a:pPr marL="342900" marR="0" lvl="0" indent="-342900" algn="l" defTabSz="914400" rtl="0" eaLnBrk="1" fontAlgn="auto" latinLnBrk="0" hangingPunct="1">
              <a:lnSpc>
                <a:spcPct val="90000"/>
              </a:lnSpc>
              <a:spcBef>
                <a:spcPts val="1800"/>
              </a:spcBef>
              <a:spcAft>
                <a:spcPts val="0"/>
              </a:spcAft>
              <a:buClrTx/>
              <a:buSzTx/>
              <a:buFont typeface="Arial" pitchFamily="34" charset="0"/>
              <a:buChar char="•"/>
              <a:tabLst/>
              <a:defRPr/>
            </a:pPr>
            <a:r>
              <a:rPr lang="en-AU" altLang="en-US" sz="2400" dirty="0" smtClean="0"/>
              <a:t>Any point above the curve would be a </a:t>
            </a:r>
            <a:r>
              <a:rPr lang="en-AU" altLang="en-US" sz="2400" dirty="0" smtClean="0">
                <a:solidFill>
                  <a:srgbClr val="FFC000"/>
                </a:solidFill>
              </a:rPr>
              <a:t>super saturated </a:t>
            </a:r>
            <a:r>
              <a:rPr lang="en-AU" altLang="en-US" sz="2400" dirty="0" smtClean="0"/>
              <a:t>solution.</a:t>
            </a:r>
            <a:endParaRPr kumimoji="0" lang="en-AU" alt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90000"/>
              </a:lnSpc>
              <a:spcBef>
                <a:spcPts val="1800"/>
              </a:spcBef>
              <a:spcAft>
                <a:spcPts val="0"/>
              </a:spcAft>
              <a:buClrTx/>
              <a:buSzTx/>
              <a:buFont typeface="Wingdings" pitchFamily="2" charset="2"/>
              <a:buNone/>
              <a:tabLst/>
              <a:defRPr/>
            </a:pPr>
            <a:endParaRPr kumimoji="0" lang="en-AU"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Oval 9"/>
          <p:cNvSpPr/>
          <p:nvPr/>
        </p:nvSpPr>
        <p:spPr>
          <a:xfrm>
            <a:off x="385763" y="2457450"/>
            <a:ext cx="271462" cy="250031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509712" y="5853112"/>
            <a:ext cx="1704975" cy="247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9226743">
            <a:off x="1841094" y="3489817"/>
            <a:ext cx="1859581" cy="461665"/>
          </a:xfrm>
          <a:prstGeom prst="rect">
            <a:avLst/>
          </a:prstGeom>
          <a:noFill/>
        </p:spPr>
        <p:txBody>
          <a:bodyPr wrap="square" rtlCol="0">
            <a:spAutoFit/>
          </a:bodyPr>
          <a:lstStyle/>
          <a:p>
            <a:r>
              <a:rPr lang="en-US" sz="2400" dirty="0" smtClean="0">
                <a:solidFill>
                  <a:srgbClr val="008000"/>
                </a:solidFill>
              </a:rPr>
              <a:t>Saturated</a:t>
            </a:r>
            <a:endParaRPr lang="en-US" sz="2400" dirty="0">
              <a:solidFill>
                <a:srgbClr val="008000"/>
              </a:solidFill>
            </a:endParaRPr>
          </a:p>
        </p:txBody>
      </p:sp>
      <p:sp>
        <p:nvSpPr>
          <p:cNvPr id="13" name="TextBox 12"/>
          <p:cNvSpPr txBox="1"/>
          <p:nvPr/>
        </p:nvSpPr>
        <p:spPr>
          <a:xfrm>
            <a:off x="1231939" y="2758849"/>
            <a:ext cx="2454233" cy="461665"/>
          </a:xfrm>
          <a:prstGeom prst="rect">
            <a:avLst/>
          </a:prstGeom>
          <a:noFill/>
        </p:spPr>
        <p:txBody>
          <a:bodyPr wrap="square" rtlCol="0">
            <a:spAutoFit/>
          </a:bodyPr>
          <a:lstStyle/>
          <a:p>
            <a:r>
              <a:rPr lang="en-US" sz="2400" dirty="0" smtClean="0">
                <a:solidFill>
                  <a:srgbClr val="FFC000"/>
                </a:solidFill>
              </a:rPr>
              <a:t>Super saturated</a:t>
            </a:r>
            <a:endParaRPr lang="en-US" sz="2400" dirty="0">
              <a:solidFill>
                <a:srgbClr val="FFC000"/>
              </a:solidFill>
            </a:endParaRPr>
          </a:p>
        </p:txBody>
      </p:sp>
      <p:sp>
        <p:nvSpPr>
          <p:cNvPr id="14" name="TextBox 13"/>
          <p:cNvSpPr txBox="1"/>
          <p:nvPr/>
        </p:nvSpPr>
        <p:spPr>
          <a:xfrm>
            <a:off x="2070149" y="4940074"/>
            <a:ext cx="2336494" cy="461665"/>
          </a:xfrm>
          <a:prstGeom prst="rect">
            <a:avLst/>
          </a:prstGeom>
          <a:noFill/>
        </p:spPr>
        <p:txBody>
          <a:bodyPr wrap="square" rtlCol="0">
            <a:spAutoFit/>
          </a:bodyPr>
          <a:lstStyle/>
          <a:p>
            <a:r>
              <a:rPr lang="en-US" sz="2400" dirty="0" smtClean="0">
                <a:solidFill>
                  <a:srgbClr val="7030A0"/>
                </a:solidFill>
              </a:rPr>
              <a:t>Unsaturated</a:t>
            </a:r>
            <a:endParaRPr lang="en-US" sz="2400" dirty="0">
              <a:solidFill>
                <a:srgbClr val="7030A0"/>
              </a:solidFill>
            </a:endParaRPr>
          </a:p>
        </p:txBody>
      </p:sp>
      <p:sp>
        <p:nvSpPr>
          <p:cNvPr id="15" name="Slide Number Placeholder 14"/>
          <p:cNvSpPr>
            <a:spLocks noGrp="1"/>
          </p:cNvSpPr>
          <p:nvPr>
            <p:ph type="sldNum" sz="quarter" idx="12"/>
          </p:nvPr>
        </p:nvSpPr>
        <p:spPr/>
        <p:txBody>
          <a:bodyPr/>
          <a:lstStyle/>
          <a:p>
            <a:fld id="{93891799-B243-4C50-96F1-1242C2B3687F}" type="slidenum">
              <a:rPr lang="en-US" altLang="en-US" smtClean="0"/>
              <a:pPr/>
              <a:t>2</a:t>
            </a:fld>
            <a:endParaRPr lang="en-US" altLang="en-US" dirty="0"/>
          </a:p>
        </p:txBody>
      </p:sp>
      <p:sp>
        <p:nvSpPr>
          <p:cNvPr id="17" name="TextBox 1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Chapter 12</a:t>
            </a:r>
          </a:p>
        </p:txBody>
      </p:sp>
    </p:spTree>
    <p:extLst>
      <p:ext uri="{BB962C8B-B14F-4D97-AF65-F5344CB8AC3E}">
        <p14:creationId xmlns="" xmlns:p14="http://schemas.microsoft.com/office/powerpoint/2010/main" val="35028683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Predict Precipitation Reactions</a:t>
            </a:r>
            <a:endParaRPr lang="en-US" sz="4000" u="sng" dirty="0">
              <a:solidFill>
                <a:prstClr val="black"/>
              </a:solidFill>
              <a:latin typeface="Calibri"/>
            </a:endParaRPr>
          </a:p>
        </p:txBody>
      </p:sp>
      <p:sp>
        <p:nvSpPr>
          <p:cNvPr id="35" name="Rectangle 3"/>
          <p:cNvSpPr txBox="1">
            <a:spLocks noChangeArrowheads="1"/>
          </p:cNvSpPr>
          <p:nvPr/>
        </p:nvSpPr>
        <p:spPr bwMode="auto">
          <a:xfrm>
            <a:off x="213360" y="3535681"/>
            <a:ext cx="5440680" cy="23317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000">
                <a:solidFill>
                  <a:srgbClr val="CCECFF"/>
                </a:solidFill>
                <a:latin typeface="+mn-lt"/>
                <a:ea typeface="+mn-ea"/>
                <a:cs typeface="+mn-cs"/>
              </a:defRPr>
            </a:lvl1pPr>
            <a:lvl2pPr marL="742950" indent="-285750" algn="l" rtl="0" fontAlgn="base">
              <a:spcBef>
                <a:spcPct val="20000"/>
              </a:spcBef>
              <a:spcAft>
                <a:spcPct val="0"/>
              </a:spcAft>
              <a:buChar char="–"/>
              <a:defRPr>
                <a:solidFill>
                  <a:srgbClr val="CCECFF"/>
                </a:solidFill>
                <a:latin typeface="+mn-lt"/>
              </a:defRPr>
            </a:lvl2pPr>
            <a:lvl3pPr marL="1143000" indent="-228600" algn="l" rtl="0" fontAlgn="base">
              <a:spcBef>
                <a:spcPct val="20000"/>
              </a:spcBef>
              <a:spcAft>
                <a:spcPct val="0"/>
              </a:spcAft>
              <a:buChar char="•"/>
              <a:defRPr sz="1600">
                <a:solidFill>
                  <a:srgbClr val="CCECFF"/>
                </a:solidFill>
                <a:latin typeface="+mn-lt"/>
              </a:defRPr>
            </a:lvl3pPr>
            <a:lvl4pPr marL="1600200" indent="-228600" algn="l" rtl="0" fontAlgn="base">
              <a:spcBef>
                <a:spcPct val="20000"/>
              </a:spcBef>
              <a:spcAft>
                <a:spcPct val="0"/>
              </a:spcAft>
              <a:buChar char="–"/>
              <a:defRPr sz="1400">
                <a:solidFill>
                  <a:srgbClr val="CCECFF"/>
                </a:solidFill>
                <a:latin typeface="+mn-lt"/>
              </a:defRPr>
            </a:lvl4pPr>
            <a:lvl5pPr marL="2057400" indent="-228600" algn="l" rtl="0" fontAlgn="base">
              <a:spcBef>
                <a:spcPct val="20000"/>
              </a:spcBef>
              <a:spcAft>
                <a:spcPct val="0"/>
              </a:spcAft>
              <a:buChar char="»"/>
              <a:defRPr sz="1200">
                <a:solidFill>
                  <a:srgbClr val="CCECFF"/>
                </a:solidFill>
                <a:latin typeface="+mn-lt"/>
              </a:defRPr>
            </a:lvl5pPr>
            <a:lvl6pPr marL="2514600" indent="-228600" algn="l" rtl="0" fontAlgn="base">
              <a:spcBef>
                <a:spcPct val="20000"/>
              </a:spcBef>
              <a:spcAft>
                <a:spcPct val="0"/>
              </a:spcAft>
              <a:buChar char="»"/>
              <a:defRPr sz="1200">
                <a:solidFill>
                  <a:srgbClr val="CCECFF"/>
                </a:solidFill>
                <a:latin typeface="+mn-lt"/>
              </a:defRPr>
            </a:lvl6pPr>
            <a:lvl7pPr marL="2971800" indent="-228600" algn="l" rtl="0" fontAlgn="base">
              <a:spcBef>
                <a:spcPct val="20000"/>
              </a:spcBef>
              <a:spcAft>
                <a:spcPct val="0"/>
              </a:spcAft>
              <a:buChar char="»"/>
              <a:defRPr sz="1200">
                <a:solidFill>
                  <a:srgbClr val="CCECFF"/>
                </a:solidFill>
                <a:latin typeface="+mn-lt"/>
              </a:defRPr>
            </a:lvl7pPr>
            <a:lvl8pPr marL="3429000" indent="-228600" algn="l" rtl="0" fontAlgn="base">
              <a:spcBef>
                <a:spcPct val="20000"/>
              </a:spcBef>
              <a:spcAft>
                <a:spcPct val="0"/>
              </a:spcAft>
              <a:buChar char="»"/>
              <a:defRPr sz="1200">
                <a:solidFill>
                  <a:srgbClr val="CCECFF"/>
                </a:solidFill>
                <a:latin typeface="+mn-lt"/>
              </a:defRPr>
            </a:lvl8pPr>
            <a:lvl9pPr marL="3886200" indent="-228600" algn="l" rtl="0" fontAlgn="base">
              <a:spcBef>
                <a:spcPct val="20000"/>
              </a:spcBef>
              <a:spcAft>
                <a:spcPct val="0"/>
              </a:spcAft>
              <a:buChar char="»"/>
              <a:defRPr sz="1200">
                <a:solidFill>
                  <a:srgbClr val="CCECFF"/>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1" u="sng" strike="noStrike" kern="0" cap="none" spc="0" normalizeH="0" baseline="0" noProof="0" dirty="0" smtClean="0">
                <a:ln>
                  <a:noFill/>
                </a:ln>
                <a:solidFill>
                  <a:schemeClr val="tx1"/>
                </a:solidFill>
                <a:effectLst/>
                <a:uLnTx/>
                <a:uFillTx/>
                <a:latin typeface="Verdana"/>
                <a:ea typeface="+mn-ea"/>
                <a:cs typeface="+mn-cs"/>
              </a:rPr>
              <a:t>Type of kidney stones</a:t>
            </a:r>
          </a:p>
          <a:p>
            <a:pPr marL="342900" marR="0" lvl="0" indent="-342900" algn="l" defTabSz="914400" rtl="0" eaLnBrk="1" fontAlgn="base" latinLnBrk="0" hangingPunct="1">
              <a:lnSpc>
                <a:spcPct val="100000"/>
              </a:lnSpc>
              <a:spcBef>
                <a:spcPts val="500"/>
              </a:spcBef>
              <a:spcAft>
                <a:spcPts val="500"/>
              </a:spcAft>
              <a:buClrTx/>
              <a:buSzTx/>
              <a:buFontTx/>
              <a:buNone/>
              <a:tabLst/>
              <a:defRPr/>
            </a:pP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1.Calcium stones (80% of all kidney stones) </a:t>
            </a:r>
          </a:p>
          <a:p>
            <a:pPr marL="342900" marR="0" lvl="0" indent="-342900" algn="l" defTabSz="914400" rtl="0" eaLnBrk="1" fontAlgn="base" latinLnBrk="0" hangingPunct="1">
              <a:lnSpc>
                <a:spcPct val="100000"/>
              </a:lnSpc>
              <a:spcBef>
                <a:spcPts val="500"/>
              </a:spcBef>
              <a:spcAft>
                <a:spcPts val="500"/>
              </a:spcAft>
              <a:buClrTx/>
              <a:buSzTx/>
              <a:buFontTx/>
              <a:buNone/>
              <a:tabLst/>
              <a:defRPr/>
            </a:pP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           -Calcium oxalate (</a:t>
            </a:r>
            <a:r>
              <a:rPr kumimoji="0" lang="en-US" altLang="en-US" sz="1600" b="0" i="0" u="none" strike="noStrike" kern="0" cap="none" spc="0" normalizeH="0" baseline="0" noProof="0" dirty="0" err="1" smtClean="0">
                <a:ln>
                  <a:noFill/>
                </a:ln>
                <a:solidFill>
                  <a:schemeClr val="tx1"/>
                </a:solidFill>
                <a:effectLst/>
                <a:uLnTx/>
                <a:uFillTx/>
                <a:latin typeface="Verdana"/>
                <a:ea typeface="+mn-ea"/>
                <a:cs typeface="+mn-cs"/>
              </a:rPr>
              <a:t>K</a:t>
            </a:r>
            <a:r>
              <a:rPr kumimoji="0" lang="en-US" altLang="en-US" sz="1600" b="0" i="0" u="none" strike="noStrike" kern="0" cap="none" spc="0" normalizeH="0" baseline="-25000" noProof="0" dirty="0" err="1" smtClean="0">
                <a:ln>
                  <a:noFill/>
                </a:ln>
                <a:solidFill>
                  <a:schemeClr val="tx1"/>
                </a:solidFill>
                <a:effectLst/>
                <a:uLnTx/>
                <a:uFillTx/>
                <a:latin typeface="Verdana"/>
                <a:ea typeface="+mn-ea"/>
                <a:cs typeface="+mn-cs"/>
              </a:rPr>
              <a:t>sp</a:t>
            </a: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 = 2.3 x 10</a:t>
            </a:r>
            <a:r>
              <a:rPr kumimoji="0" lang="en-US" altLang="en-US" sz="1600" b="0" i="0" u="none" strike="noStrike" kern="0" cap="none" spc="0" normalizeH="0" baseline="30000" noProof="0" dirty="0" smtClean="0">
                <a:ln>
                  <a:noFill/>
                </a:ln>
                <a:solidFill>
                  <a:schemeClr val="tx1"/>
                </a:solidFill>
                <a:effectLst/>
                <a:uLnTx/>
                <a:uFillTx/>
                <a:latin typeface="Verdana"/>
                <a:ea typeface="+mn-ea"/>
                <a:cs typeface="+mn-cs"/>
              </a:rPr>
              <a:t>-9</a:t>
            </a: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a:t>
            </a:r>
          </a:p>
          <a:p>
            <a:pPr>
              <a:spcBef>
                <a:spcPts val="500"/>
              </a:spcBef>
              <a:spcAft>
                <a:spcPts val="500"/>
              </a:spcAft>
              <a:buNone/>
            </a:pP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           -</a:t>
            </a:r>
            <a:r>
              <a:rPr lang="en-US" altLang="en-US" sz="1600" kern="0" dirty="0">
                <a:solidFill>
                  <a:schemeClr val="tx1"/>
                </a:solidFill>
                <a:latin typeface="Verdana"/>
              </a:rPr>
              <a:t>Calcium </a:t>
            </a:r>
            <a:r>
              <a:rPr lang="en-US" altLang="en-US" sz="1600" kern="0" dirty="0" smtClean="0">
                <a:solidFill>
                  <a:schemeClr val="tx1"/>
                </a:solidFill>
                <a:latin typeface="Verdana"/>
              </a:rPr>
              <a:t>phosphate (</a:t>
            </a:r>
            <a:r>
              <a:rPr lang="en-US" altLang="en-US" sz="1600" kern="0" dirty="0" err="1">
                <a:solidFill>
                  <a:schemeClr val="tx1"/>
                </a:solidFill>
                <a:latin typeface="Verdana"/>
              </a:rPr>
              <a:t>K</a:t>
            </a:r>
            <a:r>
              <a:rPr lang="en-US" altLang="en-US" sz="1600" kern="0" baseline="-25000" dirty="0" err="1">
                <a:solidFill>
                  <a:schemeClr val="tx1"/>
                </a:solidFill>
                <a:latin typeface="Verdana"/>
              </a:rPr>
              <a:t>sp</a:t>
            </a:r>
            <a:r>
              <a:rPr lang="en-US" altLang="en-US" sz="1600" kern="0" dirty="0">
                <a:solidFill>
                  <a:schemeClr val="tx1"/>
                </a:solidFill>
                <a:latin typeface="Verdana"/>
              </a:rPr>
              <a:t> = </a:t>
            </a:r>
            <a:r>
              <a:rPr lang="en-US" altLang="en-US" sz="1600" kern="0" dirty="0" smtClean="0">
                <a:solidFill>
                  <a:schemeClr val="tx1"/>
                </a:solidFill>
                <a:latin typeface="Verdana"/>
              </a:rPr>
              <a:t>1.2 </a:t>
            </a:r>
            <a:r>
              <a:rPr lang="en-US" altLang="en-US" sz="1600" kern="0" dirty="0">
                <a:solidFill>
                  <a:schemeClr val="tx1"/>
                </a:solidFill>
                <a:latin typeface="Verdana"/>
              </a:rPr>
              <a:t>x </a:t>
            </a:r>
            <a:r>
              <a:rPr lang="en-US" altLang="en-US" sz="1600" kern="0" dirty="0" smtClean="0">
                <a:solidFill>
                  <a:schemeClr val="tx1"/>
                </a:solidFill>
                <a:latin typeface="Verdana"/>
              </a:rPr>
              <a:t>10</a:t>
            </a:r>
            <a:r>
              <a:rPr lang="en-US" altLang="en-US" sz="1600" kern="0" baseline="30000" dirty="0" smtClean="0">
                <a:solidFill>
                  <a:schemeClr val="tx1"/>
                </a:solidFill>
                <a:latin typeface="Verdana"/>
              </a:rPr>
              <a:t>-26</a:t>
            </a:r>
            <a:r>
              <a:rPr lang="en-US" altLang="en-US" sz="1600" kern="0" dirty="0" smtClean="0">
                <a:solidFill>
                  <a:schemeClr val="tx1"/>
                </a:solidFill>
                <a:latin typeface="Verdana"/>
              </a:rPr>
              <a:t>)</a:t>
            </a:r>
            <a:endParaRPr kumimoji="0" lang="en-US" altLang="en-US" sz="1600" b="0" i="0" u="none" strike="noStrike" kern="0" cap="none" spc="0" normalizeH="0" baseline="0" noProof="0" dirty="0" smtClean="0">
              <a:ln>
                <a:noFill/>
              </a:ln>
              <a:solidFill>
                <a:schemeClr val="tx1"/>
              </a:solidFill>
              <a:effectLst/>
              <a:uLnTx/>
              <a:uFillTx/>
              <a:latin typeface="Verdana"/>
              <a:ea typeface="+mn-ea"/>
              <a:cs typeface="+mn-cs"/>
            </a:endParaRPr>
          </a:p>
          <a:p>
            <a:pPr marL="342900" marR="0" lvl="0" indent="-342900" algn="l" defTabSz="914400" rtl="0" eaLnBrk="1" fontAlgn="base" latinLnBrk="0" hangingPunct="1">
              <a:lnSpc>
                <a:spcPct val="100000"/>
              </a:lnSpc>
              <a:spcBef>
                <a:spcPts val="500"/>
              </a:spcBef>
              <a:spcAft>
                <a:spcPts val="500"/>
              </a:spcAft>
              <a:buClrTx/>
              <a:buSzTx/>
              <a:buFontTx/>
              <a:buNone/>
              <a:tabLst/>
              <a:defRPr/>
            </a:pP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2.Uric acid stones</a:t>
            </a:r>
          </a:p>
          <a:p>
            <a:pPr marL="342900" marR="0" lvl="0" indent="-342900" algn="l" defTabSz="914400" rtl="0" eaLnBrk="1" fontAlgn="base" latinLnBrk="0" hangingPunct="1">
              <a:lnSpc>
                <a:spcPct val="100000"/>
              </a:lnSpc>
              <a:spcBef>
                <a:spcPts val="500"/>
              </a:spcBef>
              <a:spcAft>
                <a:spcPts val="500"/>
              </a:spcAft>
              <a:buClrTx/>
              <a:buSzTx/>
              <a:buFontTx/>
              <a:buNone/>
              <a:tabLst/>
              <a:defRPr/>
            </a:pP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3.Struvite stones (Mg</a:t>
            </a:r>
            <a:r>
              <a:rPr kumimoji="0" lang="en-US" altLang="en-US" sz="1600" b="0" i="0" u="none" strike="noStrike" kern="0" cap="none" spc="0" normalizeH="0" baseline="30000" noProof="0" dirty="0" smtClean="0">
                <a:ln>
                  <a:noFill/>
                </a:ln>
                <a:solidFill>
                  <a:schemeClr val="tx1"/>
                </a:solidFill>
                <a:effectLst/>
                <a:uLnTx/>
                <a:uFillTx/>
                <a:latin typeface="Verdana"/>
                <a:ea typeface="+mn-ea"/>
                <a:cs typeface="+mn-cs"/>
              </a:rPr>
              <a:t>2+</a:t>
            </a: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 NH</a:t>
            </a:r>
            <a:r>
              <a:rPr kumimoji="0" lang="en-US" altLang="en-US" sz="1600" b="0" i="0" u="none" strike="noStrike" kern="0" cap="none" spc="0" normalizeH="0" baseline="30000" noProof="0" dirty="0" smtClean="0">
                <a:ln>
                  <a:noFill/>
                </a:ln>
                <a:solidFill>
                  <a:schemeClr val="tx1"/>
                </a:solidFill>
                <a:effectLst/>
                <a:uLnTx/>
                <a:uFillTx/>
                <a:latin typeface="Verdana"/>
                <a:ea typeface="+mn-ea"/>
                <a:cs typeface="+mn-cs"/>
              </a:rPr>
              <a:t>4+</a:t>
            </a: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 Ca</a:t>
            </a:r>
            <a:r>
              <a:rPr kumimoji="0" lang="en-US" altLang="en-US" sz="1600" b="0" i="0" u="none" strike="noStrike" kern="0" cap="none" spc="0" normalizeH="0" baseline="30000" noProof="0" dirty="0" smtClean="0">
                <a:ln>
                  <a:noFill/>
                </a:ln>
                <a:solidFill>
                  <a:schemeClr val="tx1"/>
                </a:solidFill>
                <a:effectLst/>
                <a:uLnTx/>
                <a:uFillTx/>
                <a:latin typeface="Verdana"/>
                <a:ea typeface="+mn-ea"/>
                <a:cs typeface="+mn-cs"/>
              </a:rPr>
              <a:t>2+</a:t>
            </a: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 and PO</a:t>
            </a:r>
            <a:r>
              <a:rPr kumimoji="0" lang="en-US" altLang="en-US" sz="1600" b="0" i="0" u="none" strike="noStrike" kern="0" cap="none" spc="0" normalizeH="0" baseline="-25000" noProof="0" dirty="0" smtClean="0">
                <a:ln>
                  <a:noFill/>
                </a:ln>
                <a:solidFill>
                  <a:schemeClr val="tx1"/>
                </a:solidFill>
                <a:effectLst/>
                <a:uLnTx/>
                <a:uFillTx/>
                <a:latin typeface="Verdana"/>
                <a:ea typeface="+mn-ea"/>
                <a:cs typeface="+mn-cs"/>
              </a:rPr>
              <a:t>4</a:t>
            </a:r>
            <a:r>
              <a:rPr kumimoji="0" lang="en-US" altLang="en-US" sz="1600" b="0" i="0" u="none" strike="noStrike" kern="0" cap="none" spc="0" normalizeH="0" baseline="30000" noProof="0" dirty="0" smtClean="0">
                <a:ln>
                  <a:noFill/>
                </a:ln>
                <a:solidFill>
                  <a:schemeClr val="tx1"/>
                </a:solidFill>
                <a:effectLst/>
                <a:uLnTx/>
                <a:uFillTx/>
                <a:latin typeface="Verdana"/>
                <a:ea typeface="+mn-ea"/>
                <a:cs typeface="+mn-cs"/>
              </a:rPr>
              <a:t>3-</a:t>
            </a:r>
            <a:r>
              <a:rPr kumimoji="0" lang="en-US" altLang="en-US" sz="1600" b="0" i="0" u="none" strike="noStrike" kern="0" cap="none" spc="0" normalizeH="0" baseline="0" noProof="0" dirty="0" smtClean="0">
                <a:ln>
                  <a:noFill/>
                </a:ln>
                <a:solidFill>
                  <a:schemeClr val="tx1"/>
                </a:solidFill>
                <a:effectLst/>
                <a:uLnTx/>
                <a:uFillTx/>
                <a:latin typeface="Verdana"/>
                <a:ea typeface="+mn-ea"/>
                <a:cs typeface="+mn-cs"/>
              </a:rPr>
              <a:t>)</a:t>
            </a:r>
          </a:p>
        </p:txBody>
      </p:sp>
      <p:pic>
        <p:nvPicPr>
          <p:cNvPr id="329730" name="Picture 2" descr="http://textflow.mheducation.com/figures/0077386620/cha02680_ma1606.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3360" y="967511"/>
            <a:ext cx="2136776" cy="1780647"/>
          </a:xfrm>
          <a:prstGeom prst="rect">
            <a:avLst/>
          </a:prstGeom>
          <a:noFill/>
          <a:extLst>
            <a:ext uri="{909E8E84-426E-40DD-AFC4-6F175D3DCCD1}">
              <a14:hiddenFill xmlns="" xmlns:a14="http://schemas.microsoft.com/office/drawing/2010/main">
                <a:solidFill>
                  <a:srgbClr val="FFFFFF"/>
                </a:solidFill>
              </a14:hiddenFill>
            </a:ext>
          </a:extLst>
        </p:spPr>
      </p:pic>
      <p:pic>
        <p:nvPicPr>
          <p:cNvPr id="329732" name="Picture 4" descr="http://kidneystones.synthasite.com/resources/my%20stone%20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15266" y="1894540"/>
            <a:ext cx="2416700" cy="1641141"/>
          </a:xfrm>
          <a:prstGeom prst="rect">
            <a:avLst/>
          </a:prstGeom>
          <a:noFill/>
          <a:extLst>
            <a:ext uri="{909E8E84-426E-40DD-AFC4-6F175D3DCCD1}">
              <a14:hiddenFill xmlns="" xmlns:a14="http://schemas.microsoft.com/office/drawing/2010/main">
                <a:solidFill>
                  <a:srgbClr val="FFFFFF"/>
                </a:solidFill>
              </a14:hiddenFill>
            </a:ext>
          </a:extLst>
        </p:spPr>
      </p:pic>
      <p:pic>
        <p:nvPicPr>
          <p:cNvPr id="329734" name="Picture 6" descr="http://ih0.redbubble.net/image.6992512.4403/flat,550x550,075,f.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86400" y="1194920"/>
            <a:ext cx="3324225" cy="2228850"/>
          </a:xfrm>
          <a:prstGeom prst="rect">
            <a:avLst/>
          </a:prstGeom>
          <a:noFill/>
          <a:extLst>
            <a:ext uri="{909E8E84-426E-40DD-AFC4-6F175D3DCCD1}">
              <a14:hiddenFill xmlns="" xmlns:a14="http://schemas.microsoft.com/office/drawing/2010/main">
                <a:solidFill>
                  <a:srgbClr val="FFFFFF"/>
                </a:solidFill>
              </a14:hiddenFill>
            </a:ext>
          </a:extLst>
        </p:spPr>
      </p:pic>
      <p:pic>
        <p:nvPicPr>
          <p:cNvPr id="329736" name="Picture 8" descr="http://www.protrails.com/protrails/uploads/stalactites.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485186" y="3803332"/>
            <a:ext cx="3324225" cy="249555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20</a:t>
            </a:fld>
            <a:endParaRPr lang="en-US">
              <a:solidFill>
                <a:srgbClr val="000000"/>
              </a:solidFill>
            </a:endParaRPr>
          </a:p>
        </p:txBody>
      </p:sp>
    </p:spTree>
    <p:extLst>
      <p:ext uri="{BB962C8B-B14F-4D97-AF65-F5344CB8AC3E}">
        <p14:creationId xmlns="" xmlns:p14="http://schemas.microsoft.com/office/powerpoint/2010/main" val="9192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7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9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a:xfrm>
            <a:off x="384636" y="1617554"/>
            <a:ext cx="8382000" cy="29942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The </a:t>
            </a:r>
            <a:r>
              <a:rPr kumimoji="0" lang="en-US" altLang="en-US" sz="2400" b="1" i="0" u="sng" strike="noStrike" kern="1200" cap="none" spc="0" normalizeH="0" baseline="0" noProof="0" dirty="0" smtClean="0">
                <a:ln>
                  <a:noFill/>
                </a:ln>
                <a:solidFill>
                  <a:sysClr val="windowText" lastClr="000000"/>
                </a:solidFill>
                <a:effectLst/>
                <a:uLnTx/>
                <a:uFillTx/>
                <a:latin typeface="Calibri"/>
                <a:ea typeface="+mn-ea"/>
              </a:rPr>
              <a:t>ion product</a:t>
            </a: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 </a:t>
            </a:r>
            <a:r>
              <a:rPr kumimoji="0" lang="en-US" altLang="en-US" sz="2400" b="1" i="1"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Q</a:t>
            </a: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 has the same form as the equilibrium constant </a:t>
            </a:r>
            <a:r>
              <a:rPr kumimoji="0" lang="en-US" altLang="en-US" sz="2400" b="1" i="1"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K.</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lang="en-US" altLang="en-US" sz="2400" b="1" i="1" dirty="0">
              <a:solidFill>
                <a:sysClr val="windowText" lastClr="000000"/>
              </a:solidFill>
              <a:latin typeface="Times New Roman" pitchFamily="18" charset="0"/>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altLang="en-US" sz="4000" b="1" i="1" u="none" strike="noStrike" kern="1200" cap="none" spc="0" normalizeH="0" baseline="-25000" noProof="0" dirty="0" smtClean="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altLang="en-US" sz="2400" b="1" i="0" u="none" strike="noStrike" kern="1200" cap="none" spc="0" normalizeH="0" baseline="-25000" noProof="0" dirty="0" smtClean="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ts val="1200"/>
              </a:spcBef>
              <a:spcAft>
                <a:spcPts val="0"/>
              </a:spcAft>
              <a:buClrTx/>
              <a:buSzTx/>
              <a:buFont typeface="Arial" pitchFamily="34" charset="0"/>
              <a:buChar char="•"/>
              <a:tabLst/>
              <a:defRPr/>
            </a:pPr>
            <a:r>
              <a:rPr kumimoji="0" lang="en-US" altLang="en-US" sz="2400" b="1" i="1"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Q</a:t>
            </a: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 is </a:t>
            </a:r>
            <a:r>
              <a:rPr kumimoji="0" lang="en-US" altLang="en-US" sz="2400" b="1" i="1" u="sng" strike="noStrike" kern="1200" cap="none" spc="0" normalizeH="0" baseline="0" noProof="0" dirty="0" smtClean="0">
                <a:ln>
                  <a:noFill/>
                </a:ln>
                <a:effectLst/>
                <a:uLnTx/>
                <a:uFillTx/>
                <a:latin typeface="Calibri"/>
                <a:ea typeface="+mn-ea"/>
              </a:rPr>
              <a:t>not necessarily at equilibrium</a:t>
            </a:r>
            <a:r>
              <a:rPr kumimoji="0" lang="en-US" altLang="en-US" sz="2400" b="1" strike="noStrike" kern="1200" cap="none" spc="0" normalizeH="0" baseline="0" noProof="0" dirty="0" smtClean="0">
                <a:ln>
                  <a:noFill/>
                </a:ln>
                <a:effectLst/>
                <a:uLnTx/>
                <a:uFillTx/>
                <a:latin typeface="Calibri"/>
                <a:ea typeface="+mn-ea"/>
              </a:rPr>
              <a:t>, typically initial conditions.</a:t>
            </a:r>
          </a:p>
          <a:p>
            <a:pPr marL="342900" marR="0" lvl="0" indent="-342900" algn="l" defTabSz="914400" rtl="0" eaLnBrk="1" fontAlgn="auto" latinLnBrk="0" hangingPunct="1">
              <a:lnSpc>
                <a:spcPct val="90000"/>
              </a:lnSpc>
              <a:spcBef>
                <a:spcPts val="1200"/>
              </a:spcBef>
              <a:spcAft>
                <a:spcPts val="0"/>
              </a:spcAft>
              <a:buClrTx/>
              <a:buSzTx/>
              <a:buFont typeface="Arial" pitchFamily="34" charset="0"/>
              <a:buChar char="•"/>
              <a:tabLst/>
              <a:defRPr/>
            </a:pPr>
            <a:r>
              <a:rPr lang="en-US" altLang="en-US" sz="2400" dirty="0" smtClean="0">
                <a:latin typeface="Calibri"/>
              </a:rPr>
              <a:t>Allows us to predict if a precipitate will form.</a:t>
            </a:r>
            <a:endParaRPr kumimoji="0" lang="en-US" altLang="en-US" sz="2400" strike="noStrike" kern="1200" cap="none" spc="0" normalizeH="0" baseline="0" noProof="0" dirty="0">
              <a:ln>
                <a:noFill/>
              </a:ln>
              <a:effectLst/>
              <a:uLnTx/>
              <a:uFillTx/>
              <a:latin typeface="Calibri"/>
            </a:endParaRPr>
          </a:p>
        </p:txBody>
      </p:sp>
      <p:sp>
        <p:nvSpPr>
          <p:cNvPr id="12" name="Text Box 10"/>
          <p:cNvSpPr txBox="1">
            <a:spLocks noChangeArrowheads="1"/>
          </p:cNvSpPr>
          <p:nvPr/>
        </p:nvSpPr>
        <p:spPr bwMode="auto">
          <a:xfrm>
            <a:off x="3897912" y="2346403"/>
            <a:ext cx="474283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i="1" dirty="0" err="1" smtClean="0">
                <a:solidFill>
                  <a:srgbClr val="FF0000"/>
                </a:solidFill>
                <a:latin typeface="Calibri"/>
              </a:rPr>
              <a:t>K</a:t>
            </a:r>
            <a:r>
              <a:rPr lang="en-US" sz="2400" b="1" i="1" baseline="-25000" dirty="0" err="1" smtClean="0">
                <a:solidFill>
                  <a:srgbClr val="FF0000"/>
                </a:solidFill>
                <a:latin typeface="Calibri"/>
              </a:rPr>
              <a:t>sp</a:t>
            </a:r>
            <a:r>
              <a:rPr lang="en-US" sz="2400" dirty="0" smtClean="0">
                <a:solidFill>
                  <a:srgbClr val="000000"/>
                </a:solidFill>
                <a:latin typeface="Calibri"/>
              </a:rPr>
              <a:t> is the </a:t>
            </a:r>
            <a:r>
              <a:rPr lang="en-US" sz="2400" b="1" i="1" dirty="0" smtClean="0">
                <a:solidFill>
                  <a:srgbClr val="FF0000"/>
                </a:solidFill>
                <a:latin typeface="Calibri"/>
              </a:rPr>
              <a:t>solubility product constant</a:t>
            </a:r>
          </a:p>
        </p:txBody>
      </p:sp>
      <p:grpSp>
        <p:nvGrpSpPr>
          <p:cNvPr id="13" name="Group 22"/>
          <p:cNvGrpSpPr/>
          <p:nvPr/>
        </p:nvGrpSpPr>
        <p:grpSpPr>
          <a:xfrm>
            <a:off x="2017498" y="981458"/>
            <a:ext cx="5062604" cy="584775"/>
            <a:chOff x="2718483" y="1679518"/>
            <a:chExt cx="5062604" cy="584775"/>
          </a:xfrm>
        </p:grpSpPr>
        <p:sp>
          <p:nvSpPr>
            <p:cNvPr id="14" name="Text Box 13"/>
            <p:cNvSpPr txBox="1">
              <a:spLocks noChangeArrowheads="1"/>
            </p:cNvSpPr>
            <p:nvPr/>
          </p:nvSpPr>
          <p:spPr bwMode="auto">
            <a:xfrm>
              <a:off x="2718483" y="1679518"/>
              <a:ext cx="5062604" cy="584775"/>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smtClean="0">
                  <a:ln>
                    <a:noFill/>
                  </a:ln>
                  <a:solidFill>
                    <a:prstClr val="black"/>
                  </a:solidFill>
                  <a:effectLst/>
                  <a:uLnTx/>
                  <a:uFillTx/>
                  <a:latin typeface="Calibri"/>
                </a:rPr>
                <a:t>A</a:t>
              </a:r>
              <a:r>
                <a:rPr kumimoji="0" lang="en-US" sz="3200" b="0" i="0" u="none" strike="noStrike" kern="0" cap="none" spc="0" normalizeH="0" baseline="-25000" noProof="0" dirty="0" err="1" smtClean="0">
                  <a:ln>
                    <a:noFill/>
                  </a:ln>
                  <a:solidFill>
                    <a:prstClr val="black"/>
                  </a:solidFill>
                  <a:effectLst/>
                  <a:uLnTx/>
                  <a:uFillTx/>
                  <a:latin typeface="Calibri"/>
                </a:rPr>
                <a:t>a</a:t>
              </a:r>
              <a:r>
                <a:rPr kumimoji="0" lang="en-US" sz="3200" b="0" i="0" u="none" strike="noStrike" kern="0" cap="none" spc="0" normalizeH="0" baseline="0" noProof="0" dirty="0" err="1" smtClean="0">
                  <a:ln>
                    <a:noFill/>
                  </a:ln>
                  <a:solidFill>
                    <a:prstClr val="black"/>
                  </a:solidFill>
                  <a:effectLst/>
                  <a:uLnTx/>
                  <a:uFillTx/>
                  <a:latin typeface="Calibri"/>
                </a:rPr>
                <a:t>B</a:t>
              </a:r>
              <a:r>
                <a:rPr kumimoji="0" lang="en-US" sz="3200" b="0" i="0" u="none" strike="noStrike" kern="0" cap="none" spc="0" normalizeH="0" baseline="-25000" noProof="0" dirty="0" err="1" smtClean="0">
                  <a:ln>
                    <a:noFill/>
                  </a:ln>
                  <a:solidFill>
                    <a:prstClr val="black"/>
                  </a:solidFill>
                  <a:effectLst/>
                  <a:uLnTx/>
                  <a:uFillTx/>
                  <a:latin typeface="Calibri"/>
                </a:rPr>
                <a:t>b</a:t>
              </a:r>
              <a:r>
                <a:rPr kumimoji="0" lang="en-US" sz="3200" b="0" i="0" u="none" strike="noStrike" kern="0" cap="none" spc="0" normalizeH="0" baseline="0" noProof="0" dirty="0" smtClean="0">
                  <a:ln>
                    <a:noFill/>
                  </a:ln>
                  <a:solidFill>
                    <a:prstClr val="black"/>
                  </a:solidFill>
                  <a:effectLst/>
                  <a:uLnTx/>
                  <a:uFillTx/>
                  <a:latin typeface="Calibri"/>
                </a:rPr>
                <a:t>(s)          </a:t>
              </a:r>
              <a:r>
                <a:rPr kumimoji="0" lang="en-US" sz="3200" b="0" i="1" u="none" strike="noStrike" kern="0" cap="none" spc="0" normalizeH="0" baseline="0" noProof="0" dirty="0" err="1" smtClean="0">
                  <a:ln>
                    <a:noFill/>
                  </a:ln>
                  <a:solidFill>
                    <a:prstClr val="black"/>
                  </a:solidFill>
                  <a:effectLst/>
                  <a:uLnTx/>
                  <a:uFillTx/>
                  <a:latin typeface="Calibri"/>
                </a:rPr>
                <a:t>a</a:t>
              </a:r>
              <a:r>
                <a:rPr kumimoji="0" lang="en-US" sz="3200" b="0" i="0" u="none" strike="noStrike" kern="0" cap="none" spc="0" normalizeH="0" baseline="0" noProof="0" dirty="0" err="1" smtClean="0">
                  <a:ln>
                    <a:noFill/>
                  </a:ln>
                  <a:solidFill>
                    <a:prstClr val="black"/>
                  </a:solidFill>
                  <a:effectLst/>
                  <a:uLnTx/>
                  <a:uFillTx/>
                  <a:latin typeface="Calibri"/>
                </a:rPr>
                <a:t>A</a:t>
              </a:r>
              <a:r>
                <a:rPr kumimoji="0" lang="en-US" sz="3200" b="0" i="0" u="none" strike="noStrike" kern="0" cap="none" spc="0" normalizeH="0" baseline="0" noProof="0" dirty="0" smtClean="0">
                  <a:ln>
                    <a:noFill/>
                  </a:ln>
                  <a:solidFill>
                    <a:prstClr val="black"/>
                  </a:solidFill>
                  <a:effectLst/>
                  <a:uLnTx/>
                  <a:uFillTx/>
                  <a:latin typeface="Calibri"/>
                </a:rPr>
                <a:t> (</a:t>
              </a:r>
              <a:r>
                <a:rPr kumimoji="0" lang="en-US" sz="3200" b="0" i="0" u="none" strike="noStrike" kern="0" cap="none" spc="0" normalizeH="0" baseline="0" noProof="0" dirty="0" err="1" smtClean="0">
                  <a:ln>
                    <a:noFill/>
                  </a:ln>
                  <a:solidFill>
                    <a:prstClr val="black"/>
                  </a:solidFill>
                  <a:effectLst/>
                  <a:uLnTx/>
                  <a:uFillTx/>
                  <a:latin typeface="Calibri"/>
                </a:rPr>
                <a:t>aq</a:t>
              </a:r>
              <a:r>
                <a:rPr kumimoji="0" lang="en-US" sz="3200" b="0" i="0" u="none" strike="noStrike" kern="0" cap="none" spc="0" normalizeH="0" baseline="0" noProof="0" dirty="0" smtClean="0">
                  <a:ln>
                    <a:noFill/>
                  </a:ln>
                  <a:solidFill>
                    <a:prstClr val="black"/>
                  </a:solidFill>
                  <a:effectLst/>
                  <a:uLnTx/>
                  <a:uFillTx/>
                  <a:latin typeface="Calibri"/>
                </a:rPr>
                <a:t>) + </a:t>
              </a:r>
              <a:r>
                <a:rPr kumimoji="0" lang="en-US" sz="3200" b="0" i="0" u="none" strike="noStrike" kern="0" cap="none" spc="0" normalizeH="0" baseline="0" noProof="0" dirty="0" err="1" smtClean="0">
                  <a:ln>
                    <a:noFill/>
                  </a:ln>
                  <a:solidFill>
                    <a:prstClr val="black"/>
                  </a:solidFill>
                  <a:effectLst/>
                  <a:uLnTx/>
                  <a:uFillTx/>
                  <a:latin typeface="Calibri"/>
                </a:rPr>
                <a:t>b</a:t>
              </a:r>
              <a:r>
                <a:rPr kumimoji="0" lang="en-US" sz="3200" b="0" i="1" u="none" strike="noStrike" kern="0" cap="none" spc="0" normalizeH="0" baseline="0" noProof="0" dirty="0" err="1" smtClean="0">
                  <a:ln>
                    <a:noFill/>
                  </a:ln>
                  <a:solidFill>
                    <a:prstClr val="black"/>
                  </a:solidFill>
                  <a:effectLst/>
                  <a:uLnTx/>
                  <a:uFillTx/>
                  <a:latin typeface="Calibri"/>
                </a:rPr>
                <a:t>B</a:t>
              </a:r>
              <a:r>
                <a:rPr kumimoji="0" lang="en-US" sz="3200" b="0" i="1" u="none" strike="noStrike" kern="0" cap="none" spc="0" normalizeH="0" baseline="0" noProof="0" dirty="0" smtClean="0">
                  <a:ln>
                    <a:noFill/>
                  </a:ln>
                  <a:solidFill>
                    <a:prstClr val="black"/>
                  </a:solidFill>
                  <a:effectLst/>
                  <a:uLnTx/>
                  <a:uFillTx/>
                  <a:latin typeface="Calibri"/>
                </a:rPr>
                <a:t> (</a:t>
              </a:r>
              <a:r>
                <a:rPr kumimoji="0" lang="en-US" sz="3200" b="0" i="1" u="none" strike="noStrike" kern="0" cap="none" spc="0" normalizeH="0" baseline="0" noProof="0" dirty="0" err="1" smtClean="0">
                  <a:ln>
                    <a:noFill/>
                  </a:ln>
                  <a:solidFill>
                    <a:prstClr val="black"/>
                  </a:solidFill>
                  <a:effectLst/>
                  <a:uLnTx/>
                  <a:uFillTx/>
                  <a:latin typeface="Calibri"/>
                </a:rPr>
                <a:t>aq</a:t>
              </a:r>
              <a:r>
                <a:rPr kumimoji="0" lang="en-US" sz="3200" b="0" i="1" u="none" strike="noStrike" kern="0" cap="none" spc="0" normalizeH="0" baseline="0" noProof="0" dirty="0" smtClean="0">
                  <a:ln>
                    <a:noFill/>
                  </a:ln>
                  <a:solidFill>
                    <a:prstClr val="black"/>
                  </a:solidFill>
                  <a:effectLst/>
                  <a:uLnTx/>
                  <a:uFillTx/>
                  <a:latin typeface="Calibri"/>
                </a:rPr>
                <a:t>)</a:t>
              </a:r>
            </a:p>
          </p:txBody>
        </p:sp>
        <p:graphicFrame>
          <p:nvGraphicFramePr>
            <p:cNvPr id="15" name="Object 2"/>
            <p:cNvGraphicFramePr>
              <a:graphicFrameLocks noChangeAspect="1"/>
            </p:cNvGraphicFramePr>
            <p:nvPr>
              <p:extLst>
                <p:ext uri="{D42A27DB-BD31-4B8C-83A1-F6EECF244321}">
                  <p14:modId xmlns="" xmlns:p14="http://schemas.microsoft.com/office/powerpoint/2010/main" val="3903619487"/>
                </p:ext>
              </p:extLst>
            </p:nvPr>
          </p:nvGraphicFramePr>
          <p:xfrm>
            <a:off x="4097321" y="1896187"/>
            <a:ext cx="620034" cy="182450"/>
          </p:xfrm>
          <a:graphic>
            <a:graphicData uri="http://schemas.openxmlformats.org/presentationml/2006/ole">
              <p:oleObj spid="_x0000_s320562" name="CS ChemDraw Drawing" r:id="rId3" imgW="1014619" imgH="243270" progId="ChemDraw.Document.6.0">
                <p:embed/>
              </p:oleObj>
            </a:graphicData>
          </a:graphic>
        </p:graphicFrame>
      </p:grpSp>
      <p:grpSp>
        <p:nvGrpSpPr>
          <p:cNvPr id="20" name="Group 19"/>
          <p:cNvGrpSpPr/>
          <p:nvPr/>
        </p:nvGrpSpPr>
        <p:grpSpPr>
          <a:xfrm>
            <a:off x="1039079" y="2294527"/>
            <a:ext cx="2338685" cy="601601"/>
            <a:chOff x="3352896" y="5073893"/>
            <a:chExt cx="2338685" cy="601601"/>
          </a:xfrm>
        </p:grpSpPr>
        <p:sp>
          <p:nvSpPr>
            <p:cNvPr id="16" name="Text Box 5"/>
            <p:cNvSpPr txBox="1">
              <a:spLocks noChangeArrowheads="1"/>
            </p:cNvSpPr>
            <p:nvPr/>
          </p:nvSpPr>
          <p:spPr bwMode="auto">
            <a:xfrm>
              <a:off x="3352896" y="5090719"/>
              <a:ext cx="1032270" cy="584775"/>
            </a:xfrm>
            <a:prstGeom prst="rect">
              <a:avLst/>
            </a:prstGeom>
            <a:noFill/>
            <a:ln w="9525">
              <a:noFill/>
              <a:miter lim="800000"/>
              <a:headEnd/>
              <a:tailEnd/>
            </a:ln>
            <a:effectLst/>
          </p:spPr>
          <p:txBody>
            <a:bodyPr wrap="none">
              <a:spAutoFit/>
            </a:bodyPr>
            <a:lstStyle/>
            <a:p>
              <a:pPr algn="r"/>
              <a:r>
                <a:rPr lang="en-US" sz="3200" i="1" dirty="0" err="1" smtClean="0">
                  <a:solidFill>
                    <a:srgbClr val="FF0000"/>
                  </a:solidFill>
                  <a:latin typeface="Calibri"/>
                </a:rPr>
                <a:t>K</a:t>
              </a:r>
              <a:r>
                <a:rPr lang="en-US" sz="3200" i="1" baseline="-25000" dirty="0" err="1" smtClean="0">
                  <a:solidFill>
                    <a:srgbClr val="FF0000"/>
                  </a:solidFill>
                  <a:latin typeface="Calibri"/>
                </a:rPr>
                <a:t>sp</a:t>
              </a:r>
              <a:r>
                <a:rPr lang="en-US" sz="3200" dirty="0" smtClean="0">
                  <a:solidFill>
                    <a:prstClr val="black"/>
                  </a:solidFill>
                  <a:latin typeface="Calibri"/>
                </a:rPr>
                <a:t> </a:t>
              </a:r>
              <a:r>
                <a:rPr lang="en-US" sz="3200" dirty="0">
                  <a:solidFill>
                    <a:prstClr val="black"/>
                  </a:solidFill>
                  <a:latin typeface="Calibri"/>
                </a:rPr>
                <a:t>= </a:t>
              </a:r>
              <a:endParaRPr lang="en-US" sz="3200" i="1" dirty="0">
                <a:solidFill>
                  <a:prstClr val="black"/>
                </a:solidFill>
                <a:latin typeface="Calibri"/>
              </a:endParaRPr>
            </a:p>
          </p:txBody>
        </p:sp>
        <p:sp>
          <p:nvSpPr>
            <p:cNvPr id="17" name="Text Box 7"/>
            <p:cNvSpPr txBox="1">
              <a:spLocks noChangeArrowheads="1"/>
            </p:cNvSpPr>
            <p:nvPr/>
          </p:nvSpPr>
          <p:spPr bwMode="auto">
            <a:xfrm>
              <a:off x="4244004" y="5075868"/>
              <a:ext cx="806631"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[A]</a:t>
              </a:r>
              <a:r>
                <a:rPr lang="en-US" sz="3200" baseline="30000" dirty="0" smtClean="0">
                  <a:solidFill>
                    <a:prstClr val="black"/>
                  </a:solidFill>
                  <a:latin typeface="Calibri"/>
                </a:rPr>
                <a:t>a</a:t>
              </a:r>
              <a:endParaRPr lang="en-US" sz="3200" dirty="0">
                <a:solidFill>
                  <a:prstClr val="black"/>
                </a:solidFill>
                <a:latin typeface="Calibri"/>
              </a:endParaRPr>
            </a:p>
          </p:txBody>
        </p:sp>
        <p:sp>
          <p:nvSpPr>
            <p:cNvPr id="18" name="Text Box 7"/>
            <p:cNvSpPr txBox="1">
              <a:spLocks noChangeArrowheads="1"/>
            </p:cNvSpPr>
            <p:nvPr/>
          </p:nvSpPr>
          <p:spPr bwMode="auto">
            <a:xfrm>
              <a:off x="4886552" y="5073893"/>
              <a:ext cx="805029"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[B]</a:t>
              </a:r>
              <a:r>
                <a:rPr lang="en-US" sz="3200" baseline="30000" dirty="0" smtClean="0">
                  <a:solidFill>
                    <a:prstClr val="black"/>
                  </a:solidFill>
                  <a:latin typeface="Calibri"/>
                </a:rPr>
                <a:t>b</a:t>
              </a:r>
              <a:endParaRPr lang="en-US" sz="3200" dirty="0">
                <a:solidFill>
                  <a:prstClr val="black"/>
                </a:solidFill>
                <a:latin typeface="Calibri"/>
              </a:endParaRPr>
            </a:p>
          </p:txBody>
        </p:sp>
      </p:grpSp>
      <p:sp>
        <p:nvSpPr>
          <p:cNvPr id="19"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Predicting Precipitation Reactions</a:t>
            </a:r>
            <a:endParaRPr lang="en-US" sz="4000" u="sng" dirty="0">
              <a:solidFill>
                <a:prstClr val="black"/>
              </a:solidFill>
              <a:latin typeface="Calibri"/>
            </a:endParaRPr>
          </a:p>
        </p:txBody>
      </p:sp>
      <p:sp>
        <p:nvSpPr>
          <p:cNvPr id="21" name="Text Box 10"/>
          <p:cNvSpPr txBox="1">
            <a:spLocks noChangeArrowheads="1"/>
          </p:cNvSpPr>
          <p:nvPr/>
        </p:nvSpPr>
        <p:spPr bwMode="auto">
          <a:xfrm>
            <a:off x="3904540" y="3002379"/>
            <a:ext cx="266771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i="1" dirty="0" smtClean="0">
                <a:solidFill>
                  <a:srgbClr val="7030A0"/>
                </a:solidFill>
                <a:latin typeface="Calibri"/>
              </a:rPr>
              <a:t>Q</a:t>
            </a:r>
            <a:r>
              <a:rPr lang="en-US" sz="2400" dirty="0" smtClean="0">
                <a:solidFill>
                  <a:srgbClr val="000000"/>
                </a:solidFill>
                <a:latin typeface="Calibri"/>
              </a:rPr>
              <a:t> is the </a:t>
            </a:r>
            <a:r>
              <a:rPr lang="en-US" sz="2400" b="1" i="1" dirty="0" smtClean="0">
                <a:solidFill>
                  <a:srgbClr val="7030A0"/>
                </a:solidFill>
                <a:latin typeface="Calibri"/>
              </a:rPr>
              <a:t>ion product</a:t>
            </a:r>
          </a:p>
        </p:txBody>
      </p:sp>
      <p:grpSp>
        <p:nvGrpSpPr>
          <p:cNvPr id="22" name="Group 21"/>
          <p:cNvGrpSpPr/>
          <p:nvPr/>
        </p:nvGrpSpPr>
        <p:grpSpPr>
          <a:xfrm>
            <a:off x="1017216" y="2950503"/>
            <a:ext cx="2367176" cy="601601"/>
            <a:chOff x="3324405" y="5073893"/>
            <a:chExt cx="2367176" cy="601601"/>
          </a:xfrm>
        </p:grpSpPr>
        <p:sp>
          <p:nvSpPr>
            <p:cNvPr id="23" name="Text Box 5"/>
            <p:cNvSpPr txBox="1">
              <a:spLocks noChangeArrowheads="1"/>
            </p:cNvSpPr>
            <p:nvPr/>
          </p:nvSpPr>
          <p:spPr bwMode="auto">
            <a:xfrm>
              <a:off x="3324405" y="5090719"/>
              <a:ext cx="1034257" cy="584775"/>
            </a:xfrm>
            <a:prstGeom prst="rect">
              <a:avLst/>
            </a:prstGeom>
            <a:noFill/>
            <a:ln w="9525">
              <a:noFill/>
              <a:miter lim="800000"/>
              <a:headEnd/>
              <a:tailEnd/>
            </a:ln>
            <a:effectLst/>
          </p:spPr>
          <p:txBody>
            <a:bodyPr wrap="none">
              <a:spAutoFit/>
            </a:bodyPr>
            <a:lstStyle/>
            <a:p>
              <a:pPr algn="r"/>
              <a:r>
                <a:rPr lang="en-US" sz="3200" i="1" dirty="0" smtClean="0">
                  <a:solidFill>
                    <a:srgbClr val="7030A0"/>
                  </a:solidFill>
                  <a:latin typeface="Calibri"/>
                </a:rPr>
                <a:t>Q</a:t>
              </a:r>
              <a:r>
                <a:rPr lang="en-US" sz="3200" i="1" dirty="0" smtClean="0">
                  <a:solidFill>
                    <a:srgbClr val="FF0000"/>
                  </a:solidFill>
                  <a:latin typeface="Calibri"/>
                </a:rPr>
                <a:t>  </a:t>
              </a:r>
              <a:r>
                <a:rPr lang="en-US" sz="3200" dirty="0" smtClean="0">
                  <a:solidFill>
                    <a:prstClr val="black"/>
                  </a:solidFill>
                  <a:latin typeface="Calibri"/>
                </a:rPr>
                <a:t> </a:t>
              </a:r>
              <a:r>
                <a:rPr lang="en-US" sz="3200" dirty="0">
                  <a:solidFill>
                    <a:prstClr val="black"/>
                  </a:solidFill>
                  <a:latin typeface="Calibri"/>
                </a:rPr>
                <a:t>= </a:t>
              </a:r>
              <a:endParaRPr lang="en-US" sz="3200" i="1" dirty="0">
                <a:solidFill>
                  <a:prstClr val="black"/>
                </a:solidFill>
                <a:latin typeface="Calibri"/>
              </a:endParaRPr>
            </a:p>
          </p:txBody>
        </p:sp>
        <p:sp>
          <p:nvSpPr>
            <p:cNvPr id="24" name="Text Box 7"/>
            <p:cNvSpPr txBox="1">
              <a:spLocks noChangeArrowheads="1"/>
            </p:cNvSpPr>
            <p:nvPr/>
          </p:nvSpPr>
          <p:spPr bwMode="auto">
            <a:xfrm>
              <a:off x="4244004" y="5075868"/>
              <a:ext cx="806631"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[A]</a:t>
              </a:r>
              <a:r>
                <a:rPr lang="en-US" sz="3200" baseline="30000" dirty="0" smtClean="0">
                  <a:solidFill>
                    <a:prstClr val="black"/>
                  </a:solidFill>
                  <a:latin typeface="Calibri"/>
                </a:rPr>
                <a:t>a</a:t>
              </a:r>
              <a:endParaRPr lang="en-US" sz="3200" dirty="0">
                <a:solidFill>
                  <a:prstClr val="black"/>
                </a:solidFill>
                <a:latin typeface="Calibri"/>
              </a:endParaRPr>
            </a:p>
          </p:txBody>
        </p:sp>
        <p:sp>
          <p:nvSpPr>
            <p:cNvPr id="25" name="Text Box 7"/>
            <p:cNvSpPr txBox="1">
              <a:spLocks noChangeArrowheads="1"/>
            </p:cNvSpPr>
            <p:nvPr/>
          </p:nvSpPr>
          <p:spPr bwMode="auto">
            <a:xfrm>
              <a:off x="4886552" y="5073893"/>
              <a:ext cx="805029"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[B]</a:t>
              </a:r>
              <a:r>
                <a:rPr lang="en-US" sz="3200" baseline="30000" dirty="0" smtClean="0">
                  <a:solidFill>
                    <a:prstClr val="black"/>
                  </a:solidFill>
                  <a:latin typeface="Calibri"/>
                </a:rPr>
                <a:t>b</a:t>
              </a:r>
              <a:endParaRPr lang="en-US" sz="3200" dirty="0">
                <a:solidFill>
                  <a:prstClr val="black"/>
                </a:solidFill>
                <a:latin typeface="Calibri"/>
              </a:endParaRPr>
            </a:p>
          </p:txBody>
        </p:sp>
      </p:grpSp>
      <p:sp>
        <p:nvSpPr>
          <p:cNvPr id="26" name="Text Box 30"/>
          <p:cNvSpPr txBox="1">
            <a:spLocks noChangeArrowheads="1"/>
          </p:cNvSpPr>
          <p:nvPr/>
        </p:nvSpPr>
        <p:spPr bwMode="auto">
          <a:xfrm>
            <a:off x="447260" y="5268151"/>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27" name="Text Box 33"/>
          <p:cNvSpPr txBox="1">
            <a:spLocks noChangeArrowheads="1"/>
          </p:cNvSpPr>
          <p:nvPr/>
        </p:nvSpPr>
        <p:spPr bwMode="auto">
          <a:xfrm>
            <a:off x="2022060" y="5268151"/>
            <a:ext cx="264318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Saturated solution</a:t>
            </a:r>
          </a:p>
        </p:txBody>
      </p:sp>
      <p:sp>
        <p:nvSpPr>
          <p:cNvPr id="28" name="Text Box 29"/>
          <p:cNvSpPr txBox="1">
            <a:spLocks noChangeArrowheads="1"/>
          </p:cNvSpPr>
          <p:nvPr/>
        </p:nvSpPr>
        <p:spPr bwMode="auto">
          <a:xfrm>
            <a:off x="447260" y="4803014"/>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smtClean="0">
                <a:solidFill>
                  <a:srgbClr val="000000"/>
                </a:solidFill>
                <a:latin typeface="Arial" charset="0"/>
              </a:rPr>
              <a:t>Q</a:t>
            </a:r>
            <a:r>
              <a:rPr lang="en-US" sz="2400" dirty="0" smtClean="0">
                <a:solidFill>
                  <a:srgbClr val="000000"/>
                </a:solidFill>
                <a:latin typeface="Arial" charset="0"/>
              </a:rPr>
              <a:t> &lt; </a:t>
            </a:r>
            <a:r>
              <a:rPr lang="en-US" sz="2400" i="1" dirty="0" err="1" smtClean="0">
                <a:solidFill>
                  <a:srgbClr val="000000"/>
                </a:solidFill>
                <a:latin typeface="Arial" charset="0"/>
              </a:rPr>
              <a:t>K</a:t>
            </a:r>
            <a:r>
              <a:rPr lang="en-US" sz="2400" i="1" baseline="-25000" dirty="0" err="1" smtClean="0">
                <a:solidFill>
                  <a:srgbClr val="000000"/>
                </a:solidFill>
                <a:latin typeface="Arial" charset="0"/>
              </a:rPr>
              <a:t>sp</a:t>
            </a:r>
            <a:endParaRPr lang="en-US" sz="2400" i="1" dirty="0" smtClean="0">
              <a:solidFill>
                <a:srgbClr val="000000"/>
              </a:solidFill>
              <a:latin typeface="Arial" charset="0"/>
            </a:endParaRPr>
          </a:p>
        </p:txBody>
      </p:sp>
      <p:sp>
        <p:nvSpPr>
          <p:cNvPr id="29" name="Text Box 32"/>
          <p:cNvSpPr txBox="1">
            <a:spLocks noChangeArrowheads="1"/>
          </p:cNvSpPr>
          <p:nvPr/>
        </p:nvSpPr>
        <p:spPr bwMode="auto">
          <a:xfrm>
            <a:off x="2022060" y="4801426"/>
            <a:ext cx="29829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Unsaturated solution</a:t>
            </a:r>
          </a:p>
        </p:txBody>
      </p:sp>
      <p:sp>
        <p:nvSpPr>
          <p:cNvPr id="30" name="Text Box 35"/>
          <p:cNvSpPr txBox="1">
            <a:spLocks noChangeArrowheads="1"/>
          </p:cNvSpPr>
          <p:nvPr/>
        </p:nvSpPr>
        <p:spPr bwMode="auto">
          <a:xfrm>
            <a:off x="5690773" y="4783964"/>
            <a:ext cx="206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No precipitate</a:t>
            </a:r>
          </a:p>
        </p:txBody>
      </p:sp>
      <p:sp>
        <p:nvSpPr>
          <p:cNvPr id="31" name="Text Box 31"/>
          <p:cNvSpPr txBox="1">
            <a:spLocks noChangeArrowheads="1"/>
          </p:cNvSpPr>
          <p:nvPr/>
        </p:nvSpPr>
        <p:spPr bwMode="auto">
          <a:xfrm>
            <a:off x="447260" y="5772976"/>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&gt;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32" name="Text Box 34"/>
          <p:cNvSpPr txBox="1">
            <a:spLocks noChangeArrowheads="1"/>
          </p:cNvSpPr>
          <p:nvPr/>
        </p:nvSpPr>
        <p:spPr bwMode="auto">
          <a:xfrm>
            <a:off x="2022060" y="5772976"/>
            <a:ext cx="34067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Supersaturated solution</a:t>
            </a:r>
          </a:p>
        </p:txBody>
      </p:sp>
      <p:sp>
        <p:nvSpPr>
          <p:cNvPr id="33" name="Text Box 36"/>
          <p:cNvSpPr txBox="1">
            <a:spLocks noChangeArrowheads="1"/>
          </p:cNvSpPr>
          <p:nvPr/>
        </p:nvSpPr>
        <p:spPr bwMode="auto">
          <a:xfrm>
            <a:off x="5690773" y="5760276"/>
            <a:ext cx="2828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Precipitate will form</a:t>
            </a:r>
          </a:p>
        </p:txBody>
      </p:sp>
      <p:sp>
        <p:nvSpPr>
          <p:cNvPr id="34" name="Slide Number Placeholder 33"/>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21</a:t>
            </a:fld>
            <a:endParaRPr lang="en-US">
              <a:solidFill>
                <a:srgbClr val="000000"/>
              </a:solidFill>
            </a:endParaRPr>
          </a:p>
        </p:txBody>
      </p:sp>
    </p:spTree>
    <p:extLst>
      <p:ext uri="{BB962C8B-B14F-4D97-AF65-F5344CB8AC3E}">
        <p14:creationId xmlns="" xmlns:p14="http://schemas.microsoft.com/office/powerpoint/2010/main" val="7388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22</a:t>
            </a:fld>
            <a:endParaRPr lang="en-US">
              <a:solidFill>
                <a:srgbClr val="000000"/>
              </a:solidFill>
            </a:endParaRPr>
          </a:p>
        </p:txBody>
      </p:sp>
      <p:pic>
        <p:nvPicPr>
          <p:cNvPr id="616450" name="Picture 2"/>
          <p:cNvPicPr>
            <a:picLocks noChangeAspect="1" noChangeArrowheads="1"/>
          </p:cNvPicPr>
          <p:nvPr/>
        </p:nvPicPr>
        <p:blipFill>
          <a:blip r:embed="rId2" cstate="print"/>
          <a:srcRect/>
          <a:stretch>
            <a:fillRect/>
          </a:stretch>
        </p:blipFill>
        <p:spPr bwMode="auto">
          <a:xfrm>
            <a:off x="521333" y="1187674"/>
            <a:ext cx="8067675" cy="2286000"/>
          </a:xfrm>
          <a:prstGeom prst="rect">
            <a:avLst/>
          </a:prstGeom>
          <a:noFill/>
          <a:ln w="9525">
            <a:noFill/>
            <a:miter lim="800000"/>
            <a:headEnd/>
            <a:tailEnd/>
          </a:ln>
        </p:spPr>
      </p:pic>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Predicting Precipitation Reactions</a:t>
            </a:r>
            <a:endParaRPr lang="en-US" sz="4000" u="sng" dirty="0">
              <a:solidFill>
                <a:prstClr val="black"/>
              </a:solidFill>
              <a:latin typeface="Calibri"/>
            </a:endParaRPr>
          </a:p>
        </p:txBody>
      </p:sp>
      <p:sp>
        <p:nvSpPr>
          <p:cNvPr id="5" name="Rectangle 4"/>
          <p:cNvSpPr>
            <a:spLocks noChangeArrowheads="1"/>
          </p:cNvSpPr>
          <p:nvPr/>
        </p:nvSpPr>
        <p:spPr bwMode="auto">
          <a:xfrm>
            <a:off x="497623" y="4056860"/>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err="1" smtClean="0"/>
              <a:t>K</a:t>
            </a:r>
            <a:r>
              <a:rPr lang="en-US" sz="2800" i="1" baseline="-25000" dirty="0" err="1" smtClean="0"/>
              <a:t>sp</a:t>
            </a:r>
            <a:r>
              <a:rPr lang="en-US" sz="2800" dirty="0" smtClean="0"/>
              <a:t> = [Ag</a:t>
            </a:r>
            <a:r>
              <a:rPr lang="en-US" sz="2800" baseline="30000" dirty="0" smtClean="0"/>
              <a:t>+</a:t>
            </a:r>
            <a:r>
              <a:rPr lang="en-US" sz="2800" dirty="0" smtClean="0"/>
              <a:t>][</a:t>
            </a:r>
            <a:r>
              <a:rPr lang="en-US" sz="2800" dirty="0" err="1" smtClean="0"/>
              <a:t>Cl</a:t>
            </a:r>
            <a:r>
              <a:rPr lang="en-US" sz="2800" baseline="30000" dirty="0" smtClean="0"/>
              <a:t>-</a:t>
            </a:r>
            <a:r>
              <a:rPr lang="en-US" sz="2800" dirty="0" smtClean="0"/>
              <a:t>]</a:t>
            </a:r>
            <a:endParaRPr lang="en-US" sz="2800" baseline="30000" dirty="0" smtClean="0"/>
          </a:p>
        </p:txBody>
      </p:sp>
      <p:cxnSp>
        <p:nvCxnSpPr>
          <p:cNvPr id="7" name="Straight Arrow Connector 6"/>
          <p:cNvCxnSpPr/>
          <p:nvPr/>
        </p:nvCxnSpPr>
        <p:spPr>
          <a:xfrm flipH="1">
            <a:off x="2434728" y="3448274"/>
            <a:ext cx="121186" cy="6940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p:nvSpPr>
        <p:spPr bwMode="auto">
          <a:xfrm>
            <a:off x="3492373" y="3878754"/>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smtClean="0"/>
              <a:t>Q</a:t>
            </a:r>
            <a:r>
              <a:rPr lang="en-US" sz="2800" dirty="0" smtClean="0"/>
              <a:t> = [Ag</a:t>
            </a:r>
            <a:r>
              <a:rPr lang="en-US" sz="2800" baseline="30000" dirty="0" smtClean="0"/>
              <a:t>+</a:t>
            </a:r>
            <a:r>
              <a:rPr lang="en-US" sz="2800" dirty="0" smtClean="0"/>
              <a:t>][</a:t>
            </a:r>
            <a:r>
              <a:rPr lang="en-US" sz="2800" dirty="0" err="1" smtClean="0"/>
              <a:t>Cl</a:t>
            </a:r>
            <a:r>
              <a:rPr lang="en-US" sz="2800" baseline="30000" dirty="0" smtClean="0"/>
              <a:t>-</a:t>
            </a:r>
            <a:r>
              <a:rPr lang="en-US" sz="2800" dirty="0" smtClean="0"/>
              <a:t>]</a:t>
            </a:r>
            <a:endParaRPr lang="en-US" sz="2800" baseline="30000" dirty="0" smtClean="0"/>
          </a:p>
        </p:txBody>
      </p:sp>
      <p:sp>
        <p:nvSpPr>
          <p:cNvPr id="9" name="Right Brace 8"/>
          <p:cNvSpPr/>
          <p:nvPr/>
        </p:nvSpPr>
        <p:spPr>
          <a:xfrm rot="5400000">
            <a:off x="4836405" y="1850831"/>
            <a:ext cx="440675" cy="3569464"/>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sp>
        <p:nvSpPr>
          <p:cNvPr id="10" name="Text Box 30"/>
          <p:cNvSpPr txBox="1">
            <a:spLocks noChangeArrowheads="1"/>
          </p:cNvSpPr>
          <p:nvPr/>
        </p:nvSpPr>
        <p:spPr bwMode="auto">
          <a:xfrm>
            <a:off x="2298093" y="5543572"/>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smtClean="0">
                <a:solidFill>
                  <a:srgbClr val="000000"/>
                </a:solidFill>
                <a:latin typeface="Arial" charset="0"/>
              </a:rPr>
              <a:t>Q</a:t>
            </a:r>
            <a:r>
              <a:rPr lang="en-US" sz="2400" dirty="0" smtClean="0">
                <a:solidFill>
                  <a:srgbClr val="000000"/>
                </a:solidFill>
                <a:latin typeface="Arial" charset="0"/>
              </a:rPr>
              <a:t> = </a:t>
            </a:r>
            <a:r>
              <a:rPr lang="en-US" sz="2400" i="1" dirty="0" err="1" smtClean="0">
                <a:solidFill>
                  <a:srgbClr val="000000"/>
                </a:solidFill>
                <a:latin typeface="Arial" charset="0"/>
              </a:rPr>
              <a:t>K</a:t>
            </a:r>
            <a:r>
              <a:rPr lang="en-US" sz="2400" i="1" baseline="-25000" dirty="0" err="1" smtClean="0">
                <a:solidFill>
                  <a:srgbClr val="000000"/>
                </a:solidFill>
                <a:latin typeface="Arial" charset="0"/>
              </a:rPr>
              <a:t>sp</a:t>
            </a:r>
            <a:endParaRPr lang="en-US" sz="2400" i="1" dirty="0" smtClean="0">
              <a:solidFill>
                <a:srgbClr val="000000"/>
              </a:solidFill>
              <a:latin typeface="Arial" charset="0"/>
            </a:endParaRPr>
          </a:p>
        </p:txBody>
      </p:sp>
      <p:sp>
        <p:nvSpPr>
          <p:cNvPr id="11" name="Text Box 33"/>
          <p:cNvSpPr txBox="1">
            <a:spLocks noChangeArrowheads="1"/>
          </p:cNvSpPr>
          <p:nvPr/>
        </p:nvSpPr>
        <p:spPr bwMode="auto">
          <a:xfrm>
            <a:off x="3872893" y="5543572"/>
            <a:ext cx="264318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Saturated solution</a:t>
            </a:r>
          </a:p>
        </p:txBody>
      </p:sp>
      <p:sp>
        <p:nvSpPr>
          <p:cNvPr id="12" name="Text Box 29"/>
          <p:cNvSpPr txBox="1">
            <a:spLocks noChangeArrowheads="1"/>
          </p:cNvSpPr>
          <p:nvPr/>
        </p:nvSpPr>
        <p:spPr bwMode="auto">
          <a:xfrm>
            <a:off x="2298093" y="5078435"/>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&lt;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13" name="Text Box 32"/>
          <p:cNvSpPr txBox="1">
            <a:spLocks noChangeArrowheads="1"/>
          </p:cNvSpPr>
          <p:nvPr/>
        </p:nvSpPr>
        <p:spPr bwMode="auto">
          <a:xfrm>
            <a:off x="3872893" y="5076847"/>
            <a:ext cx="29829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Unsaturated solution</a:t>
            </a:r>
          </a:p>
        </p:txBody>
      </p:sp>
      <p:sp>
        <p:nvSpPr>
          <p:cNvPr id="14" name="Text Box 31"/>
          <p:cNvSpPr txBox="1">
            <a:spLocks noChangeArrowheads="1"/>
          </p:cNvSpPr>
          <p:nvPr/>
        </p:nvSpPr>
        <p:spPr bwMode="auto">
          <a:xfrm>
            <a:off x="2298093" y="6048397"/>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&gt;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15" name="Text Box 34"/>
          <p:cNvSpPr txBox="1">
            <a:spLocks noChangeArrowheads="1"/>
          </p:cNvSpPr>
          <p:nvPr/>
        </p:nvSpPr>
        <p:spPr bwMode="auto">
          <a:xfrm>
            <a:off x="3872893" y="6048397"/>
            <a:ext cx="34067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Supersaturated solution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0" grpId="0"/>
      <p:bldP spid="11"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6D77626-B555-4757-BDB5-203A59B43132}" type="slidenum">
              <a:rPr lang="en-US">
                <a:solidFill>
                  <a:srgbClr val="000000">
                    <a:tint val="75000"/>
                  </a:srgbClr>
                </a:solidFill>
              </a:rPr>
              <a:pPr>
                <a:defRPr/>
              </a:pPr>
              <a:t>23</a:t>
            </a:fld>
            <a:endParaRPr lang="en-US" dirty="0">
              <a:solidFill>
                <a:srgbClr val="000000">
                  <a:tint val="75000"/>
                </a:srgbClr>
              </a:solidFill>
            </a:endParaRPr>
          </a:p>
        </p:txBody>
      </p:sp>
      <p:sp>
        <p:nvSpPr>
          <p:cNvPr id="80899" name="Text Placeholder 2"/>
          <p:cNvSpPr>
            <a:spLocks/>
          </p:cNvSpPr>
          <p:nvPr/>
        </p:nvSpPr>
        <p:spPr bwMode="auto">
          <a:xfrm>
            <a:off x="152400" y="762000"/>
            <a:ext cx="8807450" cy="1011238"/>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Exactly 200 mL of 0.0040 </a:t>
            </a:r>
            <a:r>
              <a:rPr lang="en-US" sz="2400" i="1" dirty="0" smtClean="0">
                <a:solidFill>
                  <a:srgbClr val="000000"/>
                </a:solidFill>
              </a:rPr>
              <a:t>M </a:t>
            </a:r>
            <a:r>
              <a:rPr lang="en-US" sz="2400" dirty="0" smtClean="0">
                <a:solidFill>
                  <a:srgbClr val="000000"/>
                </a:solidFill>
              </a:rPr>
              <a:t>BaCl</a:t>
            </a:r>
            <a:r>
              <a:rPr lang="en-US" sz="2400" baseline="-25000" dirty="0" smtClean="0">
                <a:solidFill>
                  <a:srgbClr val="000000"/>
                </a:solidFill>
              </a:rPr>
              <a:t>2</a:t>
            </a:r>
            <a:r>
              <a:rPr lang="en-US" sz="2400" dirty="0" smtClean="0">
                <a:solidFill>
                  <a:srgbClr val="000000"/>
                </a:solidFill>
              </a:rPr>
              <a:t> are mixed with exactly </a:t>
            </a:r>
          </a:p>
          <a:p>
            <a:pPr fontAlgn="base">
              <a:spcBef>
                <a:spcPct val="20000"/>
              </a:spcBef>
              <a:spcAft>
                <a:spcPct val="0"/>
              </a:spcAft>
              <a:buFont typeface="Arial" charset="0"/>
              <a:buNone/>
            </a:pPr>
            <a:r>
              <a:rPr lang="en-US" sz="2400" dirty="0" smtClean="0">
                <a:solidFill>
                  <a:srgbClr val="000000"/>
                </a:solidFill>
              </a:rPr>
              <a:t>600 mL of 0.0080 </a:t>
            </a:r>
            <a:r>
              <a:rPr lang="en-US" sz="2400" i="1" dirty="0" smtClean="0">
                <a:solidFill>
                  <a:srgbClr val="000000"/>
                </a:solidFill>
              </a:rPr>
              <a:t>M </a:t>
            </a:r>
            <a:r>
              <a:rPr lang="en-US" sz="2400" dirty="0" smtClean="0">
                <a:solidFill>
                  <a:srgbClr val="000000"/>
                </a:solidFill>
              </a:rPr>
              <a:t>K</a:t>
            </a:r>
            <a:r>
              <a:rPr lang="en-US" sz="2400" baseline="-25000" dirty="0" smtClean="0">
                <a:solidFill>
                  <a:srgbClr val="000000"/>
                </a:solidFill>
              </a:rPr>
              <a:t>2</a:t>
            </a:r>
            <a:r>
              <a:rPr lang="en-US" sz="2400" dirty="0" smtClean="0">
                <a:solidFill>
                  <a:srgbClr val="000000"/>
                </a:solidFill>
              </a:rPr>
              <a:t>SO</a:t>
            </a:r>
            <a:r>
              <a:rPr lang="en-US" sz="2400" baseline="-25000" dirty="0" smtClean="0">
                <a:solidFill>
                  <a:srgbClr val="000000"/>
                </a:solidFill>
              </a:rPr>
              <a:t>4</a:t>
            </a:r>
            <a:r>
              <a:rPr lang="en-US" sz="2400" dirty="0" smtClean="0">
                <a:solidFill>
                  <a:srgbClr val="000000"/>
                </a:solidFill>
              </a:rPr>
              <a:t>. Will a precipitate form?</a:t>
            </a:r>
          </a:p>
        </p:txBody>
      </p:sp>
      <p:sp>
        <p:nvSpPr>
          <p:cNvPr id="80900"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16.10</a:t>
            </a:r>
          </a:p>
        </p:txBody>
      </p:sp>
      <p:grpSp>
        <p:nvGrpSpPr>
          <p:cNvPr id="7" name="Group 22"/>
          <p:cNvGrpSpPr/>
          <p:nvPr/>
        </p:nvGrpSpPr>
        <p:grpSpPr>
          <a:xfrm>
            <a:off x="292432" y="1889759"/>
            <a:ext cx="4225837" cy="461665"/>
            <a:chOff x="2916603" y="1679518"/>
            <a:chExt cx="4225837" cy="461665"/>
          </a:xfrm>
        </p:grpSpPr>
        <p:sp>
          <p:nvSpPr>
            <p:cNvPr id="8" name="Text Box 13"/>
            <p:cNvSpPr txBox="1">
              <a:spLocks noChangeArrowheads="1"/>
            </p:cNvSpPr>
            <p:nvPr/>
          </p:nvSpPr>
          <p:spPr bwMode="auto">
            <a:xfrm>
              <a:off x="2916603" y="1679518"/>
              <a:ext cx="4225837" cy="461665"/>
            </a:xfrm>
            <a:prstGeom prst="rect">
              <a:avLst/>
            </a:prstGeom>
            <a:noFill/>
            <a:ln w="9525">
              <a:noFill/>
              <a:miter lim="800000"/>
              <a:headEnd/>
              <a:tailEnd/>
            </a:ln>
          </p:spPr>
          <p:txBody>
            <a:bodyPr wrap="none">
              <a:spAutoFit/>
            </a:bodyPr>
            <a:lstStyle/>
            <a:p>
              <a:r>
                <a:rPr lang="en-US" sz="2400" dirty="0" smtClean="0">
                  <a:latin typeface="Calibri" panose="020F0502020204030204" pitchFamily="34" charset="0"/>
                </a:rPr>
                <a:t>BaCl</a:t>
              </a:r>
              <a:r>
                <a:rPr lang="en-US" sz="2400" baseline="-25000" dirty="0" smtClean="0">
                  <a:latin typeface="Calibri" panose="020F0502020204030204" pitchFamily="34" charset="0"/>
                </a:rPr>
                <a:t>2</a:t>
              </a:r>
              <a:r>
                <a:rPr lang="en-US" sz="2400" dirty="0" smtClean="0">
                  <a:latin typeface="Calibri" panose="020F0502020204030204" pitchFamily="34" charset="0"/>
                </a:rPr>
                <a:t>(s)          Ba</a:t>
              </a:r>
              <a:r>
                <a:rPr lang="en-US" sz="2400" baseline="30000" dirty="0" smtClean="0">
                  <a:latin typeface="Calibri" panose="020F0502020204030204" pitchFamily="34" charset="0"/>
                </a:rPr>
                <a:t>2+</a:t>
              </a:r>
              <a:r>
                <a:rPr lang="en-US" sz="2400" dirty="0" smtClean="0">
                  <a:latin typeface="Calibri" panose="020F0502020204030204" pitchFamily="34" charset="0"/>
                </a:rPr>
                <a:t> (</a:t>
              </a:r>
              <a:r>
                <a:rPr lang="en-US" sz="2400" dirty="0" err="1" smtClean="0">
                  <a:latin typeface="Calibri" panose="020F0502020204030204" pitchFamily="34" charset="0"/>
                </a:rPr>
                <a:t>aq</a:t>
              </a:r>
              <a:r>
                <a:rPr lang="en-US" sz="2400" dirty="0" smtClean="0">
                  <a:latin typeface="Calibri" panose="020F0502020204030204" pitchFamily="34" charset="0"/>
                </a:rPr>
                <a:t>) </a:t>
              </a:r>
              <a:r>
                <a:rPr lang="en-US" sz="2400" dirty="0">
                  <a:latin typeface="Calibri" panose="020F0502020204030204" pitchFamily="34" charset="0"/>
                </a:rPr>
                <a:t>+ </a:t>
              </a:r>
              <a:r>
                <a:rPr lang="en-US" sz="2400" dirty="0" smtClean="0">
                  <a:latin typeface="Calibri" panose="020F0502020204030204" pitchFamily="34" charset="0"/>
                </a:rPr>
                <a:t>2Cl</a:t>
              </a:r>
              <a:r>
                <a:rPr lang="en-US" sz="2400" baseline="30000" dirty="0" smtClean="0">
                  <a:latin typeface="Calibri" panose="020F0502020204030204" pitchFamily="34" charset="0"/>
                </a:rPr>
                <a:t>-</a:t>
              </a:r>
              <a:r>
                <a:rPr lang="en-US" sz="2400" dirty="0" smtClean="0">
                  <a:latin typeface="Calibri" panose="020F0502020204030204" pitchFamily="34" charset="0"/>
                </a:rPr>
                <a:t> (</a:t>
              </a:r>
              <a:r>
                <a:rPr lang="en-US" sz="2400" dirty="0" err="1" smtClean="0">
                  <a:latin typeface="Calibri" panose="020F0502020204030204" pitchFamily="34" charset="0"/>
                </a:rPr>
                <a:t>aq</a:t>
              </a:r>
              <a:r>
                <a:rPr lang="en-US" sz="2400" dirty="0" smtClean="0">
                  <a:latin typeface="Calibri" panose="020F0502020204030204" pitchFamily="34" charset="0"/>
                </a:rPr>
                <a:t>)</a:t>
              </a:r>
              <a:endParaRPr lang="en-US" sz="2400" dirty="0">
                <a:latin typeface="Calibri" panose="020F0502020204030204" pitchFamily="34" charset="0"/>
              </a:endParaRPr>
            </a:p>
          </p:txBody>
        </p:sp>
        <p:graphicFrame>
          <p:nvGraphicFramePr>
            <p:cNvPr id="9" name="Object 2"/>
            <p:cNvGraphicFramePr>
              <a:graphicFrameLocks noChangeAspect="1"/>
            </p:cNvGraphicFramePr>
            <p:nvPr>
              <p:extLst>
                <p:ext uri="{D42A27DB-BD31-4B8C-83A1-F6EECF244321}">
                  <p14:modId xmlns="" xmlns:p14="http://schemas.microsoft.com/office/powerpoint/2010/main" val="2691199207"/>
                </p:ext>
              </p:extLst>
            </p:nvPr>
          </p:nvGraphicFramePr>
          <p:xfrm>
            <a:off x="3990641" y="1850467"/>
            <a:ext cx="620034" cy="182450"/>
          </p:xfrm>
          <a:graphic>
            <a:graphicData uri="http://schemas.openxmlformats.org/presentationml/2006/ole">
              <p:oleObj spid="_x0000_s327888" name="CS ChemDraw Drawing" r:id="rId3" imgW="1014619" imgH="243270" progId="ChemDraw.Document.6.0">
                <p:embed/>
              </p:oleObj>
            </a:graphicData>
          </a:graphic>
        </p:graphicFrame>
      </p:grpSp>
      <p:graphicFrame>
        <p:nvGraphicFramePr>
          <p:cNvPr id="3" name="Object 2"/>
          <p:cNvGraphicFramePr>
            <a:graphicFrameLocks noChangeAspect="1"/>
          </p:cNvGraphicFramePr>
          <p:nvPr>
            <p:extLst>
              <p:ext uri="{D42A27DB-BD31-4B8C-83A1-F6EECF244321}">
                <p14:modId xmlns="" xmlns:p14="http://schemas.microsoft.com/office/powerpoint/2010/main" val="3033034036"/>
              </p:ext>
            </p:extLst>
          </p:nvPr>
        </p:nvGraphicFramePr>
        <p:xfrm>
          <a:off x="1363832" y="2770505"/>
          <a:ext cx="1775143" cy="2366856"/>
        </p:xfrm>
        <a:graphic>
          <a:graphicData uri="http://schemas.openxmlformats.org/presentationml/2006/ole">
            <p:oleObj spid="_x0000_s327889" name="CS ChemDraw Drawing" r:id="rId4" imgW="1530720" imgH="2040120" progId="ChemDraw.Document.6.0">
              <p:embed/>
            </p:oleObj>
          </a:graphicData>
        </a:graphic>
      </p:graphicFrame>
      <p:sp>
        <p:nvSpPr>
          <p:cNvPr id="5" name="Rectangle 4"/>
          <p:cNvSpPr/>
          <p:nvPr/>
        </p:nvSpPr>
        <p:spPr>
          <a:xfrm>
            <a:off x="1595359" y="3801130"/>
            <a:ext cx="705642" cy="461665"/>
          </a:xfrm>
          <a:prstGeom prst="rect">
            <a:avLst/>
          </a:prstGeom>
        </p:spPr>
        <p:txBody>
          <a:bodyPr wrap="none">
            <a:spAutoFit/>
          </a:bodyPr>
          <a:lstStyle/>
          <a:p>
            <a:r>
              <a:rPr lang="en-US" sz="2400" dirty="0">
                <a:solidFill>
                  <a:srgbClr val="000000"/>
                </a:solidFill>
                <a:latin typeface="Calibri" panose="020F0502020204030204" pitchFamily="34" charset="0"/>
              </a:rPr>
              <a:t>Ba</a:t>
            </a:r>
            <a:r>
              <a:rPr lang="en-US" sz="2400" baseline="30000" dirty="0">
                <a:solidFill>
                  <a:srgbClr val="000000"/>
                </a:solidFill>
                <a:latin typeface="Calibri" panose="020F0502020204030204" pitchFamily="34" charset="0"/>
              </a:rPr>
              <a:t>2+</a:t>
            </a:r>
            <a:endParaRPr lang="en-US" dirty="0"/>
          </a:p>
        </p:txBody>
      </p:sp>
      <p:sp>
        <p:nvSpPr>
          <p:cNvPr id="10" name="Rectangle 9"/>
          <p:cNvSpPr/>
          <p:nvPr/>
        </p:nvSpPr>
        <p:spPr>
          <a:xfrm>
            <a:off x="1831155" y="4192330"/>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grpSp>
        <p:nvGrpSpPr>
          <p:cNvPr id="13" name="Group 22"/>
          <p:cNvGrpSpPr/>
          <p:nvPr/>
        </p:nvGrpSpPr>
        <p:grpSpPr>
          <a:xfrm>
            <a:off x="4727272" y="1889758"/>
            <a:ext cx="4432624" cy="461665"/>
            <a:chOff x="2916603" y="1679518"/>
            <a:chExt cx="4432624" cy="461665"/>
          </a:xfrm>
        </p:grpSpPr>
        <p:sp>
          <p:nvSpPr>
            <p:cNvPr id="14" name="Text Box 13"/>
            <p:cNvSpPr txBox="1">
              <a:spLocks noChangeArrowheads="1"/>
            </p:cNvSpPr>
            <p:nvPr/>
          </p:nvSpPr>
          <p:spPr bwMode="auto">
            <a:xfrm>
              <a:off x="2916603" y="1679518"/>
              <a:ext cx="4432624" cy="461665"/>
            </a:xfrm>
            <a:prstGeom prst="rect">
              <a:avLst/>
            </a:prstGeom>
            <a:noFill/>
            <a:ln w="9525">
              <a:noFill/>
              <a:miter lim="800000"/>
              <a:headEnd/>
              <a:tailEnd/>
            </a:ln>
          </p:spPr>
          <p:txBody>
            <a:bodyPr wrap="none">
              <a:spAutoFit/>
            </a:bodyPr>
            <a:lstStyle/>
            <a:p>
              <a:r>
                <a:rPr lang="en-US" sz="2400" dirty="0" smtClean="0">
                  <a:latin typeface="Calibri" panose="020F0502020204030204" pitchFamily="34" charset="0"/>
                </a:rPr>
                <a:t>K</a:t>
              </a:r>
              <a:r>
                <a:rPr lang="en-US" sz="2400" baseline="-25000" dirty="0" smtClean="0">
                  <a:latin typeface="Calibri" panose="020F0502020204030204" pitchFamily="34" charset="0"/>
                </a:rPr>
                <a:t>2</a:t>
              </a:r>
              <a:r>
                <a:rPr lang="en-US" sz="2400" dirty="0" smtClean="0">
                  <a:latin typeface="Calibri" panose="020F0502020204030204" pitchFamily="34" charset="0"/>
                </a:rPr>
                <a:t>SO</a:t>
              </a:r>
              <a:r>
                <a:rPr lang="en-US" sz="2400" baseline="-25000" dirty="0" smtClean="0">
                  <a:latin typeface="Calibri" panose="020F0502020204030204" pitchFamily="34" charset="0"/>
                </a:rPr>
                <a:t>4</a:t>
              </a:r>
              <a:r>
                <a:rPr lang="en-US" sz="2400" dirty="0" smtClean="0">
                  <a:latin typeface="Calibri" panose="020F0502020204030204" pitchFamily="34" charset="0"/>
                </a:rPr>
                <a:t>(s)            2K</a:t>
              </a:r>
              <a:r>
                <a:rPr lang="en-US" sz="2400" baseline="30000" dirty="0" smtClean="0">
                  <a:latin typeface="Calibri" panose="020F0502020204030204" pitchFamily="34" charset="0"/>
                </a:rPr>
                <a:t>+</a:t>
              </a:r>
              <a:r>
                <a:rPr lang="en-US" sz="2400" dirty="0" smtClean="0">
                  <a:latin typeface="Calibri" panose="020F0502020204030204" pitchFamily="34" charset="0"/>
                </a:rPr>
                <a:t> (</a:t>
              </a:r>
              <a:r>
                <a:rPr lang="en-US" sz="2400" dirty="0" err="1" smtClean="0">
                  <a:latin typeface="Calibri" panose="020F0502020204030204" pitchFamily="34" charset="0"/>
                </a:rPr>
                <a:t>aq</a:t>
              </a:r>
              <a:r>
                <a:rPr lang="en-US" sz="2400" dirty="0" smtClean="0">
                  <a:latin typeface="Calibri" panose="020F0502020204030204" pitchFamily="34" charset="0"/>
                </a:rPr>
                <a:t>) </a:t>
              </a:r>
              <a:r>
                <a:rPr lang="en-US" sz="2400" dirty="0">
                  <a:latin typeface="Calibri" panose="020F0502020204030204" pitchFamily="34" charset="0"/>
                </a:rPr>
                <a:t>+ </a:t>
              </a:r>
              <a:r>
                <a:rPr lang="en-US" sz="2400" dirty="0" smtClean="0">
                  <a:latin typeface="Calibri" panose="020F0502020204030204" pitchFamily="34" charset="0"/>
                </a:rPr>
                <a:t>SO</a:t>
              </a:r>
              <a:r>
                <a:rPr lang="en-US" sz="2400" baseline="-25000" dirty="0" smtClean="0">
                  <a:latin typeface="Calibri" panose="020F0502020204030204" pitchFamily="34" charset="0"/>
                </a:rPr>
                <a:t>4</a:t>
              </a:r>
              <a:r>
                <a:rPr lang="en-US" sz="2400" baseline="30000" dirty="0" smtClean="0">
                  <a:latin typeface="Calibri" panose="020F0502020204030204" pitchFamily="34" charset="0"/>
                </a:rPr>
                <a:t>-</a:t>
              </a:r>
              <a:r>
                <a:rPr lang="en-US" sz="2400" dirty="0" smtClean="0">
                  <a:latin typeface="Calibri" panose="020F0502020204030204" pitchFamily="34" charset="0"/>
                </a:rPr>
                <a:t> (</a:t>
              </a:r>
              <a:r>
                <a:rPr lang="en-US" sz="2400" dirty="0" err="1" smtClean="0">
                  <a:latin typeface="Calibri" panose="020F0502020204030204" pitchFamily="34" charset="0"/>
                </a:rPr>
                <a:t>aq</a:t>
              </a:r>
              <a:r>
                <a:rPr lang="en-US" sz="2400" dirty="0" smtClean="0">
                  <a:latin typeface="Calibri" panose="020F0502020204030204" pitchFamily="34" charset="0"/>
                </a:rPr>
                <a:t>)</a:t>
              </a:r>
              <a:endParaRPr lang="en-US" sz="2400" dirty="0">
                <a:latin typeface="Calibri" panose="020F0502020204030204" pitchFamily="34" charset="0"/>
              </a:endParaRPr>
            </a:p>
          </p:txBody>
        </p:sp>
        <p:graphicFrame>
          <p:nvGraphicFramePr>
            <p:cNvPr id="15" name="Object 2"/>
            <p:cNvGraphicFramePr>
              <a:graphicFrameLocks noChangeAspect="1"/>
            </p:cNvGraphicFramePr>
            <p:nvPr>
              <p:extLst>
                <p:ext uri="{D42A27DB-BD31-4B8C-83A1-F6EECF244321}">
                  <p14:modId xmlns="" xmlns:p14="http://schemas.microsoft.com/office/powerpoint/2010/main" val="2097293815"/>
                </p:ext>
              </p:extLst>
            </p:nvPr>
          </p:nvGraphicFramePr>
          <p:xfrm>
            <a:off x="4097321" y="1850467"/>
            <a:ext cx="620034" cy="182450"/>
          </p:xfrm>
          <a:graphic>
            <a:graphicData uri="http://schemas.openxmlformats.org/presentationml/2006/ole">
              <p:oleObj spid="_x0000_s327890" name="CS ChemDraw Drawing" r:id="rId5" imgW="1014619" imgH="243270" progId="ChemDraw.Document.6.0">
                <p:embed/>
              </p:oleObj>
            </a:graphicData>
          </a:graphic>
        </p:graphicFrame>
      </p:grpSp>
      <p:graphicFrame>
        <p:nvGraphicFramePr>
          <p:cNvPr id="16" name="Object 15"/>
          <p:cNvGraphicFramePr>
            <a:graphicFrameLocks noChangeAspect="1"/>
          </p:cNvGraphicFramePr>
          <p:nvPr>
            <p:extLst>
              <p:ext uri="{D42A27DB-BD31-4B8C-83A1-F6EECF244321}">
                <p14:modId xmlns="" xmlns:p14="http://schemas.microsoft.com/office/powerpoint/2010/main" val="879510048"/>
              </p:ext>
            </p:extLst>
          </p:nvPr>
        </p:nvGraphicFramePr>
        <p:xfrm>
          <a:off x="5829152" y="2770504"/>
          <a:ext cx="1775143" cy="2366856"/>
        </p:xfrm>
        <a:graphic>
          <a:graphicData uri="http://schemas.openxmlformats.org/presentationml/2006/ole">
            <p:oleObj spid="_x0000_s327891" name="CS ChemDraw Drawing" r:id="rId6" imgW="1530720" imgH="2040120" progId="ChemDraw.Document.6.0">
              <p:embed/>
            </p:oleObj>
          </a:graphicData>
        </a:graphic>
      </p:graphicFrame>
      <p:sp>
        <p:nvSpPr>
          <p:cNvPr id="17" name="Rectangle 16"/>
          <p:cNvSpPr/>
          <p:nvPr/>
        </p:nvSpPr>
        <p:spPr>
          <a:xfrm>
            <a:off x="6197839" y="3801129"/>
            <a:ext cx="447558" cy="461665"/>
          </a:xfrm>
          <a:prstGeom prst="rect">
            <a:avLst/>
          </a:prstGeom>
        </p:spPr>
        <p:txBody>
          <a:bodyPr wrap="none">
            <a:spAutoFit/>
          </a:bodyPr>
          <a:lstStyle/>
          <a:p>
            <a:r>
              <a:rPr lang="en-US" sz="2400" dirty="0" smtClean="0">
                <a:solidFill>
                  <a:srgbClr val="000000"/>
                </a:solidFill>
                <a:latin typeface="Calibri" panose="020F0502020204030204" pitchFamily="34" charset="0"/>
              </a:rPr>
              <a:t>K</a:t>
            </a:r>
            <a:r>
              <a:rPr lang="en-US" sz="2400" baseline="30000" dirty="0" smtClean="0">
                <a:solidFill>
                  <a:srgbClr val="000000"/>
                </a:solidFill>
                <a:latin typeface="Calibri" panose="020F0502020204030204" pitchFamily="34" charset="0"/>
              </a:rPr>
              <a:t>+</a:t>
            </a:r>
            <a:endParaRPr lang="en-US" dirty="0"/>
          </a:p>
        </p:txBody>
      </p:sp>
      <p:sp>
        <p:nvSpPr>
          <p:cNvPr id="18" name="Rectangle 17"/>
          <p:cNvSpPr/>
          <p:nvPr/>
        </p:nvSpPr>
        <p:spPr>
          <a:xfrm>
            <a:off x="6738674" y="4151015"/>
            <a:ext cx="696024" cy="461665"/>
          </a:xfrm>
          <a:prstGeom prst="rect">
            <a:avLst/>
          </a:prstGeom>
        </p:spPr>
        <p:txBody>
          <a:bodyPr wrap="none">
            <a:spAutoFit/>
          </a:bodyPr>
          <a:lstStyle/>
          <a:p>
            <a:r>
              <a:rPr lang="en-US" sz="2400" dirty="0">
                <a:latin typeface="Calibri" panose="020F0502020204030204" pitchFamily="34" charset="0"/>
              </a:rPr>
              <a:t>SO</a:t>
            </a:r>
            <a:r>
              <a:rPr lang="en-US" sz="2400" baseline="-25000" dirty="0">
                <a:latin typeface="Calibri" panose="020F0502020204030204" pitchFamily="34" charset="0"/>
              </a:rPr>
              <a:t>4</a:t>
            </a:r>
            <a:r>
              <a:rPr lang="en-US" sz="2400" baseline="30000" dirty="0" smtClean="0">
                <a:solidFill>
                  <a:srgbClr val="000000"/>
                </a:solidFill>
                <a:latin typeface="Calibri" panose="020F0502020204030204" pitchFamily="34" charset="0"/>
              </a:rPr>
              <a:t>-</a:t>
            </a:r>
            <a:endParaRPr lang="en-US" dirty="0"/>
          </a:p>
        </p:txBody>
      </p:sp>
      <p:sp>
        <p:nvSpPr>
          <p:cNvPr id="11" name="TextBox 10"/>
          <p:cNvSpPr txBox="1"/>
          <p:nvPr/>
        </p:nvSpPr>
        <p:spPr>
          <a:xfrm>
            <a:off x="586501" y="2412383"/>
            <a:ext cx="3398520" cy="369332"/>
          </a:xfrm>
          <a:prstGeom prst="rect">
            <a:avLst/>
          </a:prstGeom>
          <a:noFill/>
        </p:spPr>
        <p:txBody>
          <a:bodyPr wrap="square" rtlCol="0">
            <a:spAutoFit/>
          </a:bodyPr>
          <a:lstStyle/>
          <a:p>
            <a:pPr algn="ctr"/>
            <a:r>
              <a:rPr lang="en-US" smtClean="0"/>
              <a:t>200 mL of </a:t>
            </a:r>
            <a:r>
              <a:rPr lang="en-US" dirty="0" smtClean="0"/>
              <a:t>0.004 M BaCl</a:t>
            </a:r>
            <a:r>
              <a:rPr lang="en-US" baseline="-25000" dirty="0" smtClean="0"/>
              <a:t>2</a:t>
            </a:r>
            <a:endParaRPr lang="en-US" baseline="-25000" dirty="0"/>
          </a:p>
        </p:txBody>
      </p:sp>
      <p:sp>
        <p:nvSpPr>
          <p:cNvPr id="21" name="Rectangle 20"/>
          <p:cNvSpPr/>
          <p:nvPr/>
        </p:nvSpPr>
        <p:spPr>
          <a:xfrm>
            <a:off x="2383263" y="4072583"/>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22" name="Rectangle 21"/>
          <p:cNvSpPr/>
          <p:nvPr/>
        </p:nvSpPr>
        <p:spPr>
          <a:xfrm>
            <a:off x="6276633" y="4192330"/>
            <a:ext cx="447558" cy="461665"/>
          </a:xfrm>
          <a:prstGeom prst="rect">
            <a:avLst/>
          </a:prstGeom>
        </p:spPr>
        <p:txBody>
          <a:bodyPr wrap="none">
            <a:spAutoFit/>
          </a:bodyPr>
          <a:lstStyle/>
          <a:p>
            <a:r>
              <a:rPr lang="en-US" sz="2400" dirty="0" smtClean="0">
                <a:solidFill>
                  <a:srgbClr val="000000"/>
                </a:solidFill>
                <a:latin typeface="Calibri" panose="020F0502020204030204" pitchFamily="34" charset="0"/>
              </a:rPr>
              <a:t>K</a:t>
            </a:r>
            <a:r>
              <a:rPr lang="en-US" sz="2400" baseline="30000" dirty="0" smtClean="0">
                <a:solidFill>
                  <a:srgbClr val="000000"/>
                </a:solidFill>
                <a:latin typeface="Calibri" panose="020F0502020204030204" pitchFamily="34" charset="0"/>
              </a:rPr>
              <a:t>+</a:t>
            </a:r>
            <a:endParaRPr lang="en-US" dirty="0"/>
          </a:p>
        </p:txBody>
      </p:sp>
      <p:sp>
        <p:nvSpPr>
          <p:cNvPr id="23" name="TextBox 22"/>
          <p:cNvSpPr txBox="1"/>
          <p:nvPr/>
        </p:nvSpPr>
        <p:spPr>
          <a:xfrm>
            <a:off x="5024931" y="2442863"/>
            <a:ext cx="3398520" cy="369332"/>
          </a:xfrm>
          <a:prstGeom prst="rect">
            <a:avLst/>
          </a:prstGeom>
          <a:noFill/>
        </p:spPr>
        <p:txBody>
          <a:bodyPr wrap="square" rtlCol="0">
            <a:spAutoFit/>
          </a:bodyPr>
          <a:lstStyle/>
          <a:p>
            <a:pPr algn="ctr"/>
            <a:r>
              <a:rPr lang="en-US" dirty="0" smtClean="0"/>
              <a:t>600 mL of 0.008 M BaCl</a:t>
            </a:r>
            <a:r>
              <a:rPr lang="en-US" baseline="-25000" dirty="0" smtClean="0"/>
              <a:t>2</a:t>
            </a:r>
            <a:endParaRPr lang="en-US" baseline="-25000" dirty="0"/>
          </a:p>
        </p:txBody>
      </p:sp>
      <p:graphicFrame>
        <p:nvGraphicFramePr>
          <p:cNvPr id="12" name="Object 11"/>
          <p:cNvGraphicFramePr>
            <a:graphicFrameLocks noChangeAspect="1"/>
          </p:cNvGraphicFramePr>
          <p:nvPr>
            <p:extLst>
              <p:ext uri="{D42A27DB-BD31-4B8C-83A1-F6EECF244321}">
                <p14:modId xmlns="" xmlns:p14="http://schemas.microsoft.com/office/powerpoint/2010/main" val="291044881"/>
              </p:ext>
            </p:extLst>
          </p:nvPr>
        </p:nvGraphicFramePr>
        <p:xfrm>
          <a:off x="3637280" y="4384714"/>
          <a:ext cx="1774825" cy="2366962"/>
        </p:xfrm>
        <a:graphic>
          <a:graphicData uri="http://schemas.openxmlformats.org/presentationml/2006/ole">
            <p:oleObj spid="_x0000_s327892" name="CS ChemDraw Drawing" r:id="rId7" imgW="1530720" imgH="2040120" progId="ChemDraw.Document.6.0">
              <p:embed/>
            </p:oleObj>
          </a:graphicData>
        </a:graphic>
      </p:graphicFrame>
      <p:cxnSp>
        <p:nvCxnSpPr>
          <p:cNvPr id="24" name="Straight Arrow Connector 23"/>
          <p:cNvCxnSpPr/>
          <p:nvPr/>
        </p:nvCxnSpPr>
        <p:spPr>
          <a:xfrm flipH="1">
            <a:off x="4907280" y="3108960"/>
            <a:ext cx="914400" cy="1272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131581" y="3108959"/>
            <a:ext cx="914400" cy="1272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983437" y="5669012"/>
            <a:ext cx="705642" cy="461665"/>
          </a:xfrm>
          <a:prstGeom prst="rect">
            <a:avLst/>
          </a:prstGeom>
        </p:spPr>
        <p:txBody>
          <a:bodyPr wrap="none">
            <a:spAutoFit/>
          </a:bodyPr>
          <a:lstStyle/>
          <a:p>
            <a:r>
              <a:rPr lang="en-US" sz="2400" dirty="0">
                <a:solidFill>
                  <a:srgbClr val="000000"/>
                </a:solidFill>
                <a:latin typeface="Calibri" panose="020F0502020204030204" pitchFamily="34" charset="0"/>
              </a:rPr>
              <a:t>Ba</a:t>
            </a:r>
            <a:r>
              <a:rPr lang="en-US" sz="2400" baseline="30000" dirty="0">
                <a:solidFill>
                  <a:srgbClr val="000000"/>
                </a:solidFill>
                <a:latin typeface="Calibri" panose="020F0502020204030204" pitchFamily="34" charset="0"/>
              </a:rPr>
              <a:t>2+</a:t>
            </a:r>
            <a:endParaRPr lang="en-US" dirty="0"/>
          </a:p>
        </p:txBody>
      </p:sp>
      <p:sp>
        <p:nvSpPr>
          <p:cNvPr id="29" name="Rectangle 28"/>
          <p:cNvSpPr/>
          <p:nvPr/>
        </p:nvSpPr>
        <p:spPr>
          <a:xfrm>
            <a:off x="3869681" y="6021130"/>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30" name="Rectangle 29"/>
          <p:cNvSpPr/>
          <p:nvPr/>
        </p:nvSpPr>
        <p:spPr>
          <a:xfrm>
            <a:off x="4833269" y="5825183"/>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31" name="Rectangle 30"/>
          <p:cNvSpPr/>
          <p:nvPr/>
        </p:nvSpPr>
        <p:spPr>
          <a:xfrm>
            <a:off x="4567159" y="5404196"/>
            <a:ext cx="447558" cy="461665"/>
          </a:xfrm>
          <a:prstGeom prst="rect">
            <a:avLst/>
          </a:prstGeom>
        </p:spPr>
        <p:txBody>
          <a:bodyPr wrap="none">
            <a:spAutoFit/>
          </a:bodyPr>
          <a:lstStyle/>
          <a:p>
            <a:r>
              <a:rPr lang="en-US" sz="2400" dirty="0" smtClean="0">
                <a:solidFill>
                  <a:srgbClr val="000000"/>
                </a:solidFill>
                <a:latin typeface="Calibri" panose="020F0502020204030204" pitchFamily="34" charset="0"/>
              </a:rPr>
              <a:t>K</a:t>
            </a:r>
            <a:r>
              <a:rPr lang="en-US" sz="2400" baseline="30000" dirty="0" smtClean="0">
                <a:solidFill>
                  <a:srgbClr val="000000"/>
                </a:solidFill>
                <a:latin typeface="Calibri" panose="020F0502020204030204" pitchFamily="34" charset="0"/>
              </a:rPr>
              <a:t>+</a:t>
            </a:r>
            <a:endParaRPr lang="en-US" dirty="0"/>
          </a:p>
        </p:txBody>
      </p:sp>
      <p:sp>
        <p:nvSpPr>
          <p:cNvPr id="32" name="Rectangle 31"/>
          <p:cNvSpPr/>
          <p:nvPr/>
        </p:nvSpPr>
        <p:spPr>
          <a:xfrm>
            <a:off x="3862485" y="5335636"/>
            <a:ext cx="696024" cy="461665"/>
          </a:xfrm>
          <a:prstGeom prst="rect">
            <a:avLst/>
          </a:prstGeom>
        </p:spPr>
        <p:txBody>
          <a:bodyPr wrap="none">
            <a:spAutoFit/>
          </a:bodyPr>
          <a:lstStyle/>
          <a:p>
            <a:r>
              <a:rPr lang="en-US" sz="2400" dirty="0">
                <a:latin typeface="Calibri" panose="020F0502020204030204" pitchFamily="34" charset="0"/>
              </a:rPr>
              <a:t>SO</a:t>
            </a:r>
            <a:r>
              <a:rPr lang="en-US" sz="2400" baseline="-25000" dirty="0">
                <a:latin typeface="Calibri" panose="020F0502020204030204" pitchFamily="34" charset="0"/>
              </a:rPr>
              <a:t>4</a:t>
            </a:r>
            <a:r>
              <a:rPr lang="en-US" sz="2400" baseline="30000" dirty="0" smtClean="0">
                <a:solidFill>
                  <a:srgbClr val="000000"/>
                </a:solidFill>
                <a:latin typeface="Calibri" panose="020F0502020204030204" pitchFamily="34" charset="0"/>
              </a:rPr>
              <a:t>-</a:t>
            </a:r>
            <a:endParaRPr lang="en-US" dirty="0"/>
          </a:p>
        </p:txBody>
      </p:sp>
      <p:sp>
        <p:nvSpPr>
          <p:cNvPr id="33" name="Rectangle 32"/>
          <p:cNvSpPr/>
          <p:nvPr/>
        </p:nvSpPr>
        <p:spPr>
          <a:xfrm>
            <a:off x="4554513" y="5825877"/>
            <a:ext cx="447558" cy="461665"/>
          </a:xfrm>
          <a:prstGeom prst="rect">
            <a:avLst/>
          </a:prstGeom>
        </p:spPr>
        <p:txBody>
          <a:bodyPr wrap="none">
            <a:spAutoFit/>
          </a:bodyPr>
          <a:lstStyle/>
          <a:p>
            <a:r>
              <a:rPr lang="en-US" sz="2400" dirty="0" smtClean="0">
                <a:solidFill>
                  <a:srgbClr val="000000"/>
                </a:solidFill>
                <a:latin typeface="Calibri" panose="020F0502020204030204" pitchFamily="34" charset="0"/>
              </a:rPr>
              <a:t>K</a:t>
            </a:r>
            <a:r>
              <a:rPr lang="en-US" sz="2400" baseline="30000" dirty="0" smtClean="0">
                <a:solidFill>
                  <a:srgbClr val="000000"/>
                </a:solidFill>
                <a:latin typeface="Calibri" panose="020F0502020204030204" pitchFamily="34" charset="0"/>
              </a:rPr>
              <a:t>+</a:t>
            </a:r>
            <a:endParaRPr lang="en-US" dirty="0"/>
          </a:p>
        </p:txBody>
      </p:sp>
      <p:sp>
        <p:nvSpPr>
          <p:cNvPr id="80896" name="Rectangle 80895"/>
          <p:cNvSpPr/>
          <p:nvPr/>
        </p:nvSpPr>
        <p:spPr>
          <a:xfrm>
            <a:off x="5335117" y="5104438"/>
            <a:ext cx="3316934" cy="461665"/>
          </a:xfrm>
          <a:prstGeom prst="rect">
            <a:avLst/>
          </a:prstGeom>
        </p:spPr>
        <p:txBody>
          <a:bodyPr wrap="none">
            <a:spAutoFit/>
          </a:bodyPr>
          <a:lstStyle/>
          <a:p>
            <a:pPr lvl="0" fontAlgn="base">
              <a:spcBef>
                <a:spcPct val="20000"/>
              </a:spcBef>
              <a:spcAft>
                <a:spcPct val="0"/>
              </a:spcAft>
            </a:pPr>
            <a:r>
              <a:rPr lang="en-US" sz="2400" dirty="0">
                <a:solidFill>
                  <a:srgbClr val="FF0000"/>
                </a:solidFill>
              </a:rPr>
              <a:t>Will a precipitate form?</a:t>
            </a:r>
          </a:p>
        </p:txBody>
      </p:sp>
      <p:sp>
        <p:nvSpPr>
          <p:cNvPr id="37" name="Rectangle 36"/>
          <p:cNvSpPr/>
          <p:nvPr/>
        </p:nvSpPr>
        <p:spPr>
          <a:xfrm>
            <a:off x="6258799" y="5471886"/>
            <a:ext cx="1438214" cy="1348061"/>
          </a:xfrm>
          <a:prstGeom prst="rect">
            <a:avLst/>
          </a:prstGeom>
        </p:spPr>
        <p:txBody>
          <a:bodyPr wrap="none">
            <a:spAutoFit/>
          </a:bodyPr>
          <a:lstStyle/>
          <a:p>
            <a:pPr lvl="0" algn="ctr" fontAlgn="base">
              <a:spcBef>
                <a:spcPct val="20000"/>
              </a:spcBef>
              <a:spcAft>
                <a:spcPct val="0"/>
              </a:spcAft>
            </a:pPr>
            <a:r>
              <a:rPr lang="en-US" sz="2400" dirty="0" err="1" smtClean="0"/>
              <a:t>KCl</a:t>
            </a:r>
            <a:endParaRPr lang="en-US" sz="2400" dirty="0" smtClean="0"/>
          </a:p>
          <a:p>
            <a:pPr lvl="0" algn="ctr" fontAlgn="base">
              <a:spcBef>
                <a:spcPct val="20000"/>
              </a:spcBef>
              <a:spcAft>
                <a:spcPct val="0"/>
              </a:spcAft>
            </a:pPr>
            <a:r>
              <a:rPr lang="en-US" sz="2400" dirty="0" smtClean="0"/>
              <a:t>or</a:t>
            </a:r>
          </a:p>
          <a:p>
            <a:pPr lvl="0" algn="ctr" fontAlgn="base">
              <a:spcBef>
                <a:spcPct val="20000"/>
              </a:spcBef>
              <a:spcAft>
                <a:spcPct val="0"/>
              </a:spcAft>
            </a:pPr>
            <a:r>
              <a:rPr lang="en-US" sz="2400" dirty="0" smtClean="0"/>
              <a:t>Ba(SO</a:t>
            </a:r>
            <a:r>
              <a:rPr lang="en-US" sz="2400" baseline="-25000" dirty="0" smtClean="0"/>
              <a:t>4</a:t>
            </a:r>
            <a:r>
              <a:rPr lang="en-US" sz="2400" dirty="0" smtClean="0"/>
              <a:t>)</a:t>
            </a:r>
            <a:r>
              <a:rPr lang="en-US" sz="2400" baseline="-25000" dirty="0" smtClean="0"/>
              <a:t>2</a:t>
            </a:r>
            <a:endParaRPr lang="en-US" sz="2400" baseline="-25000" dirty="0"/>
          </a:p>
        </p:txBody>
      </p:sp>
      <p:sp>
        <p:nvSpPr>
          <p:cNvPr id="80897" name="Rectangle 80896"/>
          <p:cNvSpPr/>
          <p:nvPr/>
        </p:nvSpPr>
        <p:spPr>
          <a:xfrm>
            <a:off x="2864485" y="5777290"/>
            <a:ext cx="1009635" cy="369332"/>
          </a:xfrm>
          <a:prstGeom prst="rect">
            <a:avLst/>
          </a:prstGeom>
        </p:spPr>
        <p:txBody>
          <a:bodyPr wrap="none">
            <a:spAutoFit/>
          </a:bodyPr>
          <a:lstStyle/>
          <a:p>
            <a:r>
              <a:rPr lang="en-US" dirty="0" smtClean="0">
                <a:solidFill>
                  <a:srgbClr val="000000"/>
                </a:solidFill>
              </a:rPr>
              <a:t>800 </a:t>
            </a:r>
            <a:r>
              <a:rPr lang="en-US" dirty="0">
                <a:solidFill>
                  <a:srgbClr val="000000"/>
                </a:solidFill>
              </a:rPr>
              <a:t>mL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89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089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7" grpId="0"/>
      <p:bldP spid="18" grpId="0"/>
      <p:bldP spid="11" grpId="0"/>
      <p:bldP spid="21" grpId="0"/>
      <p:bldP spid="22" grpId="0"/>
      <p:bldP spid="23" grpId="0"/>
      <p:bldP spid="28" grpId="0"/>
      <p:bldP spid="29" grpId="0"/>
      <p:bldP spid="30" grpId="0"/>
      <p:bldP spid="31" grpId="0"/>
      <p:bldP spid="32" grpId="0"/>
      <p:bldP spid="33" grpId="0"/>
      <p:bldP spid="80896" grpId="0"/>
      <p:bldP spid="37" grpId="0"/>
      <p:bldP spid="8089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6D77626-B555-4757-BDB5-203A59B43132}" type="slidenum">
              <a:rPr lang="en-US">
                <a:solidFill>
                  <a:srgbClr val="000000">
                    <a:tint val="75000"/>
                  </a:srgbClr>
                </a:solidFill>
              </a:rPr>
              <a:pPr>
                <a:defRPr/>
              </a:pPr>
              <a:t>24</a:t>
            </a:fld>
            <a:endParaRPr lang="en-US" dirty="0">
              <a:solidFill>
                <a:srgbClr val="000000">
                  <a:tint val="75000"/>
                </a:srgbClr>
              </a:solidFill>
            </a:endParaRPr>
          </a:p>
        </p:txBody>
      </p:sp>
      <p:sp>
        <p:nvSpPr>
          <p:cNvPr id="80899" name="Text Placeholder 2"/>
          <p:cNvSpPr>
            <a:spLocks/>
          </p:cNvSpPr>
          <p:nvPr/>
        </p:nvSpPr>
        <p:spPr bwMode="auto">
          <a:xfrm>
            <a:off x="152400" y="762000"/>
            <a:ext cx="8807450" cy="1011238"/>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Exactly 200 mL of 0.0040 </a:t>
            </a:r>
            <a:r>
              <a:rPr lang="en-US" sz="2400" i="1" dirty="0" smtClean="0">
                <a:solidFill>
                  <a:srgbClr val="000000"/>
                </a:solidFill>
              </a:rPr>
              <a:t>M </a:t>
            </a:r>
            <a:r>
              <a:rPr lang="en-US" sz="2400" dirty="0" smtClean="0">
                <a:solidFill>
                  <a:srgbClr val="000000"/>
                </a:solidFill>
              </a:rPr>
              <a:t>BaCl</a:t>
            </a:r>
            <a:r>
              <a:rPr lang="en-US" sz="2400" baseline="-25000" dirty="0" smtClean="0">
                <a:solidFill>
                  <a:srgbClr val="000000"/>
                </a:solidFill>
              </a:rPr>
              <a:t>2</a:t>
            </a:r>
            <a:r>
              <a:rPr lang="en-US" sz="2400" dirty="0" smtClean="0">
                <a:solidFill>
                  <a:srgbClr val="000000"/>
                </a:solidFill>
              </a:rPr>
              <a:t> are mixed with exactly </a:t>
            </a:r>
          </a:p>
          <a:p>
            <a:pPr fontAlgn="base">
              <a:spcBef>
                <a:spcPct val="20000"/>
              </a:spcBef>
              <a:spcAft>
                <a:spcPct val="0"/>
              </a:spcAft>
              <a:buFont typeface="Arial" charset="0"/>
              <a:buNone/>
            </a:pPr>
            <a:r>
              <a:rPr lang="en-US" sz="2400" dirty="0" smtClean="0">
                <a:solidFill>
                  <a:srgbClr val="000000"/>
                </a:solidFill>
              </a:rPr>
              <a:t>600 mL of 0.0080 </a:t>
            </a:r>
            <a:r>
              <a:rPr lang="en-US" sz="2400" i="1" dirty="0" smtClean="0">
                <a:solidFill>
                  <a:srgbClr val="000000"/>
                </a:solidFill>
              </a:rPr>
              <a:t>M </a:t>
            </a:r>
            <a:r>
              <a:rPr lang="en-US" sz="2400" dirty="0" smtClean="0">
                <a:solidFill>
                  <a:srgbClr val="000000"/>
                </a:solidFill>
              </a:rPr>
              <a:t>K</a:t>
            </a:r>
            <a:r>
              <a:rPr lang="en-US" sz="2400" baseline="-25000" dirty="0" smtClean="0">
                <a:solidFill>
                  <a:srgbClr val="000000"/>
                </a:solidFill>
              </a:rPr>
              <a:t>2</a:t>
            </a:r>
            <a:r>
              <a:rPr lang="en-US" sz="2400" dirty="0" smtClean="0">
                <a:solidFill>
                  <a:srgbClr val="000000"/>
                </a:solidFill>
              </a:rPr>
              <a:t>SO</a:t>
            </a:r>
            <a:r>
              <a:rPr lang="en-US" sz="2400" baseline="-25000" dirty="0" smtClean="0">
                <a:solidFill>
                  <a:srgbClr val="000000"/>
                </a:solidFill>
              </a:rPr>
              <a:t>4</a:t>
            </a:r>
            <a:r>
              <a:rPr lang="en-US" sz="2400" dirty="0" smtClean="0">
                <a:solidFill>
                  <a:srgbClr val="000000"/>
                </a:solidFill>
              </a:rPr>
              <a:t>. Will a precipitate form?</a:t>
            </a:r>
          </a:p>
        </p:txBody>
      </p:sp>
      <p:sp>
        <p:nvSpPr>
          <p:cNvPr id="80900"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16.10</a:t>
            </a:r>
          </a:p>
        </p:txBody>
      </p:sp>
      <p:graphicFrame>
        <p:nvGraphicFramePr>
          <p:cNvPr id="12" name="Object 11"/>
          <p:cNvGraphicFramePr>
            <a:graphicFrameLocks noChangeAspect="1"/>
          </p:cNvGraphicFramePr>
          <p:nvPr>
            <p:extLst>
              <p:ext uri="{D42A27DB-BD31-4B8C-83A1-F6EECF244321}">
                <p14:modId xmlns="" xmlns:p14="http://schemas.microsoft.com/office/powerpoint/2010/main" val="928997943"/>
              </p:ext>
            </p:extLst>
          </p:nvPr>
        </p:nvGraphicFramePr>
        <p:xfrm>
          <a:off x="543560" y="1773238"/>
          <a:ext cx="1774825" cy="2366962"/>
        </p:xfrm>
        <a:graphic>
          <a:graphicData uri="http://schemas.openxmlformats.org/presentationml/2006/ole">
            <p:oleObj spid="_x0000_s328785" name="CS ChemDraw Drawing" r:id="rId3" imgW="1530720" imgH="2040120" progId="ChemDraw.Document.6.0">
              <p:embed/>
            </p:oleObj>
          </a:graphicData>
        </a:graphic>
      </p:graphicFrame>
      <p:sp>
        <p:nvSpPr>
          <p:cNvPr id="28" name="Rectangle 27"/>
          <p:cNvSpPr/>
          <p:nvPr/>
        </p:nvSpPr>
        <p:spPr>
          <a:xfrm>
            <a:off x="889717" y="3057536"/>
            <a:ext cx="705642" cy="461665"/>
          </a:xfrm>
          <a:prstGeom prst="rect">
            <a:avLst/>
          </a:prstGeom>
        </p:spPr>
        <p:txBody>
          <a:bodyPr wrap="none">
            <a:spAutoFit/>
          </a:bodyPr>
          <a:lstStyle/>
          <a:p>
            <a:r>
              <a:rPr lang="en-US" sz="2400" dirty="0">
                <a:solidFill>
                  <a:srgbClr val="000000"/>
                </a:solidFill>
                <a:latin typeface="Calibri" panose="020F0502020204030204" pitchFamily="34" charset="0"/>
              </a:rPr>
              <a:t>Ba</a:t>
            </a:r>
            <a:r>
              <a:rPr lang="en-US" sz="2400" baseline="30000" dirty="0">
                <a:solidFill>
                  <a:srgbClr val="000000"/>
                </a:solidFill>
                <a:latin typeface="Calibri" panose="020F0502020204030204" pitchFamily="34" charset="0"/>
              </a:rPr>
              <a:t>2+</a:t>
            </a:r>
            <a:endParaRPr lang="en-US" dirty="0"/>
          </a:p>
        </p:txBody>
      </p:sp>
      <p:sp>
        <p:nvSpPr>
          <p:cNvPr id="29" name="Rectangle 28"/>
          <p:cNvSpPr/>
          <p:nvPr/>
        </p:nvSpPr>
        <p:spPr>
          <a:xfrm>
            <a:off x="775961" y="3409654"/>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30" name="Rectangle 29"/>
          <p:cNvSpPr/>
          <p:nvPr/>
        </p:nvSpPr>
        <p:spPr>
          <a:xfrm>
            <a:off x="1739549" y="3213707"/>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31" name="Rectangle 30"/>
          <p:cNvSpPr/>
          <p:nvPr/>
        </p:nvSpPr>
        <p:spPr>
          <a:xfrm>
            <a:off x="1473439" y="2792720"/>
            <a:ext cx="447558" cy="461665"/>
          </a:xfrm>
          <a:prstGeom prst="rect">
            <a:avLst/>
          </a:prstGeom>
        </p:spPr>
        <p:txBody>
          <a:bodyPr wrap="none">
            <a:spAutoFit/>
          </a:bodyPr>
          <a:lstStyle/>
          <a:p>
            <a:r>
              <a:rPr lang="en-US" sz="2400" dirty="0" smtClean="0">
                <a:solidFill>
                  <a:srgbClr val="000000"/>
                </a:solidFill>
                <a:latin typeface="Calibri" panose="020F0502020204030204" pitchFamily="34" charset="0"/>
              </a:rPr>
              <a:t>K</a:t>
            </a:r>
            <a:r>
              <a:rPr lang="en-US" sz="2400" baseline="30000" dirty="0" smtClean="0">
                <a:solidFill>
                  <a:srgbClr val="000000"/>
                </a:solidFill>
                <a:latin typeface="Calibri" panose="020F0502020204030204" pitchFamily="34" charset="0"/>
              </a:rPr>
              <a:t>+</a:t>
            </a:r>
            <a:endParaRPr lang="en-US" dirty="0"/>
          </a:p>
        </p:txBody>
      </p:sp>
      <p:sp>
        <p:nvSpPr>
          <p:cNvPr id="32" name="Rectangle 31"/>
          <p:cNvSpPr/>
          <p:nvPr/>
        </p:nvSpPr>
        <p:spPr>
          <a:xfrm>
            <a:off x="768765" y="2724160"/>
            <a:ext cx="696024" cy="461665"/>
          </a:xfrm>
          <a:prstGeom prst="rect">
            <a:avLst/>
          </a:prstGeom>
        </p:spPr>
        <p:txBody>
          <a:bodyPr wrap="none">
            <a:spAutoFit/>
          </a:bodyPr>
          <a:lstStyle/>
          <a:p>
            <a:r>
              <a:rPr lang="en-US" sz="2400" dirty="0">
                <a:latin typeface="Calibri" panose="020F0502020204030204" pitchFamily="34" charset="0"/>
              </a:rPr>
              <a:t>SO</a:t>
            </a:r>
            <a:r>
              <a:rPr lang="en-US" sz="2400" baseline="-25000" dirty="0">
                <a:latin typeface="Calibri" panose="020F0502020204030204" pitchFamily="34" charset="0"/>
              </a:rPr>
              <a:t>4</a:t>
            </a:r>
            <a:r>
              <a:rPr lang="en-US" sz="2400" baseline="30000" dirty="0" smtClean="0">
                <a:solidFill>
                  <a:srgbClr val="000000"/>
                </a:solidFill>
                <a:latin typeface="Calibri" panose="020F0502020204030204" pitchFamily="34" charset="0"/>
              </a:rPr>
              <a:t>-</a:t>
            </a:r>
            <a:endParaRPr lang="en-US" dirty="0"/>
          </a:p>
        </p:txBody>
      </p:sp>
      <p:sp>
        <p:nvSpPr>
          <p:cNvPr id="33" name="Rectangle 32"/>
          <p:cNvSpPr/>
          <p:nvPr/>
        </p:nvSpPr>
        <p:spPr>
          <a:xfrm>
            <a:off x="1460793" y="3214401"/>
            <a:ext cx="447558" cy="461665"/>
          </a:xfrm>
          <a:prstGeom prst="rect">
            <a:avLst/>
          </a:prstGeom>
        </p:spPr>
        <p:txBody>
          <a:bodyPr wrap="none">
            <a:spAutoFit/>
          </a:bodyPr>
          <a:lstStyle/>
          <a:p>
            <a:r>
              <a:rPr lang="en-US" sz="2400" dirty="0" smtClean="0">
                <a:solidFill>
                  <a:srgbClr val="000000"/>
                </a:solidFill>
                <a:latin typeface="Calibri" panose="020F0502020204030204" pitchFamily="34" charset="0"/>
              </a:rPr>
              <a:t>K</a:t>
            </a:r>
            <a:r>
              <a:rPr lang="en-US" sz="2400" baseline="30000" dirty="0" smtClean="0">
                <a:solidFill>
                  <a:srgbClr val="000000"/>
                </a:solidFill>
                <a:latin typeface="Calibri" panose="020F0502020204030204" pitchFamily="34" charset="0"/>
              </a:rPr>
              <a:t>+</a:t>
            </a:r>
            <a:endParaRPr lang="en-US" dirty="0"/>
          </a:p>
        </p:txBody>
      </p:sp>
      <p:sp>
        <p:nvSpPr>
          <p:cNvPr id="80896" name="Rectangle 80895"/>
          <p:cNvSpPr/>
          <p:nvPr/>
        </p:nvSpPr>
        <p:spPr>
          <a:xfrm>
            <a:off x="4570413" y="2013892"/>
            <a:ext cx="3778599" cy="461665"/>
          </a:xfrm>
          <a:prstGeom prst="rect">
            <a:avLst/>
          </a:prstGeom>
        </p:spPr>
        <p:txBody>
          <a:bodyPr wrap="none">
            <a:spAutoFit/>
          </a:bodyPr>
          <a:lstStyle/>
          <a:p>
            <a:pPr lvl="0" fontAlgn="base">
              <a:spcBef>
                <a:spcPct val="20000"/>
              </a:spcBef>
              <a:spcAft>
                <a:spcPct val="0"/>
              </a:spcAft>
            </a:pPr>
            <a:r>
              <a:rPr lang="en-US" sz="2400" smtClean="0">
                <a:solidFill>
                  <a:srgbClr val="FF0000"/>
                </a:solidFill>
              </a:rPr>
              <a:t>Need </a:t>
            </a:r>
            <a:r>
              <a:rPr lang="en-US" sz="2400" dirty="0" smtClean="0">
                <a:solidFill>
                  <a:srgbClr val="FF0000"/>
                </a:solidFill>
              </a:rPr>
              <a:t>to know </a:t>
            </a:r>
            <a:r>
              <a:rPr lang="en-US" sz="2400" dirty="0" err="1" smtClean="0">
                <a:solidFill>
                  <a:srgbClr val="FF0000"/>
                </a:solidFill>
              </a:rPr>
              <a:t>K</a:t>
            </a:r>
            <a:r>
              <a:rPr lang="en-US" sz="2400" baseline="-25000" dirty="0" err="1" smtClean="0">
                <a:solidFill>
                  <a:srgbClr val="FF0000"/>
                </a:solidFill>
              </a:rPr>
              <a:t>sp</a:t>
            </a:r>
            <a:r>
              <a:rPr lang="en-US" sz="2400" dirty="0" smtClean="0">
                <a:solidFill>
                  <a:srgbClr val="FF0000"/>
                </a:solidFill>
              </a:rPr>
              <a:t> and Q?</a:t>
            </a:r>
            <a:endParaRPr lang="en-US" sz="2400" dirty="0">
              <a:solidFill>
                <a:srgbClr val="FF0000"/>
              </a:solidFill>
            </a:endParaRPr>
          </a:p>
        </p:txBody>
      </p:sp>
      <p:sp>
        <p:nvSpPr>
          <p:cNvPr id="37" name="Rectangle 36"/>
          <p:cNvSpPr/>
          <p:nvPr/>
        </p:nvSpPr>
        <p:spPr>
          <a:xfrm>
            <a:off x="722460" y="4294549"/>
            <a:ext cx="1438214" cy="461665"/>
          </a:xfrm>
          <a:prstGeom prst="rect">
            <a:avLst/>
          </a:prstGeom>
        </p:spPr>
        <p:txBody>
          <a:bodyPr wrap="none">
            <a:spAutoFit/>
          </a:bodyPr>
          <a:lstStyle/>
          <a:p>
            <a:pPr lvl="0" algn="ctr" fontAlgn="base">
              <a:spcBef>
                <a:spcPct val="20000"/>
              </a:spcBef>
              <a:spcAft>
                <a:spcPct val="0"/>
              </a:spcAft>
            </a:pPr>
            <a:r>
              <a:rPr lang="en-US" sz="2400" dirty="0" smtClean="0"/>
              <a:t>Ba(SO</a:t>
            </a:r>
            <a:r>
              <a:rPr lang="en-US" sz="2400" baseline="-25000" dirty="0" smtClean="0"/>
              <a:t>4</a:t>
            </a:r>
            <a:r>
              <a:rPr lang="en-US" sz="2400" dirty="0" smtClean="0"/>
              <a:t>)</a:t>
            </a:r>
            <a:r>
              <a:rPr lang="en-US" sz="2400" baseline="-25000" dirty="0" smtClean="0"/>
              <a:t>2</a:t>
            </a:r>
            <a:endParaRPr lang="en-US" sz="2400" baseline="-25000" dirty="0"/>
          </a:p>
        </p:txBody>
      </p:sp>
      <p:grpSp>
        <p:nvGrpSpPr>
          <p:cNvPr id="34" name="Group 22"/>
          <p:cNvGrpSpPr/>
          <p:nvPr/>
        </p:nvGrpSpPr>
        <p:grpSpPr>
          <a:xfrm>
            <a:off x="1976359" y="4335798"/>
            <a:ext cx="4030270" cy="461665"/>
            <a:chOff x="2916603" y="1679518"/>
            <a:chExt cx="4030270" cy="461665"/>
          </a:xfrm>
        </p:grpSpPr>
        <p:sp>
          <p:nvSpPr>
            <p:cNvPr id="35" name="Text Box 13"/>
            <p:cNvSpPr txBox="1">
              <a:spLocks noChangeArrowheads="1"/>
            </p:cNvSpPr>
            <p:nvPr/>
          </p:nvSpPr>
          <p:spPr bwMode="auto">
            <a:xfrm>
              <a:off x="2916603" y="1679518"/>
              <a:ext cx="4030270" cy="461665"/>
            </a:xfrm>
            <a:prstGeom prst="rect">
              <a:avLst/>
            </a:prstGeom>
            <a:noFill/>
            <a:ln w="9525">
              <a:noFill/>
              <a:miter lim="800000"/>
              <a:headEnd/>
              <a:tailEnd/>
            </a:ln>
          </p:spPr>
          <p:txBody>
            <a:bodyPr wrap="none">
              <a:spAutoFit/>
            </a:bodyPr>
            <a:lstStyle/>
            <a:p>
              <a:r>
                <a:rPr lang="en-US" sz="2400" dirty="0" smtClean="0">
                  <a:latin typeface="+mj-lt"/>
                </a:rPr>
                <a:t>           Ba</a:t>
              </a:r>
              <a:r>
                <a:rPr lang="en-US" sz="2400" baseline="30000" dirty="0" smtClean="0">
                  <a:latin typeface="+mj-lt"/>
                </a:rPr>
                <a:t>+</a:t>
              </a:r>
              <a:r>
                <a:rPr lang="en-US" sz="2400" dirty="0" smtClean="0">
                  <a:latin typeface="+mj-lt"/>
                </a:rPr>
                <a:t> (</a:t>
              </a:r>
              <a:r>
                <a:rPr lang="en-US" sz="2400" dirty="0" err="1" smtClean="0">
                  <a:latin typeface="+mj-lt"/>
                </a:rPr>
                <a:t>aq</a:t>
              </a:r>
              <a:r>
                <a:rPr lang="en-US" sz="2400" dirty="0" smtClean="0">
                  <a:latin typeface="+mj-lt"/>
                </a:rPr>
                <a:t>) </a:t>
              </a:r>
              <a:r>
                <a:rPr lang="en-US" sz="2400" dirty="0">
                  <a:latin typeface="+mj-lt"/>
                </a:rPr>
                <a:t>+ </a:t>
              </a:r>
              <a:r>
                <a:rPr lang="en-US" sz="2400" dirty="0" smtClean="0">
                  <a:latin typeface="+mj-lt"/>
                </a:rPr>
                <a:t>2SO</a:t>
              </a:r>
              <a:r>
                <a:rPr lang="en-US" sz="2400" baseline="-25000" dirty="0" smtClean="0">
                  <a:latin typeface="+mj-lt"/>
                </a:rPr>
                <a:t>4</a:t>
              </a:r>
              <a:r>
                <a:rPr lang="en-US" sz="2400" baseline="30000" dirty="0" smtClean="0">
                  <a:latin typeface="+mj-lt"/>
                </a:rPr>
                <a:t>-</a:t>
              </a:r>
              <a:r>
                <a:rPr lang="en-US" sz="2400" dirty="0" smtClean="0">
                  <a:latin typeface="+mj-lt"/>
                </a:rPr>
                <a:t> (</a:t>
              </a:r>
              <a:r>
                <a:rPr lang="en-US" sz="2400" dirty="0" err="1" smtClean="0">
                  <a:latin typeface="+mj-lt"/>
                </a:rPr>
                <a:t>aq</a:t>
              </a:r>
              <a:r>
                <a:rPr lang="en-US" sz="2400" dirty="0" smtClean="0">
                  <a:latin typeface="+mj-lt"/>
                </a:rPr>
                <a:t>)</a:t>
              </a:r>
              <a:endParaRPr lang="en-US" sz="2400" dirty="0">
                <a:latin typeface="+mj-lt"/>
              </a:endParaRPr>
            </a:p>
          </p:txBody>
        </p:sp>
        <p:graphicFrame>
          <p:nvGraphicFramePr>
            <p:cNvPr id="36" name="Object 2"/>
            <p:cNvGraphicFramePr>
              <a:graphicFrameLocks noChangeAspect="1"/>
            </p:cNvGraphicFramePr>
            <p:nvPr>
              <p:extLst>
                <p:ext uri="{D42A27DB-BD31-4B8C-83A1-F6EECF244321}">
                  <p14:modId xmlns="" xmlns:p14="http://schemas.microsoft.com/office/powerpoint/2010/main" val="1692438823"/>
                </p:ext>
              </p:extLst>
            </p:nvPr>
          </p:nvGraphicFramePr>
          <p:xfrm>
            <a:off x="3127430" y="1807389"/>
            <a:ext cx="620034" cy="182450"/>
          </p:xfrm>
          <a:graphic>
            <a:graphicData uri="http://schemas.openxmlformats.org/presentationml/2006/ole">
              <p:oleObj spid="_x0000_s328786" name="CS ChemDraw Drawing" r:id="rId4" imgW="1014619" imgH="243270" progId="ChemDraw.Document.6.0">
                <p:embed/>
              </p:oleObj>
            </a:graphicData>
          </a:graphic>
        </p:graphicFrame>
      </p:grpSp>
      <p:cxnSp>
        <p:nvCxnSpPr>
          <p:cNvPr id="38" name="Straight Arrow Connector 37"/>
          <p:cNvCxnSpPr/>
          <p:nvPr/>
        </p:nvCxnSpPr>
        <p:spPr>
          <a:xfrm>
            <a:off x="6002512" y="1608280"/>
            <a:ext cx="291378" cy="4056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 Box 30"/>
          <p:cNvSpPr txBox="1">
            <a:spLocks noChangeArrowheads="1"/>
          </p:cNvSpPr>
          <p:nvPr/>
        </p:nvSpPr>
        <p:spPr bwMode="auto">
          <a:xfrm>
            <a:off x="4635214" y="3061218"/>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41" name="Text Box 29"/>
          <p:cNvSpPr txBox="1">
            <a:spLocks noChangeArrowheads="1"/>
          </p:cNvSpPr>
          <p:nvPr/>
        </p:nvSpPr>
        <p:spPr bwMode="auto">
          <a:xfrm>
            <a:off x="4635214" y="2596081"/>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&lt;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43" name="Text Box 35"/>
          <p:cNvSpPr txBox="1">
            <a:spLocks noChangeArrowheads="1"/>
          </p:cNvSpPr>
          <p:nvPr/>
        </p:nvSpPr>
        <p:spPr bwMode="auto">
          <a:xfrm>
            <a:off x="6114447" y="2866591"/>
            <a:ext cx="206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No precipitate</a:t>
            </a:r>
          </a:p>
        </p:txBody>
      </p:sp>
      <p:sp>
        <p:nvSpPr>
          <p:cNvPr id="44" name="Text Box 31"/>
          <p:cNvSpPr txBox="1">
            <a:spLocks noChangeArrowheads="1"/>
          </p:cNvSpPr>
          <p:nvPr/>
        </p:nvSpPr>
        <p:spPr bwMode="auto">
          <a:xfrm>
            <a:off x="4635214" y="3566043"/>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&gt;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46" name="Text Box 36"/>
          <p:cNvSpPr txBox="1">
            <a:spLocks noChangeArrowheads="1"/>
          </p:cNvSpPr>
          <p:nvPr/>
        </p:nvSpPr>
        <p:spPr bwMode="auto">
          <a:xfrm>
            <a:off x="6114447" y="3553343"/>
            <a:ext cx="2828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Precipitate will form</a:t>
            </a:r>
          </a:p>
        </p:txBody>
      </p:sp>
      <p:sp>
        <p:nvSpPr>
          <p:cNvPr id="6" name="Right Brace 5"/>
          <p:cNvSpPr/>
          <p:nvPr/>
        </p:nvSpPr>
        <p:spPr>
          <a:xfrm>
            <a:off x="5783313" y="2596081"/>
            <a:ext cx="312992" cy="96996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a:spLocks noChangeArrowheads="1"/>
          </p:cNvSpPr>
          <p:nvPr/>
        </p:nvSpPr>
        <p:spPr bwMode="auto">
          <a:xfrm>
            <a:off x="5334031" y="5191600"/>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smtClean="0"/>
              <a:t>Q</a:t>
            </a:r>
            <a:r>
              <a:rPr lang="en-US" sz="2800" dirty="0" smtClean="0"/>
              <a:t> = [Ba</a:t>
            </a:r>
            <a:r>
              <a:rPr lang="en-US" sz="2800" baseline="30000" dirty="0" smtClean="0"/>
              <a:t>2+</a:t>
            </a:r>
            <a:r>
              <a:rPr lang="en-US" sz="2800" dirty="0" smtClean="0"/>
              <a:t>][SO</a:t>
            </a:r>
            <a:r>
              <a:rPr lang="en-US" sz="2800" baseline="-25000" dirty="0" smtClean="0"/>
              <a:t>4</a:t>
            </a:r>
            <a:r>
              <a:rPr lang="en-US" sz="2800" baseline="30000" dirty="0" smtClean="0"/>
              <a:t>-</a:t>
            </a:r>
            <a:r>
              <a:rPr lang="en-US" sz="2800" dirty="0" smtClean="0"/>
              <a:t>]</a:t>
            </a:r>
            <a:r>
              <a:rPr lang="en-US" sz="2800" baseline="30000" dirty="0" smtClean="0"/>
              <a:t>2</a:t>
            </a:r>
          </a:p>
        </p:txBody>
      </p:sp>
      <p:pic>
        <p:nvPicPr>
          <p:cNvPr id="328714" name="Picture 1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9080" y="4952734"/>
            <a:ext cx="4179451" cy="20864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8" name="Rounded Rectangle 47"/>
          <p:cNvSpPr/>
          <p:nvPr/>
        </p:nvSpPr>
        <p:spPr>
          <a:xfrm>
            <a:off x="352828" y="6370320"/>
            <a:ext cx="3899131" cy="259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flipV="1">
            <a:off x="6448955" y="5714820"/>
            <a:ext cx="145689" cy="376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446290" y="5714820"/>
            <a:ext cx="1082619" cy="376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585542" y="6087418"/>
            <a:ext cx="1845377" cy="461665"/>
          </a:xfrm>
          <a:prstGeom prst="rect">
            <a:avLst/>
          </a:prstGeom>
        </p:spPr>
        <p:txBody>
          <a:bodyPr wrap="none">
            <a:spAutoFit/>
          </a:bodyPr>
          <a:lstStyle/>
          <a:p>
            <a:r>
              <a:rPr lang="en-US" sz="2400" dirty="0" smtClean="0">
                <a:solidFill>
                  <a:srgbClr val="FF0000"/>
                </a:solidFill>
              </a:rPr>
              <a:t>Need to find</a:t>
            </a:r>
            <a:endParaRPr lang="en-US" dirty="0"/>
          </a:p>
        </p:txBody>
      </p:sp>
    </p:spTree>
    <p:extLst>
      <p:ext uri="{BB962C8B-B14F-4D97-AF65-F5344CB8AC3E}">
        <p14:creationId xmlns="" xmlns:p14="http://schemas.microsoft.com/office/powerpoint/2010/main" val="237869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87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 grpId="0"/>
      <p:bldP spid="39" grpId="0"/>
      <p:bldP spid="41" grpId="0"/>
      <p:bldP spid="43" grpId="0"/>
      <p:bldP spid="44" grpId="0"/>
      <p:bldP spid="46" grpId="0"/>
      <p:bldP spid="6" grpId="0" animBg="1"/>
      <p:bldP spid="47" grpId="0"/>
      <p:bldP spid="48"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6D77626-B555-4757-BDB5-203A59B43132}" type="slidenum">
              <a:rPr lang="en-US">
                <a:solidFill>
                  <a:srgbClr val="000000">
                    <a:tint val="75000"/>
                  </a:srgbClr>
                </a:solidFill>
              </a:rPr>
              <a:pPr>
                <a:defRPr/>
              </a:pPr>
              <a:t>25</a:t>
            </a:fld>
            <a:endParaRPr lang="en-US" dirty="0">
              <a:solidFill>
                <a:srgbClr val="000000">
                  <a:tint val="75000"/>
                </a:srgbClr>
              </a:solidFill>
            </a:endParaRPr>
          </a:p>
        </p:txBody>
      </p:sp>
      <p:sp>
        <p:nvSpPr>
          <p:cNvPr id="80899" name="Text Placeholder 2"/>
          <p:cNvSpPr>
            <a:spLocks/>
          </p:cNvSpPr>
          <p:nvPr/>
        </p:nvSpPr>
        <p:spPr bwMode="auto">
          <a:xfrm>
            <a:off x="152400" y="762000"/>
            <a:ext cx="8807450" cy="1011238"/>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Exactly 200 mL of 0.0040 </a:t>
            </a:r>
            <a:r>
              <a:rPr lang="en-US" sz="2400" i="1" dirty="0" smtClean="0">
                <a:solidFill>
                  <a:srgbClr val="000000"/>
                </a:solidFill>
              </a:rPr>
              <a:t>M </a:t>
            </a:r>
            <a:r>
              <a:rPr lang="en-US" sz="2400" dirty="0" smtClean="0">
                <a:solidFill>
                  <a:srgbClr val="000000"/>
                </a:solidFill>
              </a:rPr>
              <a:t>BaCl</a:t>
            </a:r>
            <a:r>
              <a:rPr lang="en-US" sz="2400" baseline="-25000" dirty="0" smtClean="0">
                <a:solidFill>
                  <a:srgbClr val="000000"/>
                </a:solidFill>
              </a:rPr>
              <a:t>2</a:t>
            </a:r>
            <a:r>
              <a:rPr lang="en-US" sz="2400" dirty="0" smtClean="0">
                <a:solidFill>
                  <a:srgbClr val="000000"/>
                </a:solidFill>
              </a:rPr>
              <a:t> are mixed with exactly </a:t>
            </a:r>
          </a:p>
          <a:p>
            <a:pPr fontAlgn="base">
              <a:spcBef>
                <a:spcPct val="20000"/>
              </a:spcBef>
              <a:spcAft>
                <a:spcPct val="0"/>
              </a:spcAft>
              <a:buFont typeface="Arial" charset="0"/>
              <a:buNone/>
            </a:pPr>
            <a:r>
              <a:rPr lang="en-US" sz="2400" dirty="0" smtClean="0">
                <a:solidFill>
                  <a:srgbClr val="000000"/>
                </a:solidFill>
              </a:rPr>
              <a:t>600 mL of 0.0080 </a:t>
            </a:r>
            <a:r>
              <a:rPr lang="en-US" sz="2400" i="1" dirty="0" smtClean="0">
                <a:solidFill>
                  <a:srgbClr val="000000"/>
                </a:solidFill>
              </a:rPr>
              <a:t>M </a:t>
            </a:r>
            <a:r>
              <a:rPr lang="en-US" sz="2400" dirty="0" smtClean="0">
                <a:solidFill>
                  <a:srgbClr val="000000"/>
                </a:solidFill>
              </a:rPr>
              <a:t>K</a:t>
            </a:r>
            <a:r>
              <a:rPr lang="en-US" sz="2400" baseline="-25000" dirty="0" smtClean="0">
                <a:solidFill>
                  <a:srgbClr val="000000"/>
                </a:solidFill>
              </a:rPr>
              <a:t>2</a:t>
            </a:r>
            <a:r>
              <a:rPr lang="en-US" sz="2400" dirty="0" smtClean="0">
                <a:solidFill>
                  <a:srgbClr val="000000"/>
                </a:solidFill>
              </a:rPr>
              <a:t>SO</a:t>
            </a:r>
            <a:r>
              <a:rPr lang="en-US" sz="2400" baseline="-25000" dirty="0" smtClean="0">
                <a:solidFill>
                  <a:srgbClr val="000000"/>
                </a:solidFill>
              </a:rPr>
              <a:t>4</a:t>
            </a:r>
            <a:r>
              <a:rPr lang="en-US" sz="2400" dirty="0" smtClean="0">
                <a:solidFill>
                  <a:srgbClr val="000000"/>
                </a:solidFill>
              </a:rPr>
              <a:t>. Will a precipitate form?</a:t>
            </a:r>
          </a:p>
        </p:txBody>
      </p:sp>
      <p:sp>
        <p:nvSpPr>
          <p:cNvPr id="80900"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16.10</a:t>
            </a:r>
          </a:p>
        </p:txBody>
      </p:sp>
      <p:grpSp>
        <p:nvGrpSpPr>
          <p:cNvPr id="7" name="Group 22"/>
          <p:cNvGrpSpPr/>
          <p:nvPr/>
        </p:nvGrpSpPr>
        <p:grpSpPr>
          <a:xfrm>
            <a:off x="140032" y="2164079"/>
            <a:ext cx="4225837" cy="461665"/>
            <a:chOff x="2916603" y="1679518"/>
            <a:chExt cx="4225837" cy="461665"/>
          </a:xfrm>
        </p:grpSpPr>
        <p:sp>
          <p:nvSpPr>
            <p:cNvPr id="8" name="Text Box 13"/>
            <p:cNvSpPr txBox="1">
              <a:spLocks noChangeArrowheads="1"/>
            </p:cNvSpPr>
            <p:nvPr/>
          </p:nvSpPr>
          <p:spPr bwMode="auto">
            <a:xfrm>
              <a:off x="2916603" y="1679518"/>
              <a:ext cx="4225837" cy="461665"/>
            </a:xfrm>
            <a:prstGeom prst="rect">
              <a:avLst/>
            </a:prstGeom>
            <a:noFill/>
            <a:ln w="9525">
              <a:noFill/>
              <a:miter lim="800000"/>
              <a:headEnd/>
              <a:tailEnd/>
            </a:ln>
          </p:spPr>
          <p:txBody>
            <a:bodyPr wrap="none">
              <a:spAutoFit/>
            </a:bodyPr>
            <a:lstStyle/>
            <a:p>
              <a:r>
                <a:rPr lang="en-US" sz="2400" dirty="0" smtClean="0">
                  <a:latin typeface="Calibri" panose="020F0502020204030204" pitchFamily="34" charset="0"/>
                </a:rPr>
                <a:t>BaCl</a:t>
              </a:r>
              <a:r>
                <a:rPr lang="en-US" sz="2400" baseline="-25000" dirty="0" smtClean="0">
                  <a:latin typeface="Calibri" panose="020F0502020204030204" pitchFamily="34" charset="0"/>
                </a:rPr>
                <a:t>2</a:t>
              </a:r>
              <a:r>
                <a:rPr lang="en-US" sz="2400" dirty="0" smtClean="0">
                  <a:latin typeface="Calibri" panose="020F0502020204030204" pitchFamily="34" charset="0"/>
                </a:rPr>
                <a:t>(s)          Ba</a:t>
              </a:r>
              <a:r>
                <a:rPr lang="en-US" sz="2400" baseline="30000" dirty="0" smtClean="0">
                  <a:latin typeface="Calibri" panose="020F0502020204030204" pitchFamily="34" charset="0"/>
                </a:rPr>
                <a:t>2+</a:t>
              </a:r>
              <a:r>
                <a:rPr lang="en-US" sz="2400" dirty="0" smtClean="0">
                  <a:latin typeface="Calibri" panose="020F0502020204030204" pitchFamily="34" charset="0"/>
                </a:rPr>
                <a:t>(</a:t>
              </a:r>
              <a:r>
                <a:rPr lang="en-US" sz="2400" dirty="0" err="1" smtClean="0">
                  <a:latin typeface="Calibri" panose="020F0502020204030204" pitchFamily="34" charset="0"/>
                </a:rPr>
                <a:t>aq</a:t>
              </a:r>
              <a:r>
                <a:rPr lang="en-US" sz="2400" dirty="0" smtClean="0">
                  <a:latin typeface="Calibri" panose="020F0502020204030204" pitchFamily="34" charset="0"/>
                </a:rPr>
                <a:t>) </a:t>
              </a:r>
              <a:r>
                <a:rPr lang="en-US" sz="2400" dirty="0">
                  <a:latin typeface="Calibri" panose="020F0502020204030204" pitchFamily="34" charset="0"/>
                </a:rPr>
                <a:t>+ </a:t>
              </a:r>
              <a:r>
                <a:rPr lang="en-US" sz="2400" dirty="0" smtClean="0">
                  <a:latin typeface="Calibri" panose="020F0502020204030204" pitchFamily="34" charset="0"/>
                </a:rPr>
                <a:t>2Cl</a:t>
              </a:r>
              <a:r>
                <a:rPr lang="en-US" sz="2400" baseline="30000" dirty="0" smtClean="0">
                  <a:latin typeface="Calibri" panose="020F0502020204030204" pitchFamily="34" charset="0"/>
                </a:rPr>
                <a:t>-</a:t>
              </a:r>
              <a:r>
                <a:rPr lang="en-US" sz="2400" dirty="0" smtClean="0">
                  <a:latin typeface="Calibri" panose="020F0502020204030204" pitchFamily="34" charset="0"/>
                </a:rPr>
                <a:t>(</a:t>
              </a:r>
              <a:r>
                <a:rPr lang="en-US" sz="2400" dirty="0" err="1" smtClean="0">
                  <a:latin typeface="Calibri" panose="020F0502020204030204" pitchFamily="34" charset="0"/>
                </a:rPr>
                <a:t>aq</a:t>
              </a:r>
              <a:r>
                <a:rPr lang="en-US" sz="2400" dirty="0" smtClean="0">
                  <a:latin typeface="Calibri" panose="020F0502020204030204" pitchFamily="34" charset="0"/>
                </a:rPr>
                <a:t>)</a:t>
              </a:r>
              <a:endParaRPr lang="en-US" sz="2400" dirty="0">
                <a:latin typeface="Calibri" panose="020F0502020204030204" pitchFamily="34" charset="0"/>
              </a:endParaRPr>
            </a:p>
          </p:txBody>
        </p:sp>
        <p:graphicFrame>
          <p:nvGraphicFramePr>
            <p:cNvPr id="9" name="Object 2"/>
            <p:cNvGraphicFramePr>
              <a:graphicFrameLocks noChangeAspect="1"/>
            </p:cNvGraphicFramePr>
            <p:nvPr>
              <p:extLst>
                <p:ext uri="{D42A27DB-BD31-4B8C-83A1-F6EECF244321}">
                  <p14:modId xmlns="" xmlns:p14="http://schemas.microsoft.com/office/powerpoint/2010/main" val="3285529551"/>
                </p:ext>
              </p:extLst>
            </p:nvPr>
          </p:nvGraphicFramePr>
          <p:xfrm>
            <a:off x="3990641" y="1850467"/>
            <a:ext cx="620034" cy="182450"/>
          </p:xfrm>
          <a:graphic>
            <a:graphicData uri="http://schemas.openxmlformats.org/presentationml/2006/ole">
              <p:oleObj spid="_x0000_s345146" name="CS ChemDraw Drawing" r:id="rId3" imgW="1014619" imgH="243270" progId="ChemDraw.Document.6.0">
                <p:embed/>
              </p:oleObj>
            </a:graphicData>
          </a:graphic>
        </p:graphicFrame>
      </p:grpSp>
      <p:grpSp>
        <p:nvGrpSpPr>
          <p:cNvPr id="13" name="Group 22"/>
          <p:cNvGrpSpPr/>
          <p:nvPr/>
        </p:nvGrpSpPr>
        <p:grpSpPr>
          <a:xfrm>
            <a:off x="4731621" y="2194559"/>
            <a:ext cx="4243469" cy="461665"/>
            <a:chOff x="2916603" y="1679518"/>
            <a:chExt cx="4243469" cy="461665"/>
          </a:xfrm>
        </p:grpSpPr>
        <p:sp>
          <p:nvSpPr>
            <p:cNvPr id="14" name="Text Box 13"/>
            <p:cNvSpPr txBox="1">
              <a:spLocks noChangeArrowheads="1"/>
            </p:cNvSpPr>
            <p:nvPr/>
          </p:nvSpPr>
          <p:spPr bwMode="auto">
            <a:xfrm>
              <a:off x="2916603" y="1679518"/>
              <a:ext cx="4243469" cy="461665"/>
            </a:xfrm>
            <a:prstGeom prst="rect">
              <a:avLst/>
            </a:prstGeom>
            <a:noFill/>
            <a:ln w="9525">
              <a:noFill/>
              <a:miter lim="800000"/>
              <a:headEnd/>
              <a:tailEnd/>
            </a:ln>
          </p:spPr>
          <p:txBody>
            <a:bodyPr wrap="none">
              <a:spAutoFit/>
            </a:bodyPr>
            <a:lstStyle/>
            <a:p>
              <a:r>
                <a:rPr lang="en-US" sz="2400" dirty="0" smtClean="0">
                  <a:latin typeface="Calibri" panose="020F0502020204030204" pitchFamily="34" charset="0"/>
                </a:rPr>
                <a:t>K</a:t>
              </a:r>
              <a:r>
                <a:rPr lang="en-US" sz="2400" baseline="-25000" dirty="0" smtClean="0">
                  <a:latin typeface="Calibri" panose="020F0502020204030204" pitchFamily="34" charset="0"/>
                </a:rPr>
                <a:t>2</a:t>
              </a:r>
              <a:r>
                <a:rPr lang="en-US" sz="2400" dirty="0" smtClean="0">
                  <a:latin typeface="Calibri" panose="020F0502020204030204" pitchFamily="34" charset="0"/>
                </a:rPr>
                <a:t>SO</a:t>
              </a:r>
              <a:r>
                <a:rPr lang="en-US" sz="2400" baseline="-25000" dirty="0" smtClean="0">
                  <a:latin typeface="Calibri" panose="020F0502020204030204" pitchFamily="34" charset="0"/>
                </a:rPr>
                <a:t>4</a:t>
              </a:r>
              <a:r>
                <a:rPr lang="en-US" sz="2400" dirty="0" smtClean="0">
                  <a:latin typeface="Calibri" panose="020F0502020204030204" pitchFamily="34" charset="0"/>
                </a:rPr>
                <a:t>(s)            2K</a:t>
              </a:r>
              <a:r>
                <a:rPr lang="en-US" sz="2400" baseline="30000" dirty="0" smtClean="0">
                  <a:latin typeface="Calibri" panose="020F0502020204030204" pitchFamily="34" charset="0"/>
                </a:rPr>
                <a:t>+</a:t>
              </a:r>
              <a:r>
                <a:rPr lang="en-US" sz="2400" dirty="0" smtClean="0">
                  <a:latin typeface="Calibri" panose="020F0502020204030204" pitchFamily="34" charset="0"/>
                </a:rPr>
                <a:t>(</a:t>
              </a:r>
              <a:r>
                <a:rPr lang="en-US" sz="2400" dirty="0" err="1" smtClean="0">
                  <a:latin typeface="Calibri" panose="020F0502020204030204" pitchFamily="34" charset="0"/>
                </a:rPr>
                <a:t>aq</a:t>
              </a:r>
              <a:r>
                <a:rPr lang="en-US" sz="2400" dirty="0" smtClean="0">
                  <a:latin typeface="Calibri" panose="020F0502020204030204" pitchFamily="34" charset="0"/>
                </a:rPr>
                <a:t>) </a:t>
              </a:r>
              <a:r>
                <a:rPr lang="en-US" sz="2400" dirty="0">
                  <a:latin typeface="Calibri" panose="020F0502020204030204" pitchFamily="34" charset="0"/>
                </a:rPr>
                <a:t>+ </a:t>
              </a:r>
              <a:r>
                <a:rPr lang="en-US" sz="2400" dirty="0" smtClean="0">
                  <a:latin typeface="Calibri" panose="020F0502020204030204" pitchFamily="34" charset="0"/>
                </a:rPr>
                <a:t>SO</a:t>
              </a:r>
              <a:r>
                <a:rPr lang="en-US" sz="2400" baseline="-25000" dirty="0" smtClean="0">
                  <a:latin typeface="Calibri" panose="020F0502020204030204" pitchFamily="34" charset="0"/>
                </a:rPr>
                <a:t>4</a:t>
              </a:r>
              <a:r>
                <a:rPr lang="en-US" sz="2400" baseline="30000" dirty="0" smtClean="0">
                  <a:latin typeface="Calibri" panose="020F0502020204030204" pitchFamily="34" charset="0"/>
                </a:rPr>
                <a:t>-</a:t>
              </a:r>
              <a:r>
                <a:rPr lang="en-US" sz="2400" dirty="0" smtClean="0">
                  <a:latin typeface="Calibri" panose="020F0502020204030204" pitchFamily="34" charset="0"/>
                </a:rPr>
                <a:t>(</a:t>
              </a:r>
              <a:r>
                <a:rPr lang="en-US" sz="2400" dirty="0" err="1" smtClean="0">
                  <a:latin typeface="Calibri" panose="020F0502020204030204" pitchFamily="34" charset="0"/>
                </a:rPr>
                <a:t>aq</a:t>
              </a:r>
              <a:r>
                <a:rPr lang="en-US" sz="2400" dirty="0" smtClean="0">
                  <a:latin typeface="Calibri" panose="020F0502020204030204" pitchFamily="34" charset="0"/>
                </a:rPr>
                <a:t>)</a:t>
              </a:r>
              <a:endParaRPr lang="en-US" sz="2400" dirty="0">
                <a:latin typeface="Calibri" panose="020F0502020204030204" pitchFamily="34" charset="0"/>
              </a:endParaRPr>
            </a:p>
          </p:txBody>
        </p:sp>
        <p:graphicFrame>
          <p:nvGraphicFramePr>
            <p:cNvPr id="15" name="Object 2"/>
            <p:cNvGraphicFramePr>
              <a:graphicFrameLocks noChangeAspect="1"/>
            </p:cNvGraphicFramePr>
            <p:nvPr>
              <p:extLst>
                <p:ext uri="{D42A27DB-BD31-4B8C-83A1-F6EECF244321}">
                  <p14:modId xmlns="" xmlns:p14="http://schemas.microsoft.com/office/powerpoint/2010/main" val="2733785567"/>
                </p:ext>
              </p:extLst>
            </p:nvPr>
          </p:nvGraphicFramePr>
          <p:xfrm>
            <a:off x="4097321" y="1850467"/>
            <a:ext cx="620034" cy="182450"/>
          </p:xfrm>
          <a:graphic>
            <a:graphicData uri="http://schemas.openxmlformats.org/presentationml/2006/ole">
              <p:oleObj spid="_x0000_s345147" name="CS ChemDraw Drawing" r:id="rId4" imgW="1014619" imgH="243270" progId="ChemDraw.Document.6.0">
                <p:embed/>
              </p:oleObj>
            </a:graphicData>
          </a:graphic>
        </p:graphicFrame>
      </p:grpSp>
      <p:sp>
        <p:nvSpPr>
          <p:cNvPr id="11" name="TextBox 10"/>
          <p:cNvSpPr txBox="1"/>
          <p:nvPr/>
        </p:nvSpPr>
        <p:spPr>
          <a:xfrm>
            <a:off x="434101" y="2686703"/>
            <a:ext cx="3398520" cy="369332"/>
          </a:xfrm>
          <a:prstGeom prst="rect">
            <a:avLst/>
          </a:prstGeom>
          <a:noFill/>
        </p:spPr>
        <p:txBody>
          <a:bodyPr wrap="square" rtlCol="0">
            <a:spAutoFit/>
          </a:bodyPr>
          <a:lstStyle/>
          <a:p>
            <a:pPr algn="ctr"/>
            <a:r>
              <a:rPr lang="en-US" smtClean="0"/>
              <a:t>200 mL of </a:t>
            </a:r>
            <a:r>
              <a:rPr lang="en-US" dirty="0" smtClean="0"/>
              <a:t>0.004 M BaCl</a:t>
            </a:r>
            <a:r>
              <a:rPr lang="en-US" baseline="-25000" dirty="0" smtClean="0"/>
              <a:t>2</a:t>
            </a:r>
            <a:endParaRPr lang="en-US" baseline="-25000" dirty="0"/>
          </a:p>
        </p:txBody>
      </p:sp>
      <p:sp>
        <p:nvSpPr>
          <p:cNvPr id="23" name="TextBox 22"/>
          <p:cNvSpPr txBox="1"/>
          <p:nvPr/>
        </p:nvSpPr>
        <p:spPr>
          <a:xfrm>
            <a:off x="5029280" y="2747664"/>
            <a:ext cx="3398520" cy="369332"/>
          </a:xfrm>
          <a:prstGeom prst="rect">
            <a:avLst/>
          </a:prstGeom>
          <a:noFill/>
        </p:spPr>
        <p:txBody>
          <a:bodyPr wrap="square" rtlCol="0">
            <a:spAutoFit/>
          </a:bodyPr>
          <a:lstStyle/>
          <a:p>
            <a:pPr algn="ctr"/>
            <a:r>
              <a:rPr lang="en-US" dirty="0" smtClean="0"/>
              <a:t>600 mL of 0.008 M BaCl</a:t>
            </a:r>
            <a:r>
              <a:rPr lang="en-US" baseline="-25000" dirty="0" smtClean="0"/>
              <a:t>2</a:t>
            </a:r>
            <a:endParaRPr lang="en-US" baseline="-25000" dirty="0"/>
          </a:p>
        </p:txBody>
      </p:sp>
      <p:sp>
        <p:nvSpPr>
          <p:cNvPr id="34" name="Rectangle 33"/>
          <p:cNvSpPr>
            <a:spLocks noChangeArrowheads="1"/>
          </p:cNvSpPr>
          <p:nvPr/>
        </p:nvSpPr>
        <p:spPr bwMode="auto">
          <a:xfrm>
            <a:off x="5394991" y="1603068"/>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smtClean="0"/>
              <a:t>Q</a:t>
            </a:r>
            <a:r>
              <a:rPr lang="en-US" sz="2800" dirty="0" smtClean="0"/>
              <a:t> = [Ba</a:t>
            </a:r>
            <a:r>
              <a:rPr lang="en-US" sz="2800" baseline="30000" dirty="0" smtClean="0"/>
              <a:t>2+</a:t>
            </a:r>
            <a:r>
              <a:rPr lang="en-US" sz="2800" dirty="0" smtClean="0"/>
              <a:t>][SO</a:t>
            </a:r>
            <a:r>
              <a:rPr lang="en-US" sz="2800" baseline="-25000" dirty="0" smtClean="0"/>
              <a:t>4</a:t>
            </a:r>
            <a:r>
              <a:rPr lang="en-US" sz="2800" baseline="30000" dirty="0" smtClean="0"/>
              <a:t>-</a:t>
            </a:r>
            <a:r>
              <a:rPr lang="en-US" sz="2800" dirty="0" smtClean="0"/>
              <a:t>]</a:t>
            </a:r>
            <a:r>
              <a:rPr lang="en-US" sz="2800" baseline="30000" dirty="0" smtClean="0"/>
              <a:t>2</a:t>
            </a:r>
          </a:p>
        </p:txBody>
      </p:sp>
      <p:pic>
        <p:nvPicPr>
          <p:cNvPr id="35" name="Picture 4"/>
          <p:cNvPicPr>
            <a:picLocks noChangeAspect="1" noChangeArrowheads="1"/>
          </p:cNvPicPr>
          <p:nvPr/>
        </p:nvPicPr>
        <p:blipFill>
          <a:blip r:embed="rId5" cstate="print"/>
          <a:srcRect/>
          <a:stretch>
            <a:fillRect/>
          </a:stretch>
        </p:blipFill>
        <p:spPr bwMode="auto">
          <a:xfrm>
            <a:off x="2039040" y="3377444"/>
            <a:ext cx="5034169" cy="2440809"/>
          </a:xfrm>
          <a:prstGeom prst="rect">
            <a:avLst/>
          </a:prstGeom>
          <a:noFill/>
          <a:ln w="9525">
            <a:noFill/>
            <a:miter lim="800000"/>
            <a:headEnd/>
            <a:tailEnd/>
          </a:ln>
        </p:spPr>
      </p:pic>
    </p:spTree>
    <p:extLst>
      <p:ext uri="{BB962C8B-B14F-4D97-AF65-F5344CB8AC3E}">
        <p14:creationId xmlns="" xmlns:p14="http://schemas.microsoft.com/office/powerpoint/2010/main" val="221572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6D77626-B555-4757-BDB5-203A59B43132}" type="slidenum">
              <a:rPr lang="en-US">
                <a:solidFill>
                  <a:srgbClr val="000000">
                    <a:tint val="75000"/>
                  </a:srgbClr>
                </a:solidFill>
              </a:rPr>
              <a:pPr>
                <a:defRPr/>
              </a:pPr>
              <a:t>26</a:t>
            </a:fld>
            <a:endParaRPr lang="en-US" dirty="0">
              <a:solidFill>
                <a:srgbClr val="000000">
                  <a:tint val="75000"/>
                </a:srgbClr>
              </a:solidFill>
            </a:endParaRPr>
          </a:p>
        </p:txBody>
      </p:sp>
      <p:sp>
        <p:nvSpPr>
          <p:cNvPr id="80899" name="Text Placeholder 2"/>
          <p:cNvSpPr>
            <a:spLocks/>
          </p:cNvSpPr>
          <p:nvPr/>
        </p:nvSpPr>
        <p:spPr bwMode="auto">
          <a:xfrm>
            <a:off x="152400" y="762000"/>
            <a:ext cx="8807450" cy="1011238"/>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Exactly 200 mL of 0.0040 </a:t>
            </a:r>
            <a:r>
              <a:rPr lang="en-US" sz="2400" i="1" dirty="0" smtClean="0">
                <a:solidFill>
                  <a:srgbClr val="000000"/>
                </a:solidFill>
              </a:rPr>
              <a:t>M </a:t>
            </a:r>
            <a:r>
              <a:rPr lang="en-US" sz="2400" dirty="0" smtClean="0">
                <a:solidFill>
                  <a:srgbClr val="000000"/>
                </a:solidFill>
              </a:rPr>
              <a:t>BaCl</a:t>
            </a:r>
            <a:r>
              <a:rPr lang="en-US" sz="2400" baseline="-25000" dirty="0" smtClean="0">
                <a:solidFill>
                  <a:srgbClr val="000000"/>
                </a:solidFill>
              </a:rPr>
              <a:t>2</a:t>
            </a:r>
            <a:r>
              <a:rPr lang="en-US" sz="2400" dirty="0" smtClean="0">
                <a:solidFill>
                  <a:srgbClr val="000000"/>
                </a:solidFill>
              </a:rPr>
              <a:t> are mixed with exactly </a:t>
            </a:r>
          </a:p>
          <a:p>
            <a:pPr fontAlgn="base">
              <a:spcBef>
                <a:spcPct val="20000"/>
              </a:spcBef>
              <a:spcAft>
                <a:spcPct val="0"/>
              </a:spcAft>
              <a:buFont typeface="Arial" charset="0"/>
              <a:buNone/>
            </a:pPr>
            <a:r>
              <a:rPr lang="en-US" sz="2400" dirty="0" smtClean="0">
                <a:solidFill>
                  <a:srgbClr val="000000"/>
                </a:solidFill>
              </a:rPr>
              <a:t>600 mL of 0.0080 </a:t>
            </a:r>
            <a:r>
              <a:rPr lang="en-US" sz="2400" i="1" dirty="0" smtClean="0">
                <a:solidFill>
                  <a:srgbClr val="000000"/>
                </a:solidFill>
              </a:rPr>
              <a:t>M </a:t>
            </a:r>
            <a:r>
              <a:rPr lang="en-US" sz="2400" dirty="0" smtClean="0">
                <a:solidFill>
                  <a:srgbClr val="000000"/>
                </a:solidFill>
              </a:rPr>
              <a:t>K</a:t>
            </a:r>
            <a:r>
              <a:rPr lang="en-US" sz="2400" baseline="-25000" dirty="0" smtClean="0">
                <a:solidFill>
                  <a:srgbClr val="000000"/>
                </a:solidFill>
              </a:rPr>
              <a:t>2</a:t>
            </a:r>
            <a:r>
              <a:rPr lang="en-US" sz="2400" dirty="0" smtClean="0">
                <a:solidFill>
                  <a:srgbClr val="000000"/>
                </a:solidFill>
              </a:rPr>
              <a:t>SO</a:t>
            </a:r>
            <a:r>
              <a:rPr lang="en-US" sz="2400" baseline="-25000" dirty="0" smtClean="0">
                <a:solidFill>
                  <a:srgbClr val="000000"/>
                </a:solidFill>
              </a:rPr>
              <a:t>4</a:t>
            </a:r>
            <a:r>
              <a:rPr lang="en-US" sz="2400" dirty="0" smtClean="0">
                <a:solidFill>
                  <a:srgbClr val="000000"/>
                </a:solidFill>
              </a:rPr>
              <a:t>. Will a precipitate form?</a:t>
            </a:r>
          </a:p>
        </p:txBody>
      </p:sp>
      <p:sp>
        <p:nvSpPr>
          <p:cNvPr id="80900"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16.10</a:t>
            </a:r>
          </a:p>
        </p:txBody>
      </p:sp>
      <p:grpSp>
        <p:nvGrpSpPr>
          <p:cNvPr id="7" name="Group 22"/>
          <p:cNvGrpSpPr/>
          <p:nvPr/>
        </p:nvGrpSpPr>
        <p:grpSpPr>
          <a:xfrm>
            <a:off x="140032" y="2164079"/>
            <a:ext cx="4225837" cy="461665"/>
            <a:chOff x="2916603" y="1679518"/>
            <a:chExt cx="4225837" cy="461665"/>
          </a:xfrm>
        </p:grpSpPr>
        <p:sp>
          <p:nvSpPr>
            <p:cNvPr id="8" name="Text Box 13"/>
            <p:cNvSpPr txBox="1">
              <a:spLocks noChangeArrowheads="1"/>
            </p:cNvSpPr>
            <p:nvPr/>
          </p:nvSpPr>
          <p:spPr bwMode="auto">
            <a:xfrm>
              <a:off x="2916603" y="1679518"/>
              <a:ext cx="4225837" cy="461665"/>
            </a:xfrm>
            <a:prstGeom prst="rect">
              <a:avLst/>
            </a:prstGeom>
            <a:noFill/>
            <a:ln w="9525">
              <a:noFill/>
              <a:miter lim="800000"/>
              <a:headEnd/>
              <a:tailEnd/>
            </a:ln>
          </p:spPr>
          <p:txBody>
            <a:bodyPr wrap="none">
              <a:spAutoFit/>
            </a:bodyPr>
            <a:lstStyle/>
            <a:p>
              <a:r>
                <a:rPr lang="en-US" sz="2400" dirty="0" smtClean="0">
                  <a:latin typeface="Calibri" panose="020F0502020204030204" pitchFamily="34" charset="0"/>
                </a:rPr>
                <a:t>BaCl</a:t>
              </a:r>
              <a:r>
                <a:rPr lang="en-US" sz="2400" baseline="-25000" dirty="0" smtClean="0">
                  <a:latin typeface="Calibri" panose="020F0502020204030204" pitchFamily="34" charset="0"/>
                </a:rPr>
                <a:t>2</a:t>
              </a:r>
              <a:r>
                <a:rPr lang="en-US" sz="2400" dirty="0" smtClean="0">
                  <a:latin typeface="Calibri" panose="020F0502020204030204" pitchFamily="34" charset="0"/>
                </a:rPr>
                <a:t>(s)          Ba</a:t>
              </a:r>
              <a:r>
                <a:rPr lang="en-US" sz="2400" baseline="30000" dirty="0" smtClean="0">
                  <a:latin typeface="Calibri" panose="020F0502020204030204" pitchFamily="34" charset="0"/>
                </a:rPr>
                <a:t>2+</a:t>
              </a:r>
              <a:r>
                <a:rPr lang="en-US" sz="2400" dirty="0" smtClean="0">
                  <a:latin typeface="Calibri" panose="020F0502020204030204" pitchFamily="34" charset="0"/>
                </a:rPr>
                <a:t>(</a:t>
              </a:r>
              <a:r>
                <a:rPr lang="en-US" sz="2400" dirty="0" err="1" smtClean="0">
                  <a:latin typeface="Calibri" panose="020F0502020204030204" pitchFamily="34" charset="0"/>
                </a:rPr>
                <a:t>aq</a:t>
              </a:r>
              <a:r>
                <a:rPr lang="en-US" sz="2400" dirty="0" smtClean="0">
                  <a:latin typeface="Calibri" panose="020F0502020204030204" pitchFamily="34" charset="0"/>
                </a:rPr>
                <a:t>) </a:t>
              </a:r>
              <a:r>
                <a:rPr lang="en-US" sz="2400" dirty="0">
                  <a:latin typeface="Calibri" panose="020F0502020204030204" pitchFamily="34" charset="0"/>
                </a:rPr>
                <a:t>+ </a:t>
              </a:r>
              <a:r>
                <a:rPr lang="en-US" sz="2400" dirty="0" smtClean="0">
                  <a:latin typeface="Calibri" panose="020F0502020204030204" pitchFamily="34" charset="0"/>
                </a:rPr>
                <a:t>2Cl</a:t>
              </a:r>
              <a:r>
                <a:rPr lang="en-US" sz="2400" baseline="30000" dirty="0" smtClean="0">
                  <a:latin typeface="Calibri" panose="020F0502020204030204" pitchFamily="34" charset="0"/>
                </a:rPr>
                <a:t>-</a:t>
              </a:r>
              <a:r>
                <a:rPr lang="en-US" sz="2400" dirty="0" smtClean="0">
                  <a:latin typeface="Calibri" panose="020F0502020204030204" pitchFamily="34" charset="0"/>
                </a:rPr>
                <a:t>(</a:t>
              </a:r>
              <a:r>
                <a:rPr lang="en-US" sz="2400" dirty="0" err="1" smtClean="0">
                  <a:latin typeface="Calibri" panose="020F0502020204030204" pitchFamily="34" charset="0"/>
                </a:rPr>
                <a:t>aq</a:t>
              </a:r>
              <a:r>
                <a:rPr lang="en-US" sz="2400" dirty="0" smtClean="0">
                  <a:latin typeface="Calibri" panose="020F0502020204030204" pitchFamily="34" charset="0"/>
                </a:rPr>
                <a:t>)</a:t>
              </a:r>
              <a:endParaRPr lang="en-US" sz="2400" dirty="0">
                <a:latin typeface="Calibri" panose="020F0502020204030204" pitchFamily="34" charset="0"/>
              </a:endParaRPr>
            </a:p>
          </p:txBody>
        </p:sp>
        <p:graphicFrame>
          <p:nvGraphicFramePr>
            <p:cNvPr id="9" name="Object 2"/>
            <p:cNvGraphicFramePr>
              <a:graphicFrameLocks noChangeAspect="1"/>
            </p:cNvGraphicFramePr>
            <p:nvPr>
              <p:extLst>
                <p:ext uri="{D42A27DB-BD31-4B8C-83A1-F6EECF244321}">
                  <p14:modId xmlns="" xmlns:p14="http://schemas.microsoft.com/office/powerpoint/2010/main" val="613451812"/>
                </p:ext>
              </p:extLst>
            </p:nvPr>
          </p:nvGraphicFramePr>
          <p:xfrm>
            <a:off x="3990641" y="1850467"/>
            <a:ext cx="620034" cy="182450"/>
          </p:xfrm>
          <a:graphic>
            <a:graphicData uri="http://schemas.openxmlformats.org/presentationml/2006/ole">
              <p:oleObj spid="_x0000_s346170" name="CS ChemDraw Drawing" r:id="rId3" imgW="1014619" imgH="243270" progId="ChemDraw.Document.6.0">
                <p:embed/>
              </p:oleObj>
            </a:graphicData>
          </a:graphic>
        </p:graphicFrame>
      </p:grpSp>
      <p:grpSp>
        <p:nvGrpSpPr>
          <p:cNvPr id="13" name="Group 22"/>
          <p:cNvGrpSpPr/>
          <p:nvPr/>
        </p:nvGrpSpPr>
        <p:grpSpPr>
          <a:xfrm>
            <a:off x="4731621" y="2194559"/>
            <a:ext cx="4243469" cy="461665"/>
            <a:chOff x="2916603" y="1679518"/>
            <a:chExt cx="4243469" cy="461665"/>
          </a:xfrm>
        </p:grpSpPr>
        <p:sp>
          <p:nvSpPr>
            <p:cNvPr id="14" name="Text Box 13"/>
            <p:cNvSpPr txBox="1">
              <a:spLocks noChangeArrowheads="1"/>
            </p:cNvSpPr>
            <p:nvPr/>
          </p:nvSpPr>
          <p:spPr bwMode="auto">
            <a:xfrm>
              <a:off x="2916603" y="1679518"/>
              <a:ext cx="4243469" cy="461665"/>
            </a:xfrm>
            <a:prstGeom prst="rect">
              <a:avLst/>
            </a:prstGeom>
            <a:noFill/>
            <a:ln w="9525">
              <a:noFill/>
              <a:miter lim="800000"/>
              <a:headEnd/>
              <a:tailEnd/>
            </a:ln>
          </p:spPr>
          <p:txBody>
            <a:bodyPr wrap="none">
              <a:spAutoFit/>
            </a:bodyPr>
            <a:lstStyle/>
            <a:p>
              <a:r>
                <a:rPr lang="en-US" sz="2400" dirty="0" smtClean="0">
                  <a:latin typeface="Calibri" panose="020F0502020204030204" pitchFamily="34" charset="0"/>
                </a:rPr>
                <a:t>K</a:t>
              </a:r>
              <a:r>
                <a:rPr lang="en-US" sz="2400" baseline="-25000" dirty="0" smtClean="0">
                  <a:latin typeface="Calibri" panose="020F0502020204030204" pitchFamily="34" charset="0"/>
                </a:rPr>
                <a:t>2</a:t>
              </a:r>
              <a:r>
                <a:rPr lang="en-US" sz="2400" dirty="0" smtClean="0">
                  <a:latin typeface="Calibri" panose="020F0502020204030204" pitchFamily="34" charset="0"/>
                </a:rPr>
                <a:t>SO</a:t>
              </a:r>
              <a:r>
                <a:rPr lang="en-US" sz="2400" baseline="-25000" dirty="0" smtClean="0">
                  <a:latin typeface="Calibri" panose="020F0502020204030204" pitchFamily="34" charset="0"/>
                </a:rPr>
                <a:t>4</a:t>
              </a:r>
              <a:r>
                <a:rPr lang="en-US" sz="2400" dirty="0" smtClean="0">
                  <a:latin typeface="Calibri" panose="020F0502020204030204" pitchFamily="34" charset="0"/>
                </a:rPr>
                <a:t>(s)            2K</a:t>
              </a:r>
              <a:r>
                <a:rPr lang="en-US" sz="2400" baseline="30000" dirty="0" smtClean="0">
                  <a:latin typeface="Calibri" panose="020F0502020204030204" pitchFamily="34" charset="0"/>
                </a:rPr>
                <a:t>+</a:t>
              </a:r>
              <a:r>
                <a:rPr lang="en-US" sz="2400" dirty="0" smtClean="0">
                  <a:latin typeface="Calibri" panose="020F0502020204030204" pitchFamily="34" charset="0"/>
                </a:rPr>
                <a:t>(</a:t>
              </a:r>
              <a:r>
                <a:rPr lang="en-US" sz="2400" dirty="0" err="1" smtClean="0">
                  <a:latin typeface="Calibri" panose="020F0502020204030204" pitchFamily="34" charset="0"/>
                </a:rPr>
                <a:t>aq</a:t>
              </a:r>
              <a:r>
                <a:rPr lang="en-US" sz="2400" dirty="0" smtClean="0">
                  <a:latin typeface="Calibri" panose="020F0502020204030204" pitchFamily="34" charset="0"/>
                </a:rPr>
                <a:t>) </a:t>
              </a:r>
              <a:r>
                <a:rPr lang="en-US" sz="2400" dirty="0">
                  <a:latin typeface="Calibri" panose="020F0502020204030204" pitchFamily="34" charset="0"/>
                </a:rPr>
                <a:t>+ </a:t>
              </a:r>
              <a:r>
                <a:rPr lang="en-US" sz="2400" dirty="0" smtClean="0">
                  <a:latin typeface="Calibri" panose="020F0502020204030204" pitchFamily="34" charset="0"/>
                </a:rPr>
                <a:t>SO</a:t>
              </a:r>
              <a:r>
                <a:rPr lang="en-US" sz="2400" baseline="-25000" dirty="0" smtClean="0">
                  <a:latin typeface="Calibri" panose="020F0502020204030204" pitchFamily="34" charset="0"/>
                </a:rPr>
                <a:t>4</a:t>
              </a:r>
              <a:r>
                <a:rPr lang="en-US" sz="2400" baseline="30000" dirty="0" smtClean="0">
                  <a:latin typeface="Calibri" panose="020F0502020204030204" pitchFamily="34" charset="0"/>
                </a:rPr>
                <a:t>-</a:t>
              </a:r>
              <a:r>
                <a:rPr lang="en-US" sz="2400" dirty="0" smtClean="0">
                  <a:latin typeface="Calibri" panose="020F0502020204030204" pitchFamily="34" charset="0"/>
                </a:rPr>
                <a:t>(</a:t>
              </a:r>
              <a:r>
                <a:rPr lang="en-US" sz="2400" dirty="0" err="1" smtClean="0">
                  <a:latin typeface="Calibri" panose="020F0502020204030204" pitchFamily="34" charset="0"/>
                </a:rPr>
                <a:t>aq</a:t>
              </a:r>
              <a:r>
                <a:rPr lang="en-US" sz="2400" dirty="0" smtClean="0">
                  <a:latin typeface="Calibri" panose="020F0502020204030204" pitchFamily="34" charset="0"/>
                </a:rPr>
                <a:t>)</a:t>
              </a:r>
              <a:endParaRPr lang="en-US" sz="2400" dirty="0">
                <a:latin typeface="Calibri" panose="020F0502020204030204" pitchFamily="34" charset="0"/>
              </a:endParaRPr>
            </a:p>
          </p:txBody>
        </p:sp>
        <p:graphicFrame>
          <p:nvGraphicFramePr>
            <p:cNvPr id="15" name="Object 2"/>
            <p:cNvGraphicFramePr>
              <a:graphicFrameLocks noChangeAspect="1"/>
            </p:cNvGraphicFramePr>
            <p:nvPr>
              <p:extLst>
                <p:ext uri="{D42A27DB-BD31-4B8C-83A1-F6EECF244321}">
                  <p14:modId xmlns="" xmlns:p14="http://schemas.microsoft.com/office/powerpoint/2010/main" val="2855612751"/>
                </p:ext>
              </p:extLst>
            </p:nvPr>
          </p:nvGraphicFramePr>
          <p:xfrm>
            <a:off x="4097321" y="1850467"/>
            <a:ext cx="620034" cy="182450"/>
          </p:xfrm>
          <a:graphic>
            <a:graphicData uri="http://schemas.openxmlformats.org/presentationml/2006/ole">
              <p:oleObj spid="_x0000_s346171" name="CS ChemDraw Drawing" r:id="rId4" imgW="1014619" imgH="243270" progId="ChemDraw.Document.6.0">
                <p:embed/>
              </p:oleObj>
            </a:graphicData>
          </a:graphic>
        </p:graphicFrame>
      </p:grpSp>
      <p:sp>
        <p:nvSpPr>
          <p:cNvPr id="11" name="TextBox 10"/>
          <p:cNvSpPr txBox="1"/>
          <p:nvPr/>
        </p:nvSpPr>
        <p:spPr>
          <a:xfrm>
            <a:off x="434101" y="2686703"/>
            <a:ext cx="3398520" cy="369332"/>
          </a:xfrm>
          <a:prstGeom prst="rect">
            <a:avLst/>
          </a:prstGeom>
          <a:noFill/>
        </p:spPr>
        <p:txBody>
          <a:bodyPr wrap="square" rtlCol="0">
            <a:spAutoFit/>
          </a:bodyPr>
          <a:lstStyle/>
          <a:p>
            <a:pPr algn="ctr"/>
            <a:r>
              <a:rPr lang="en-US" smtClean="0"/>
              <a:t>200 mL of </a:t>
            </a:r>
            <a:r>
              <a:rPr lang="en-US" dirty="0" smtClean="0"/>
              <a:t>0.004 M BaCl</a:t>
            </a:r>
            <a:r>
              <a:rPr lang="en-US" baseline="-25000" dirty="0" smtClean="0"/>
              <a:t>2</a:t>
            </a:r>
            <a:endParaRPr lang="en-US" baseline="-25000" dirty="0"/>
          </a:p>
        </p:txBody>
      </p:sp>
      <p:sp>
        <p:nvSpPr>
          <p:cNvPr id="23" name="TextBox 22"/>
          <p:cNvSpPr txBox="1"/>
          <p:nvPr/>
        </p:nvSpPr>
        <p:spPr>
          <a:xfrm>
            <a:off x="5029280" y="2747664"/>
            <a:ext cx="3398520" cy="369332"/>
          </a:xfrm>
          <a:prstGeom prst="rect">
            <a:avLst/>
          </a:prstGeom>
          <a:noFill/>
        </p:spPr>
        <p:txBody>
          <a:bodyPr wrap="square" rtlCol="0">
            <a:spAutoFit/>
          </a:bodyPr>
          <a:lstStyle/>
          <a:p>
            <a:pPr algn="ctr"/>
            <a:r>
              <a:rPr lang="en-US" dirty="0" smtClean="0"/>
              <a:t>600 mL of 0.008 M BaCl</a:t>
            </a:r>
            <a:r>
              <a:rPr lang="en-US" baseline="-25000" dirty="0" smtClean="0"/>
              <a:t>2</a:t>
            </a:r>
            <a:endParaRPr lang="en-US" baseline="-25000" dirty="0"/>
          </a:p>
        </p:txBody>
      </p:sp>
      <p:sp>
        <p:nvSpPr>
          <p:cNvPr id="34" name="Rectangle 33"/>
          <p:cNvSpPr>
            <a:spLocks noChangeArrowheads="1"/>
          </p:cNvSpPr>
          <p:nvPr/>
        </p:nvSpPr>
        <p:spPr bwMode="auto">
          <a:xfrm>
            <a:off x="5394991" y="1603068"/>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smtClean="0"/>
              <a:t>Q</a:t>
            </a:r>
            <a:r>
              <a:rPr lang="en-US" sz="2800" dirty="0" smtClean="0"/>
              <a:t> = [Ba</a:t>
            </a:r>
            <a:r>
              <a:rPr lang="en-US" sz="2800" baseline="30000" dirty="0" smtClean="0"/>
              <a:t>2+</a:t>
            </a:r>
            <a:r>
              <a:rPr lang="en-US" sz="2800" dirty="0" smtClean="0"/>
              <a:t>][SO</a:t>
            </a:r>
            <a:r>
              <a:rPr lang="en-US" sz="2800" baseline="-25000" dirty="0" smtClean="0"/>
              <a:t>4</a:t>
            </a:r>
            <a:r>
              <a:rPr lang="en-US" sz="2800" baseline="30000" dirty="0" smtClean="0"/>
              <a:t>-</a:t>
            </a:r>
            <a:r>
              <a:rPr lang="en-US" sz="2800" dirty="0" smtClean="0"/>
              <a:t>]</a:t>
            </a:r>
            <a:r>
              <a:rPr lang="en-US" sz="2800" baseline="30000" dirty="0" smtClean="0"/>
              <a:t>2</a:t>
            </a:r>
          </a:p>
        </p:txBody>
      </p:sp>
      <p:pic>
        <p:nvPicPr>
          <p:cNvPr id="16" name="Picture 4"/>
          <p:cNvPicPr>
            <a:picLocks noChangeAspect="1" noChangeArrowheads="1"/>
          </p:cNvPicPr>
          <p:nvPr/>
        </p:nvPicPr>
        <p:blipFill>
          <a:blip r:embed="rId5" cstate="print"/>
          <a:srcRect/>
          <a:stretch>
            <a:fillRect/>
          </a:stretch>
        </p:blipFill>
        <p:spPr bwMode="auto">
          <a:xfrm>
            <a:off x="106680" y="3554134"/>
            <a:ext cx="4344209" cy="465451"/>
          </a:xfrm>
          <a:prstGeom prst="rect">
            <a:avLst/>
          </a:prstGeom>
          <a:noFill/>
          <a:ln w="9525">
            <a:noFill/>
            <a:miter lim="800000"/>
            <a:headEnd/>
            <a:tailEnd/>
          </a:ln>
        </p:spPr>
      </p:pic>
      <p:pic>
        <p:nvPicPr>
          <p:cNvPr id="17" name="Picture 6"/>
          <p:cNvPicPr>
            <a:picLocks noChangeAspect="1" noChangeArrowheads="1"/>
          </p:cNvPicPr>
          <p:nvPr/>
        </p:nvPicPr>
        <p:blipFill>
          <a:blip r:embed="rId6" cstate="print"/>
          <a:srcRect/>
          <a:stretch>
            <a:fillRect/>
          </a:stretch>
        </p:blipFill>
        <p:spPr bwMode="auto">
          <a:xfrm>
            <a:off x="237891" y="4465320"/>
            <a:ext cx="4152038" cy="1199478"/>
          </a:xfrm>
          <a:prstGeom prst="rect">
            <a:avLst/>
          </a:prstGeom>
          <a:noFill/>
          <a:ln w="9525">
            <a:noFill/>
            <a:miter lim="800000"/>
            <a:headEnd/>
            <a:tailEnd/>
          </a:ln>
        </p:spPr>
      </p:pic>
      <p:sp>
        <p:nvSpPr>
          <p:cNvPr id="18" name="Rounded Rectangle 17"/>
          <p:cNvSpPr/>
          <p:nvPr/>
        </p:nvSpPr>
        <p:spPr>
          <a:xfrm>
            <a:off x="1568350" y="4954008"/>
            <a:ext cx="1064460" cy="3037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p:cNvPicPr>
            <a:picLocks noChangeAspect="1" noChangeArrowheads="1"/>
          </p:cNvPicPr>
          <p:nvPr/>
        </p:nvPicPr>
        <p:blipFill>
          <a:blip r:embed="rId7" cstate="print"/>
          <a:srcRect/>
          <a:stretch>
            <a:fillRect/>
          </a:stretch>
        </p:blipFill>
        <p:spPr bwMode="auto">
          <a:xfrm>
            <a:off x="4602770" y="3558099"/>
            <a:ext cx="4372320" cy="477162"/>
          </a:xfrm>
          <a:prstGeom prst="rect">
            <a:avLst/>
          </a:prstGeom>
          <a:noFill/>
          <a:ln w="9525">
            <a:noFill/>
            <a:miter lim="800000"/>
            <a:headEnd/>
            <a:tailEnd/>
          </a:ln>
        </p:spPr>
      </p:pic>
      <p:pic>
        <p:nvPicPr>
          <p:cNvPr id="20" name="Picture 6"/>
          <p:cNvPicPr>
            <a:picLocks noChangeAspect="1" noChangeArrowheads="1"/>
          </p:cNvPicPr>
          <p:nvPr/>
        </p:nvPicPr>
        <p:blipFill>
          <a:blip r:embed="rId8" cstate="print"/>
          <a:srcRect/>
          <a:stretch>
            <a:fillRect/>
          </a:stretch>
        </p:blipFill>
        <p:spPr bwMode="auto">
          <a:xfrm>
            <a:off x="4745470" y="4465320"/>
            <a:ext cx="4207020" cy="1199478"/>
          </a:xfrm>
          <a:prstGeom prst="rect">
            <a:avLst/>
          </a:prstGeom>
          <a:noFill/>
          <a:ln w="9525">
            <a:noFill/>
            <a:miter lim="800000"/>
            <a:headEnd/>
            <a:tailEnd/>
          </a:ln>
        </p:spPr>
      </p:pic>
      <p:sp>
        <p:nvSpPr>
          <p:cNvPr id="21" name="Rounded Rectangle 20"/>
          <p:cNvSpPr/>
          <p:nvPr/>
        </p:nvSpPr>
        <p:spPr>
          <a:xfrm>
            <a:off x="6149816" y="4954007"/>
            <a:ext cx="1064460" cy="3037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04566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6D77626-B555-4757-BDB5-203A59B43132}" type="slidenum">
              <a:rPr lang="en-US">
                <a:solidFill>
                  <a:srgbClr val="000000">
                    <a:tint val="75000"/>
                  </a:srgbClr>
                </a:solidFill>
              </a:rPr>
              <a:pPr>
                <a:defRPr/>
              </a:pPr>
              <a:t>27</a:t>
            </a:fld>
            <a:endParaRPr lang="en-US" dirty="0">
              <a:solidFill>
                <a:srgbClr val="000000">
                  <a:tint val="75000"/>
                </a:srgbClr>
              </a:solidFill>
            </a:endParaRPr>
          </a:p>
        </p:txBody>
      </p:sp>
      <p:sp>
        <p:nvSpPr>
          <p:cNvPr id="80899" name="Text Placeholder 2"/>
          <p:cNvSpPr>
            <a:spLocks/>
          </p:cNvSpPr>
          <p:nvPr/>
        </p:nvSpPr>
        <p:spPr bwMode="auto">
          <a:xfrm>
            <a:off x="152400" y="762000"/>
            <a:ext cx="8807450" cy="1011238"/>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Exactly 200 mL of 0.0040 </a:t>
            </a:r>
            <a:r>
              <a:rPr lang="en-US" sz="2400" i="1" dirty="0" smtClean="0">
                <a:solidFill>
                  <a:srgbClr val="000000"/>
                </a:solidFill>
              </a:rPr>
              <a:t>M </a:t>
            </a:r>
            <a:r>
              <a:rPr lang="en-US" sz="2400" dirty="0" smtClean="0">
                <a:solidFill>
                  <a:srgbClr val="000000"/>
                </a:solidFill>
              </a:rPr>
              <a:t>BaCl</a:t>
            </a:r>
            <a:r>
              <a:rPr lang="en-US" sz="2400" baseline="-25000" dirty="0" smtClean="0">
                <a:solidFill>
                  <a:srgbClr val="000000"/>
                </a:solidFill>
              </a:rPr>
              <a:t>2</a:t>
            </a:r>
            <a:r>
              <a:rPr lang="en-US" sz="2400" dirty="0" smtClean="0">
                <a:solidFill>
                  <a:srgbClr val="000000"/>
                </a:solidFill>
              </a:rPr>
              <a:t> are mixed with exactly </a:t>
            </a:r>
          </a:p>
          <a:p>
            <a:pPr fontAlgn="base">
              <a:spcBef>
                <a:spcPct val="20000"/>
              </a:spcBef>
              <a:spcAft>
                <a:spcPct val="0"/>
              </a:spcAft>
              <a:buFont typeface="Arial" charset="0"/>
              <a:buNone/>
            </a:pPr>
            <a:r>
              <a:rPr lang="en-US" sz="2400" dirty="0" smtClean="0">
                <a:solidFill>
                  <a:srgbClr val="000000"/>
                </a:solidFill>
              </a:rPr>
              <a:t>600 mL of 0.0080 </a:t>
            </a:r>
            <a:r>
              <a:rPr lang="en-US" sz="2400" i="1" dirty="0" smtClean="0">
                <a:solidFill>
                  <a:srgbClr val="000000"/>
                </a:solidFill>
              </a:rPr>
              <a:t>M </a:t>
            </a:r>
            <a:r>
              <a:rPr lang="en-US" sz="2400" dirty="0" smtClean="0">
                <a:solidFill>
                  <a:srgbClr val="000000"/>
                </a:solidFill>
              </a:rPr>
              <a:t>K</a:t>
            </a:r>
            <a:r>
              <a:rPr lang="en-US" sz="2400" baseline="-25000" dirty="0" smtClean="0">
                <a:solidFill>
                  <a:srgbClr val="000000"/>
                </a:solidFill>
              </a:rPr>
              <a:t>2</a:t>
            </a:r>
            <a:r>
              <a:rPr lang="en-US" sz="2400" dirty="0" smtClean="0">
                <a:solidFill>
                  <a:srgbClr val="000000"/>
                </a:solidFill>
              </a:rPr>
              <a:t>SO</a:t>
            </a:r>
            <a:r>
              <a:rPr lang="en-US" sz="2400" baseline="-25000" dirty="0" smtClean="0">
                <a:solidFill>
                  <a:srgbClr val="000000"/>
                </a:solidFill>
              </a:rPr>
              <a:t>4</a:t>
            </a:r>
            <a:r>
              <a:rPr lang="en-US" sz="2400" dirty="0" smtClean="0">
                <a:solidFill>
                  <a:srgbClr val="000000"/>
                </a:solidFill>
              </a:rPr>
              <a:t>. Will a precipitate form?</a:t>
            </a:r>
          </a:p>
        </p:txBody>
      </p:sp>
      <p:sp>
        <p:nvSpPr>
          <p:cNvPr id="80900"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16.10</a:t>
            </a:r>
          </a:p>
        </p:txBody>
      </p:sp>
      <p:sp>
        <p:nvSpPr>
          <p:cNvPr id="34" name="Rectangle 33"/>
          <p:cNvSpPr>
            <a:spLocks noChangeArrowheads="1"/>
          </p:cNvSpPr>
          <p:nvPr/>
        </p:nvSpPr>
        <p:spPr bwMode="auto">
          <a:xfrm>
            <a:off x="2395700" y="2514938"/>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smtClean="0"/>
              <a:t>Q</a:t>
            </a:r>
            <a:r>
              <a:rPr lang="en-US" sz="2800" dirty="0" smtClean="0"/>
              <a:t> = [Ba</a:t>
            </a:r>
            <a:r>
              <a:rPr lang="en-US" sz="2800" baseline="30000" dirty="0" smtClean="0"/>
              <a:t>2+</a:t>
            </a:r>
            <a:r>
              <a:rPr lang="en-US" sz="2800" dirty="0" smtClean="0"/>
              <a:t>][SO</a:t>
            </a:r>
            <a:r>
              <a:rPr lang="en-US" sz="2800" baseline="-25000" dirty="0" smtClean="0"/>
              <a:t>4</a:t>
            </a:r>
            <a:r>
              <a:rPr lang="en-US" sz="2800" baseline="30000" dirty="0" smtClean="0"/>
              <a:t>-</a:t>
            </a:r>
            <a:r>
              <a:rPr lang="en-US" sz="2800" dirty="0" smtClean="0"/>
              <a:t>]</a:t>
            </a:r>
            <a:r>
              <a:rPr lang="en-US" sz="2800" baseline="30000" dirty="0" smtClean="0"/>
              <a:t>2</a:t>
            </a:r>
          </a:p>
        </p:txBody>
      </p:sp>
      <p:pic>
        <p:nvPicPr>
          <p:cNvPr id="3471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36068" y="3251518"/>
            <a:ext cx="2826992" cy="4099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 name="Rectangle 21"/>
          <p:cNvSpPr/>
          <p:nvPr/>
        </p:nvSpPr>
        <p:spPr>
          <a:xfrm>
            <a:off x="425521" y="1846307"/>
            <a:ext cx="1438214" cy="461665"/>
          </a:xfrm>
          <a:prstGeom prst="rect">
            <a:avLst/>
          </a:prstGeom>
        </p:spPr>
        <p:txBody>
          <a:bodyPr wrap="none">
            <a:spAutoFit/>
          </a:bodyPr>
          <a:lstStyle/>
          <a:p>
            <a:pPr lvl="0" algn="ctr" fontAlgn="base">
              <a:spcBef>
                <a:spcPct val="20000"/>
              </a:spcBef>
              <a:spcAft>
                <a:spcPct val="0"/>
              </a:spcAft>
            </a:pPr>
            <a:r>
              <a:rPr lang="en-US" sz="2400" dirty="0" smtClean="0"/>
              <a:t>Ba(SO</a:t>
            </a:r>
            <a:r>
              <a:rPr lang="en-US" sz="2400" baseline="-25000" dirty="0" smtClean="0"/>
              <a:t>4</a:t>
            </a:r>
            <a:r>
              <a:rPr lang="en-US" sz="2400" dirty="0" smtClean="0"/>
              <a:t>)</a:t>
            </a:r>
            <a:r>
              <a:rPr lang="en-US" sz="2400" baseline="-25000" dirty="0" smtClean="0"/>
              <a:t>2</a:t>
            </a:r>
            <a:endParaRPr lang="en-US" sz="2400" baseline="-25000" dirty="0"/>
          </a:p>
        </p:txBody>
      </p:sp>
      <p:grpSp>
        <p:nvGrpSpPr>
          <p:cNvPr id="24" name="Group 22"/>
          <p:cNvGrpSpPr/>
          <p:nvPr/>
        </p:nvGrpSpPr>
        <p:grpSpPr>
          <a:xfrm>
            <a:off x="1633700" y="1841836"/>
            <a:ext cx="4030270" cy="461665"/>
            <a:chOff x="2916603" y="1679518"/>
            <a:chExt cx="4030270" cy="461665"/>
          </a:xfrm>
        </p:grpSpPr>
        <p:sp>
          <p:nvSpPr>
            <p:cNvPr id="25" name="Text Box 13"/>
            <p:cNvSpPr txBox="1">
              <a:spLocks noChangeArrowheads="1"/>
            </p:cNvSpPr>
            <p:nvPr/>
          </p:nvSpPr>
          <p:spPr bwMode="auto">
            <a:xfrm>
              <a:off x="2916603" y="1679518"/>
              <a:ext cx="4030270" cy="461665"/>
            </a:xfrm>
            <a:prstGeom prst="rect">
              <a:avLst/>
            </a:prstGeom>
            <a:noFill/>
            <a:ln w="9525">
              <a:noFill/>
              <a:miter lim="800000"/>
              <a:headEnd/>
              <a:tailEnd/>
            </a:ln>
          </p:spPr>
          <p:txBody>
            <a:bodyPr wrap="none">
              <a:spAutoFit/>
            </a:bodyPr>
            <a:lstStyle/>
            <a:p>
              <a:r>
                <a:rPr lang="en-US" sz="2400" dirty="0" smtClean="0">
                  <a:latin typeface="+mj-lt"/>
                </a:rPr>
                <a:t>           Ba</a:t>
              </a:r>
              <a:r>
                <a:rPr lang="en-US" sz="2400" baseline="30000" dirty="0" smtClean="0">
                  <a:latin typeface="+mj-lt"/>
                </a:rPr>
                <a:t>+</a:t>
              </a:r>
              <a:r>
                <a:rPr lang="en-US" sz="2400" dirty="0" smtClean="0">
                  <a:latin typeface="+mj-lt"/>
                </a:rPr>
                <a:t> (</a:t>
              </a:r>
              <a:r>
                <a:rPr lang="en-US" sz="2400" dirty="0" err="1" smtClean="0">
                  <a:latin typeface="+mj-lt"/>
                </a:rPr>
                <a:t>aq</a:t>
              </a:r>
              <a:r>
                <a:rPr lang="en-US" sz="2400" dirty="0" smtClean="0">
                  <a:latin typeface="+mj-lt"/>
                </a:rPr>
                <a:t>) </a:t>
              </a:r>
              <a:r>
                <a:rPr lang="en-US" sz="2400" dirty="0">
                  <a:latin typeface="+mj-lt"/>
                </a:rPr>
                <a:t>+ </a:t>
              </a:r>
              <a:r>
                <a:rPr lang="en-US" sz="2400" dirty="0" smtClean="0">
                  <a:latin typeface="+mj-lt"/>
                </a:rPr>
                <a:t>2SO</a:t>
              </a:r>
              <a:r>
                <a:rPr lang="en-US" sz="2400" baseline="-25000" dirty="0" smtClean="0">
                  <a:latin typeface="+mj-lt"/>
                </a:rPr>
                <a:t>4</a:t>
              </a:r>
              <a:r>
                <a:rPr lang="en-US" sz="2400" baseline="30000" dirty="0" smtClean="0">
                  <a:latin typeface="+mj-lt"/>
                </a:rPr>
                <a:t>-</a:t>
              </a:r>
              <a:r>
                <a:rPr lang="en-US" sz="2400" dirty="0" smtClean="0">
                  <a:latin typeface="+mj-lt"/>
                </a:rPr>
                <a:t> (</a:t>
              </a:r>
              <a:r>
                <a:rPr lang="en-US" sz="2400" dirty="0" err="1" smtClean="0">
                  <a:latin typeface="+mj-lt"/>
                </a:rPr>
                <a:t>aq</a:t>
              </a:r>
              <a:r>
                <a:rPr lang="en-US" sz="2400" dirty="0" smtClean="0">
                  <a:latin typeface="+mj-lt"/>
                </a:rPr>
                <a:t>)</a:t>
              </a:r>
              <a:endParaRPr lang="en-US" sz="2400" dirty="0">
                <a:latin typeface="+mj-lt"/>
              </a:endParaRPr>
            </a:p>
          </p:txBody>
        </p:sp>
        <p:graphicFrame>
          <p:nvGraphicFramePr>
            <p:cNvPr id="26" name="Object 2"/>
            <p:cNvGraphicFramePr>
              <a:graphicFrameLocks noChangeAspect="1"/>
            </p:cNvGraphicFramePr>
            <p:nvPr>
              <p:extLst>
                <p:ext uri="{D42A27DB-BD31-4B8C-83A1-F6EECF244321}">
                  <p14:modId xmlns="" xmlns:p14="http://schemas.microsoft.com/office/powerpoint/2010/main" val="3816295616"/>
                </p:ext>
              </p:extLst>
            </p:nvPr>
          </p:nvGraphicFramePr>
          <p:xfrm>
            <a:off x="3188390" y="1822629"/>
            <a:ext cx="620034" cy="182450"/>
          </p:xfrm>
          <a:graphic>
            <a:graphicData uri="http://schemas.openxmlformats.org/presentationml/2006/ole">
              <p:oleObj spid="_x0000_s347168" name="CS ChemDraw Drawing" r:id="rId4" imgW="1014619" imgH="243270" progId="ChemDraw.Document.6.0">
                <p:embed/>
              </p:oleObj>
            </a:graphicData>
          </a:graphic>
        </p:graphicFrame>
      </p:grpSp>
      <p:sp>
        <p:nvSpPr>
          <p:cNvPr id="28" name="Rectangle 27"/>
          <p:cNvSpPr/>
          <p:nvPr/>
        </p:nvSpPr>
        <p:spPr>
          <a:xfrm>
            <a:off x="6002634" y="1846307"/>
            <a:ext cx="2598926" cy="461665"/>
          </a:xfrm>
          <a:prstGeom prst="rect">
            <a:avLst/>
          </a:prstGeom>
        </p:spPr>
        <p:txBody>
          <a:bodyPr wrap="square">
            <a:spAutoFit/>
          </a:bodyPr>
          <a:lstStyle/>
          <a:p>
            <a:pPr lvl="0" algn="ctr" fontAlgn="base">
              <a:spcBef>
                <a:spcPct val="20000"/>
              </a:spcBef>
              <a:spcAft>
                <a:spcPct val="0"/>
              </a:spcAft>
              <a:tabLst>
                <a:tab pos="1774825" algn="l"/>
                <a:tab pos="3776663" algn="l"/>
                <a:tab pos="6454775" algn="l"/>
              </a:tabLst>
            </a:pPr>
            <a:r>
              <a:rPr lang="en-US" sz="2400" i="1" dirty="0" err="1">
                <a:solidFill>
                  <a:srgbClr val="FF0000"/>
                </a:solidFill>
              </a:rPr>
              <a:t>K</a:t>
            </a:r>
            <a:r>
              <a:rPr lang="en-US" sz="2400" baseline="-25000" dirty="0" err="1">
                <a:solidFill>
                  <a:srgbClr val="FF0000"/>
                </a:solidFill>
              </a:rPr>
              <a:t>sp</a:t>
            </a:r>
            <a:r>
              <a:rPr lang="en-US" sz="2400" dirty="0">
                <a:solidFill>
                  <a:srgbClr val="FF0000"/>
                </a:solidFill>
              </a:rPr>
              <a:t> = 1.1 x 10</a:t>
            </a:r>
            <a:r>
              <a:rPr lang="en-US" sz="2400" baseline="30000" dirty="0">
                <a:solidFill>
                  <a:srgbClr val="FF0000"/>
                </a:solidFill>
              </a:rPr>
              <a:t>-10</a:t>
            </a:r>
          </a:p>
        </p:txBody>
      </p:sp>
      <p:pic>
        <p:nvPicPr>
          <p:cNvPr id="347139"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54881" y="3184483"/>
            <a:ext cx="2819399" cy="4740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ectangle 28"/>
          <p:cNvSpPr/>
          <p:nvPr/>
        </p:nvSpPr>
        <p:spPr>
          <a:xfrm>
            <a:off x="1039092" y="4048671"/>
            <a:ext cx="6718068" cy="523220"/>
          </a:xfrm>
          <a:prstGeom prst="rect">
            <a:avLst/>
          </a:prstGeom>
        </p:spPr>
        <p:txBody>
          <a:bodyPr wrap="square">
            <a:spAutoFit/>
          </a:bodyPr>
          <a:lstStyle/>
          <a:p>
            <a:pPr lvl="0" algn="ctr" fontAlgn="base">
              <a:spcBef>
                <a:spcPct val="20000"/>
              </a:spcBef>
              <a:spcAft>
                <a:spcPct val="0"/>
              </a:spcAft>
              <a:tabLst>
                <a:tab pos="1774825" algn="l"/>
                <a:tab pos="3776663" algn="l"/>
                <a:tab pos="6454775" algn="l"/>
              </a:tabLst>
            </a:pPr>
            <a:r>
              <a:rPr lang="en-US" sz="2800" i="1" dirty="0">
                <a:solidFill>
                  <a:srgbClr val="000000"/>
                </a:solidFill>
              </a:rPr>
              <a:t>Q </a:t>
            </a:r>
            <a:r>
              <a:rPr lang="en-US" sz="2800" dirty="0">
                <a:solidFill>
                  <a:srgbClr val="000000"/>
                </a:solidFill>
              </a:rPr>
              <a:t>= (1.0 x 10</a:t>
            </a:r>
            <a:r>
              <a:rPr lang="en-US" sz="2800" baseline="30000" dirty="0">
                <a:solidFill>
                  <a:srgbClr val="000000"/>
                </a:solidFill>
              </a:rPr>
              <a:t>-3</a:t>
            </a:r>
            <a:r>
              <a:rPr lang="en-US" sz="2800" dirty="0">
                <a:solidFill>
                  <a:srgbClr val="000000"/>
                </a:solidFill>
              </a:rPr>
              <a:t>)(6.0 x 10</a:t>
            </a:r>
            <a:r>
              <a:rPr lang="en-US" sz="2800" baseline="30000" dirty="0">
                <a:solidFill>
                  <a:srgbClr val="000000"/>
                </a:solidFill>
              </a:rPr>
              <a:t>-3</a:t>
            </a:r>
            <a:r>
              <a:rPr lang="en-US" sz="2800" dirty="0">
                <a:solidFill>
                  <a:srgbClr val="000000"/>
                </a:solidFill>
              </a:rPr>
              <a:t>)  = 6.0 x 10</a:t>
            </a:r>
            <a:r>
              <a:rPr lang="en-US" sz="2800" baseline="30000" dirty="0">
                <a:solidFill>
                  <a:srgbClr val="000000"/>
                </a:solidFill>
              </a:rPr>
              <a:t>-6</a:t>
            </a:r>
          </a:p>
        </p:txBody>
      </p:sp>
      <p:sp>
        <p:nvSpPr>
          <p:cNvPr id="2" name="Rectangle 1"/>
          <p:cNvSpPr/>
          <p:nvPr/>
        </p:nvSpPr>
        <p:spPr>
          <a:xfrm>
            <a:off x="3786167" y="4817775"/>
            <a:ext cx="1534394" cy="584775"/>
          </a:xfrm>
          <a:prstGeom prst="rect">
            <a:avLst/>
          </a:prstGeom>
        </p:spPr>
        <p:txBody>
          <a:bodyPr wrap="none">
            <a:spAutoFit/>
          </a:bodyPr>
          <a:lstStyle/>
          <a:p>
            <a:r>
              <a:rPr lang="en-US" sz="3200" i="1" dirty="0">
                <a:solidFill>
                  <a:srgbClr val="000000"/>
                </a:solidFill>
              </a:rPr>
              <a:t>Q </a:t>
            </a:r>
            <a:r>
              <a:rPr lang="en-US" sz="3200" dirty="0">
                <a:solidFill>
                  <a:srgbClr val="000000"/>
                </a:solidFill>
              </a:rPr>
              <a:t>&gt; </a:t>
            </a:r>
            <a:r>
              <a:rPr lang="en-US" sz="3200" i="1" dirty="0" err="1">
                <a:solidFill>
                  <a:srgbClr val="000000"/>
                </a:solidFill>
              </a:rPr>
              <a:t>K</a:t>
            </a:r>
            <a:r>
              <a:rPr lang="en-US" sz="3200" baseline="-25000" dirty="0" err="1">
                <a:solidFill>
                  <a:srgbClr val="000000"/>
                </a:solidFill>
              </a:rPr>
              <a:t>sp</a:t>
            </a:r>
            <a:endParaRPr lang="en-US" sz="3200" dirty="0"/>
          </a:p>
        </p:txBody>
      </p:sp>
      <p:sp>
        <p:nvSpPr>
          <p:cNvPr id="3" name="Rectangle 2"/>
          <p:cNvSpPr/>
          <p:nvPr/>
        </p:nvSpPr>
        <p:spPr>
          <a:xfrm>
            <a:off x="2611775" y="5598106"/>
            <a:ext cx="3914174" cy="461665"/>
          </a:xfrm>
          <a:prstGeom prst="rect">
            <a:avLst/>
          </a:prstGeom>
        </p:spPr>
        <p:txBody>
          <a:bodyPr wrap="square">
            <a:spAutoFit/>
          </a:bodyPr>
          <a:lstStyle/>
          <a:p>
            <a:pPr lvl="0" algn="ctr" fontAlgn="base">
              <a:spcBef>
                <a:spcPct val="20000"/>
              </a:spcBef>
              <a:spcAft>
                <a:spcPct val="0"/>
              </a:spcAft>
            </a:pPr>
            <a:r>
              <a:rPr lang="en-US" sz="2400" dirty="0" smtClean="0">
                <a:solidFill>
                  <a:srgbClr val="000000"/>
                </a:solidFill>
              </a:rPr>
              <a:t>Precipitate will form.</a:t>
            </a:r>
            <a:endParaRPr lang="en-US" sz="2400" dirty="0">
              <a:solidFill>
                <a:srgbClr val="000000"/>
              </a:solidFill>
            </a:endParaRPr>
          </a:p>
        </p:txBody>
      </p:sp>
    </p:spTree>
    <p:extLst>
      <p:ext uri="{BB962C8B-B14F-4D97-AF65-F5344CB8AC3E}">
        <p14:creationId xmlns="" xmlns:p14="http://schemas.microsoft.com/office/powerpoint/2010/main" val="38735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28600" y="2744337"/>
            <a:ext cx="2320926" cy="2933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342900" indent="-342900" algn="ctr"/>
            <a:r>
              <a:rPr lang="en-US" sz="4000" u="sng" dirty="0" smtClean="0"/>
              <a:t>Chapter 14</a:t>
            </a:r>
          </a:p>
        </p:txBody>
      </p:sp>
      <p:sp>
        <p:nvSpPr>
          <p:cNvPr id="5" name="TextBox 4"/>
          <p:cNvSpPr txBox="1"/>
          <p:nvPr/>
        </p:nvSpPr>
        <p:spPr>
          <a:xfrm>
            <a:off x="1434161" y="2723938"/>
            <a:ext cx="6391173" cy="707886"/>
          </a:xfrm>
          <a:prstGeom prst="rect">
            <a:avLst/>
          </a:prstGeom>
          <a:noFill/>
        </p:spPr>
        <p:txBody>
          <a:bodyPr wrap="square" rtlCol="0">
            <a:spAutoFit/>
          </a:bodyPr>
          <a:lstStyle/>
          <a:p>
            <a:r>
              <a:rPr lang="en-US" sz="2000" b="1" dirty="0" smtClean="0">
                <a:solidFill>
                  <a:srgbClr val="0000FF"/>
                </a:solidFill>
              </a:rPr>
              <a:t>Physical Equilibrium- </a:t>
            </a:r>
            <a:r>
              <a:rPr lang="en-US" sz="2000" dirty="0" smtClean="0"/>
              <a:t>forward and reverse processes occur at the same rate but there is </a:t>
            </a:r>
            <a:r>
              <a:rPr lang="en-US" sz="2000" u="sng" dirty="0" smtClean="0">
                <a:solidFill>
                  <a:srgbClr val="FF0000"/>
                </a:solidFill>
              </a:rPr>
              <a:t>no chemical change</a:t>
            </a:r>
            <a:r>
              <a:rPr lang="en-US" sz="2000" dirty="0" smtClean="0"/>
              <a:t>.</a:t>
            </a:r>
            <a:endParaRPr lang="en-US" sz="2000" dirty="0"/>
          </a:p>
        </p:txBody>
      </p:sp>
      <p:sp>
        <p:nvSpPr>
          <p:cNvPr id="8" name="Rectangle 7"/>
          <p:cNvSpPr/>
          <p:nvPr/>
        </p:nvSpPr>
        <p:spPr>
          <a:xfrm>
            <a:off x="409100" y="819813"/>
            <a:ext cx="8484650" cy="1754326"/>
          </a:xfrm>
          <a:prstGeom prst="rect">
            <a:avLst/>
          </a:prstGeom>
        </p:spPr>
        <p:txBody>
          <a:bodyPr wrap="square">
            <a:spAutoFit/>
          </a:bodyPr>
          <a:lstStyle/>
          <a:p>
            <a:pPr indent="231775">
              <a:buFont typeface="Arial" pitchFamily="34" charset="0"/>
              <a:buChar char="•"/>
            </a:pPr>
            <a:r>
              <a:rPr lang="en-US" dirty="0" smtClean="0"/>
              <a:t>The change is reversible</a:t>
            </a:r>
          </a:p>
          <a:p>
            <a:pPr indent="231775"/>
            <a:endParaRPr lang="en-US" dirty="0" smtClean="0"/>
          </a:p>
          <a:p>
            <a:pPr indent="231775">
              <a:buFont typeface="Arial" pitchFamily="34" charset="0"/>
              <a:buChar char="•"/>
            </a:pPr>
            <a:r>
              <a:rPr lang="en-US" dirty="0" smtClean="0"/>
              <a:t>The system is “closed”—no substance can enter or leave</a:t>
            </a:r>
          </a:p>
          <a:p>
            <a:pPr marL="231775" indent="-231775">
              <a:buFont typeface="Arial" pitchFamily="34" charset="0"/>
              <a:buChar char="•"/>
            </a:pPr>
            <a:r>
              <a:rPr lang="en-US" dirty="0" smtClean="0"/>
              <a:t>The system is dynamic - At the macroscopic level, it appears as if nothing is happening, but at the particulate level, reversible changes are occurring continuously.</a:t>
            </a:r>
          </a:p>
          <a:p>
            <a:pPr indent="231775">
              <a:buFont typeface="Arial" pitchFamily="34" charset="0"/>
              <a:buChar char="•"/>
            </a:pPr>
            <a:r>
              <a:rPr lang="en-US" dirty="0" smtClean="0"/>
              <a:t>Can be at physical equilibrium or chemical equilibrium</a:t>
            </a:r>
            <a:endParaRPr lang="en-US" dirty="0"/>
          </a:p>
        </p:txBody>
      </p:sp>
      <p:grpSp>
        <p:nvGrpSpPr>
          <p:cNvPr id="2" name="Group 8"/>
          <p:cNvGrpSpPr/>
          <p:nvPr/>
        </p:nvGrpSpPr>
        <p:grpSpPr>
          <a:xfrm>
            <a:off x="3706370" y="859066"/>
            <a:ext cx="1636409" cy="523220"/>
            <a:chOff x="963172" y="5402179"/>
            <a:chExt cx="1636409" cy="523220"/>
          </a:xfrm>
        </p:grpSpPr>
        <p:sp>
          <p:nvSpPr>
            <p:cNvPr id="10" name="Text Box 5"/>
            <p:cNvSpPr txBox="1">
              <a:spLocks noChangeArrowheads="1"/>
            </p:cNvSpPr>
            <p:nvPr/>
          </p:nvSpPr>
          <p:spPr bwMode="auto">
            <a:xfrm>
              <a:off x="963172" y="5402179"/>
              <a:ext cx="16364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800" dirty="0"/>
                <a:t>A          B</a:t>
              </a:r>
            </a:p>
          </p:txBody>
        </p:sp>
        <p:graphicFrame>
          <p:nvGraphicFramePr>
            <p:cNvPr id="11" name="Object 2"/>
            <p:cNvGraphicFramePr>
              <a:graphicFrameLocks noChangeAspect="1"/>
            </p:cNvGraphicFramePr>
            <p:nvPr/>
          </p:nvGraphicFramePr>
          <p:xfrm>
            <a:off x="1410901" y="5592279"/>
            <a:ext cx="762000" cy="182450"/>
          </p:xfrm>
          <a:graphic>
            <a:graphicData uri="http://schemas.openxmlformats.org/presentationml/2006/ole">
              <p:oleObj spid="_x0000_s730114" name="CS ChemDraw Drawing" r:id="rId4" imgW="1014619" imgH="243270" progId="ChemDraw.Document.6.0">
                <p:embed/>
              </p:oleObj>
            </a:graphicData>
          </a:graphic>
        </p:graphicFrame>
      </p:grpSp>
      <p:pic>
        <p:nvPicPr>
          <p:cNvPr id="112644" name="Picture 4"/>
          <p:cNvPicPr>
            <a:picLocks noChangeAspect="1" noChangeArrowheads="1"/>
          </p:cNvPicPr>
          <p:nvPr/>
        </p:nvPicPr>
        <p:blipFill>
          <a:blip r:embed="rId5" cstate="print"/>
          <a:srcRect/>
          <a:stretch>
            <a:fillRect/>
          </a:stretch>
        </p:blipFill>
        <p:spPr bwMode="auto">
          <a:xfrm>
            <a:off x="2623482" y="4234964"/>
            <a:ext cx="3824237" cy="1280147"/>
          </a:xfrm>
          <a:prstGeom prst="rect">
            <a:avLst/>
          </a:prstGeom>
          <a:noFill/>
          <a:ln w="9525">
            <a:noFill/>
            <a:miter lim="800000"/>
            <a:headEnd/>
            <a:tailEnd/>
          </a:ln>
        </p:spPr>
      </p:pic>
      <p:sp>
        <p:nvSpPr>
          <p:cNvPr id="13" name="Rectangle 12"/>
          <p:cNvSpPr/>
          <p:nvPr/>
        </p:nvSpPr>
        <p:spPr>
          <a:xfrm>
            <a:off x="3902395" y="3663247"/>
            <a:ext cx="1335622" cy="461665"/>
          </a:xfrm>
          <a:prstGeom prst="rect">
            <a:avLst/>
          </a:prstGeom>
        </p:spPr>
        <p:txBody>
          <a:bodyPr wrap="none">
            <a:spAutoFit/>
          </a:bodyPr>
          <a:lstStyle/>
          <a:p>
            <a:r>
              <a:rPr lang="en-US" sz="2400" u="sng" dirty="0" smtClean="0"/>
              <a:t>Solubility</a:t>
            </a:r>
            <a:endParaRPr lang="en-US" sz="2400" u="sng" dirty="0"/>
          </a:p>
        </p:txBody>
      </p:sp>
      <p:sp>
        <p:nvSpPr>
          <p:cNvPr id="84" name="TextBox 83"/>
          <p:cNvSpPr txBox="1"/>
          <p:nvPr/>
        </p:nvSpPr>
        <p:spPr>
          <a:xfrm>
            <a:off x="2679761" y="5517570"/>
            <a:ext cx="1125426" cy="338554"/>
          </a:xfrm>
          <a:prstGeom prst="rect">
            <a:avLst/>
          </a:prstGeom>
          <a:noFill/>
        </p:spPr>
        <p:txBody>
          <a:bodyPr wrap="square" rtlCol="0">
            <a:spAutoFit/>
          </a:bodyPr>
          <a:lstStyle/>
          <a:p>
            <a:pPr algn="ctr"/>
            <a:r>
              <a:rPr lang="en-US" sz="1600" dirty="0" smtClean="0"/>
              <a:t>At time = 0</a:t>
            </a:r>
            <a:endParaRPr lang="en-US" sz="1600" dirty="0"/>
          </a:p>
        </p:txBody>
      </p:sp>
      <p:sp>
        <p:nvSpPr>
          <p:cNvPr id="85" name="TextBox 84"/>
          <p:cNvSpPr txBox="1"/>
          <p:nvPr/>
        </p:nvSpPr>
        <p:spPr>
          <a:xfrm>
            <a:off x="4005002" y="5527196"/>
            <a:ext cx="1125426" cy="338554"/>
          </a:xfrm>
          <a:prstGeom prst="rect">
            <a:avLst/>
          </a:prstGeom>
          <a:noFill/>
        </p:spPr>
        <p:txBody>
          <a:bodyPr wrap="square" rtlCol="0">
            <a:spAutoFit/>
          </a:bodyPr>
          <a:lstStyle/>
          <a:p>
            <a:pPr algn="ctr"/>
            <a:r>
              <a:rPr lang="en-US" sz="1600" dirty="0" smtClean="0"/>
              <a:t>At time &gt; 0</a:t>
            </a:r>
            <a:endParaRPr lang="en-US" sz="1600" dirty="0"/>
          </a:p>
        </p:txBody>
      </p:sp>
      <p:sp>
        <p:nvSpPr>
          <p:cNvPr id="86" name="TextBox 85"/>
          <p:cNvSpPr txBox="1"/>
          <p:nvPr/>
        </p:nvSpPr>
        <p:spPr>
          <a:xfrm>
            <a:off x="5192566" y="5517570"/>
            <a:ext cx="1346810" cy="338554"/>
          </a:xfrm>
          <a:prstGeom prst="rect">
            <a:avLst/>
          </a:prstGeom>
          <a:noFill/>
        </p:spPr>
        <p:txBody>
          <a:bodyPr wrap="square" rtlCol="0">
            <a:spAutoFit/>
          </a:bodyPr>
          <a:lstStyle/>
          <a:p>
            <a:pPr algn="ctr"/>
            <a:r>
              <a:rPr lang="en-US" sz="1600" dirty="0" smtClean="0"/>
              <a:t>At time = ∞</a:t>
            </a:r>
            <a:endParaRPr lang="en-US" sz="1600" dirty="0"/>
          </a:p>
        </p:txBody>
      </p:sp>
      <p:sp>
        <p:nvSpPr>
          <p:cNvPr id="88" name="TextBox 87"/>
          <p:cNvSpPr txBox="1"/>
          <p:nvPr/>
        </p:nvSpPr>
        <p:spPr>
          <a:xfrm>
            <a:off x="3041373" y="6121669"/>
            <a:ext cx="1372402" cy="646331"/>
          </a:xfrm>
          <a:prstGeom prst="rect">
            <a:avLst/>
          </a:prstGeom>
          <a:noFill/>
        </p:spPr>
        <p:txBody>
          <a:bodyPr wrap="square" rtlCol="0">
            <a:spAutoFit/>
          </a:bodyPr>
          <a:lstStyle/>
          <a:p>
            <a:pPr algn="ctr"/>
            <a:r>
              <a:rPr lang="en-US" dirty="0" smtClean="0"/>
              <a:t>rate of dissolution</a:t>
            </a:r>
            <a:endParaRPr lang="en-US" dirty="0"/>
          </a:p>
        </p:txBody>
      </p:sp>
      <p:sp>
        <p:nvSpPr>
          <p:cNvPr id="89" name="TextBox 88"/>
          <p:cNvSpPr txBox="1"/>
          <p:nvPr/>
        </p:nvSpPr>
        <p:spPr>
          <a:xfrm>
            <a:off x="4724150" y="6120066"/>
            <a:ext cx="1372402" cy="646331"/>
          </a:xfrm>
          <a:prstGeom prst="rect">
            <a:avLst/>
          </a:prstGeom>
          <a:noFill/>
        </p:spPr>
        <p:txBody>
          <a:bodyPr wrap="square" rtlCol="0">
            <a:spAutoFit/>
          </a:bodyPr>
          <a:lstStyle/>
          <a:p>
            <a:pPr algn="ctr"/>
            <a:r>
              <a:rPr lang="en-US" dirty="0" smtClean="0"/>
              <a:t>rate of precipitation</a:t>
            </a:r>
            <a:endParaRPr lang="en-US" dirty="0"/>
          </a:p>
        </p:txBody>
      </p:sp>
      <p:sp>
        <p:nvSpPr>
          <p:cNvPr id="90" name="TextBox 89"/>
          <p:cNvSpPr txBox="1"/>
          <p:nvPr/>
        </p:nvSpPr>
        <p:spPr>
          <a:xfrm>
            <a:off x="4271802" y="6264442"/>
            <a:ext cx="565486" cy="369332"/>
          </a:xfrm>
          <a:prstGeom prst="rect">
            <a:avLst/>
          </a:prstGeom>
          <a:noFill/>
        </p:spPr>
        <p:txBody>
          <a:bodyPr wrap="square" rtlCol="0">
            <a:spAutoFit/>
          </a:bodyPr>
          <a:lstStyle/>
          <a:p>
            <a:pPr algn="ctr"/>
            <a:r>
              <a:rPr lang="en-US" dirty="0" smtClean="0"/>
              <a:t>=</a:t>
            </a:r>
            <a:endParaRPr lang="en-US" dirty="0"/>
          </a:p>
        </p:txBody>
      </p:sp>
      <p:cxnSp>
        <p:nvCxnSpPr>
          <p:cNvPr id="94" name="Straight Connector 93"/>
          <p:cNvCxnSpPr/>
          <p:nvPr/>
        </p:nvCxnSpPr>
        <p:spPr>
          <a:xfrm>
            <a:off x="0" y="2650641"/>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lide Number Placeholder 94"/>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342900" indent="-342900" algn="ctr"/>
            <a:r>
              <a:rPr lang="en-US" sz="4000" u="sng" dirty="0" smtClean="0"/>
              <a:t>Chapter 14</a:t>
            </a:r>
          </a:p>
        </p:txBody>
      </p:sp>
      <p:sp>
        <p:nvSpPr>
          <p:cNvPr id="5" name="TextBox 4"/>
          <p:cNvSpPr txBox="1"/>
          <p:nvPr/>
        </p:nvSpPr>
        <p:spPr>
          <a:xfrm>
            <a:off x="1434161" y="2723938"/>
            <a:ext cx="6391173" cy="707886"/>
          </a:xfrm>
          <a:prstGeom prst="rect">
            <a:avLst/>
          </a:prstGeom>
          <a:noFill/>
        </p:spPr>
        <p:txBody>
          <a:bodyPr wrap="square" rtlCol="0">
            <a:spAutoFit/>
          </a:bodyPr>
          <a:lstStyle/>
          <a:p>
            <a:r>
              <a:rPr lang="en-US" sz="2000" b="1" dirty="0" smtClean="0">
                <a:solidFill>
                  <a:srgbClr val="0000FF"/>
                </a:solidFill>
              </a:rPr>
              <a:t>Physical Equilibrium- </a:t>
            </a:r>
            <a:r>
              <a:rPr lang="en-US" sz="2000" dirty="0" smtClean="0"/>
              <a:t>forward and reverse processes occur at the same rate but there is </a:t>
            </a:r>
            <a:r>
              <a:rPr lang="en-US" sz="2000" u="sng" dirty="0" smtClean="0">
                <a:solidFill>
                  <a:srgbClr val="FF0000"/>
                </a:solidFill>
              </a:rPr>
              <a:t>no chemical change</a:t>
            </a:r>
            <a:r>
              <a:rPr lang="en-US" sz="2000" dirty="0" smtClean="0"/>
              <a:t>.</a:t>
            </a:r>
            <a:endParaRPr lang="en-US" sz="2000" dirty="0"/>
          </a:p>
        </p:txBody>
      </p:sp>
      <p:sp>
        <p:nvSpPr>
          <p:cNvPr id="8" name="Rectangle 7"/>
          <p:cNvSpPr/>
          <p:nvPr/>
        </p:nvSpPr>
        <p:spPr>
          <a:xfrm>
            <a:off x="409100" y="819813"/>
            <a:ext cx="8484650" cy="1754326"/>
          </a:xfrm>
          <a:prstGeom prst="rect">
            <a:avLst/>
          </a:prstGeom>
        </p:spPr>
        <p:txBody>
          <a:bodyPr wrap="square">
            <a:spAutoFit/>
          </a:bodyPr>
          <a:lstStyle/>
          <a:p>
            <a:pPr indent="231775">
              <a:buFont typeface="Arial" pitchFamily="34" charset="0"/>
              <a:buChar char="•"/>
            </a:pPr>
            <a:r>
              <a:rPr lang="en-US" dirty="0" smtClean="0"/>
              <a:t>The change is reversible</a:t>
            </a:r>
          </a:p>
          <a:p>
            <a:pPr indent="231775"/>
            <a:endParaRPr lang="en-US" dirty="0" smtClean="0"/>
          </a:p>
          <a:p>
            <a:pPr indent="231775">
              <a:buFont typeface="Arial" pitchFamily="34" charset="0"/>
              <a:buChar char="•"/>
            </a:pPr>
            <a:r>
              <a:rPr lang="en-US" dirty="0" smtClean="0"/>
              <a:t>The system is “closed”—no substance can enter or leave</a:t>
            </a:r>
          </a:p>
          <a:p>
            <a:pPr marL="231775" indent="-231775">
              <a:buFont typeface="Arial" pitchFamily="34" charset="0"/>
              <a:buChar char="•"/>
            </a:pPr>
            <a:r>
              <a:rPr lang="en-US" dirty="0" smtClean="0"/>
              <a:t>The system is dynamic - At the macroscopic level, it appears as if nothing is happening, but at the particulate level, reversible changes are occurring continuously.</a:t>
            </a:r>
          </a:p>
          <a:p>
            <a:pPr indent="231775">
              <a:buFont typeface="Arial" pitchFamily="34" charset="0"/>
              <a:buChar char="•"/>
            </a:pPr>
            <a:r>
              <a:rPr lang="en-US" dirty="0" smtClean="0"/>
              <a:t>Can be at physical equilibrium or chemical equilibrium</a:t>
            </a:r>
            <a:endParaRPr lang="en-US" dirty="0"/>
          </a:p>
        </p:txBody>
      </p:sp>
      <p:grpSp>
        <p:nvGrpSpPr>
          <p:cNvPr id="2" name="Group 8"/>
          <p:cNvGrpSpPr/>
          <p:nvPr/>
        </p:nvGrpSpPr>
        <p:grpSpPr>
          <a:xfrm>
            <a:off x="3706370" y="859066"/>
            <a:ext cx="1636409" cy="523220"/>
            <a:chOff x="963172" y="5402179"/>
            <a:chExt cx="1636409" cy="523220"/>
          </a:xfrm>
        </p:grpSpPr>
        <p:sp>
          <p:nvSpPr>
            <p:cNvPr id="10" name="Text Box 5"/>
            <p:cNvSpPr txBox="1">
              <a:spLocks noChangeArrowheads="1"/>
            </p:cNvSpPr>
            <p:nvPr/>
          </p:nvSpPr>
          <p:spPr bwMode="auto">
            <a:xfrm>
              <a:off x="963172" y="5402179"/>
              <a:ext cx="16364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800" dirty="0"/>
                <a:t>A          B</a:t>
              </a:r>
            </a:p>
          </p:txBody>
        </p:sp>
        <p:graphicFrame>
          <p:nvGraphicFramePr>
            <p:cNvPr id="11" name="Object 2"/>
            <p:cNvGraphicFramePr>
              <a:graphicFrameLocks noChangeAspect="1"/>
            </p:cNvGraphicFramePr>
            <p:nvPr/>
          </p:nvGraphicFramePr>
          <p:xfrm>
            <a:off x="1410901" y="5592279"/>
            <a:ext cx="762000" cy="182450"/>
          </p:xfrm>
          <a:graphic>
            <a:graphicData uri="http://schemas.openxmlformats.org/presentationml/2006/ole">
              <p:oleObj spid="_x0000_s318514" name="CS ChemDraw Drawing" r:id="rId4" imgW="1014619" imgH="243270" progId="ChemDraw.Document.6.0">
                <p:embed/>
              </p:oleObj>
            </a:graphicData>
          </a:graphic>
        </p:graphicFrame>
      </p:grpSp>
      <p:pic>
        <p:nvPicPr>
          <p:cNvPr id="112644" name="Picture 4"/>
          <p:cNvPicPr>
            <a:picLocks noChangeAspect="1" noChangeArrowheads="1"/>
          </p:cNvPicPr>
          <p:nvPr/>
        </p:nvPicPr>
        <p:blipFill>
          <a:blip r:embed="rId5" cstate="print"/>
          <a:srcRect/>
          <a:stretch>
            <a:fillRect/>
          </a:stretch>
        </p:blipFill>
        <p:spPr bwMode="auto">
          <a:xfrm>
            <a:off x="2623482" y="4234964"/>
            <a:ext cx="3824237" cy="1280147"/>
          </a:xfrm>
          <a:prstGeom prst="rect">
            <a:avLst/>
          </a:prstGeom>
          <a:noFill/>
          <a:ln w="9525">
            <a:noFill/>
            <a:miter lim="800000"/>
            <a:headEnd/>
            <a:tailEnd/>
          </a:ln>
        </p:spPr>
      </p:pic>
      <p:sp>
        <p:nvSpPr>
          <p:cNvPr id="13" name="Rectangle 12"/>
          <p:cNvSpPr/>
          <p:nvPr/>
        </p:nvSpPr>
        <p:spPr>
          <a:xfrm>
            <a:off x="3902395" y="3663247"/>
            <a:ext cx="1335622" cy="461665"/>
          </a:xfrm>
          <a:prstGeom prst="rect">
            <a:avLst/>
          </a:prstGeom>
        </p:spPr>
        <p:txBody>
          <a:bodyPr wrap="none">
            <a:spAutoFit/>
          </a:bodyPr>
          <a:lstStyle/>
          <a:p>
            <a:r>
              <a:rPr lang="en-US" sz="2400" u="sng" dirty="0" smtClean="0"/>
              <a:t>Solubility</a:t>
            </a:r>
            <a:endParaRPr lang="en-US" sz="2400" u="sng" dirty="0"/>
          </a:p>
        </p:txBody>
      </p:sp>
      <p:sp>
        <p:nvSpPr>
          <p:cNvPr id="84" name="TextBox 83"/>
          <p:cNvSpPr txBox="1"/>
          <p:nvPr/>
        </p:nvSpPr>
        <p:spPr>
          <a:xfrm>
            <a:off x="2679761" y="5517570"/>
            <a:ext cx="1125426" cy="338554"/>
          </a:xfrm>
          <a:prstGeom prst="rect">
            <a:avLst/>
          </a:prstGeom>
          <a:noFill/>
        </p:spPr>
        <p:txBody>
          <a:bodyPr wrap="square" rtlCol="0">
            <a:spAutoFit/>
          </a:bodyPr>
          <a:lstStyle/>
          <a:p>
            <a:pPr algn="ctr"/>
            <a:r>
              <a:rPr lang="en-US" sz="1600" dirty="0" smtClean="0"/>
              <a:t>At time = 0</a:t>
            </a:r>
            <a:endParaRPr lang="en-US" sz="1600" dirty="0"/>
          </a:p>
        </p:txBody>
      </p:sp>
      <p:sp>
        <p:nvSpPr>
          <p:cNvPr id="85" name="TextBox 84"/>
          <p:cNvSpPr txBox="1"/>
          <p:nvPr/>
        </p:nvSpPr>
        <p:spPr>
          <a:xfrm>
            <a:off x="4005002" y="5527196"/>
            <a:ext cx="1125426" cy="338554"/>
          </a:xfrm>
          <a:prstGeom prst="rect">
            <a:avLst/>
          </a:prstGeom>
          <a:noFill/>
        </p:spPr>
        <p:txBody>
          <a:bodyPr wrap="square" rtlCol="0">
            <a:spAutoFit/>
          </a:bodyPr>
          <a:lstStyle/>
          <a:p>
            <a:pPr algn="ctr"/>
            <a:r>
              <a:rPr lang="en-US" sz="1600" dirty="0" smtClean="0"/>
              <a:t>At time &gt; 0</a:t>
            </a:r>
            <a:endParaRPr lang="en-US" sz="1600" dirty="0"/>
          </a:p>
        </p:txBody>
      </p:sp>
      <p:sp>
        <p:nvSpPr>
          <p:cNvPr id="86" name="TextBox 85"/>
          <p:cNvSpPr txBox="1"/>
          <p:nvPr/>
        </p:nvSpPr>
        <p:spPr>
          <a:xfrm>
            <a:off x="5192566" y="5517570"/>
            <a:ext cx="1346810" cy="338554"/>
          </a:xfrm>
          <a:prstGeom prst="rect">
            <a:avLst/>
          </a:prstGeom>
          <a:noFill/>
        </p:spPr>
        <p:txBody>
          <a:bodyPr wrap="square" rtlCol="0">
            <a:spAutoFit/>
          </a:bodyPr>
          <a:lstStyle/>
          <a:p>
            <a:pPr algn="ctr"/>
            <a:r>
              <a:rPr lang="en-US" sz="1600" dirty="0" smtClean="0"/>
              <a:t>At time = ∞</a:t>
            </a:r>
            <a:endParaRPr lang="en-US" sz="1600" dirty="0"/>
          </a:p>
        </p:txBody>
      </p:sp>
      <p:sp>
        <p:nvSpPr>
          <p:cNvPr id="88" name="TextBox 87"/>
          <p:cNvSpPr txBox="1"/>
          <p:nvPr/>
        </p:nvSpPr>
        <p:spPr>
          <a:xfrm>
            <a:off x="3041373" y="6121669"/>
            <a:ext cx="1372402" cy="646331"/>
          </a:xfrm>
          <a:prstGeom prst="rect">
            <a:avLst/>
          </a:prstGeom>
          <a:noFill/>
        </p:spPr>
        <p:txBody>
          <a:bodyPr wrap="square" rtlCol="0">
            <a:spAutoFit/>
          </a:bodyPr>
          <a:lstStyle/>
          <a:p>
            <a:pPr algn="ctr"/>
            <a:r>
              <a:rPr lang="en-US" dirty="0" smtClean="0"/>
              <a:t>rate of dissolution</a:t>
            </a:r>
            <a:endParaRPr lang="en-US" dirty="0"/>
          </a:p>
        </p:txBody>
      </p:sp>
      <p:sp>
        <p:nvSpPr>
          <p:cNvPr id="89" name="TextBox 88"/>
          <p:cNvSpPr txBox="1"/>
          <p:nvPr/>
        </p:nvSpPr>
        <p:spPr>
          <a:xfrm>
            <a:off x="4724150" y="6120066"/>
            <a:ext cx="1372402" cy="646331"/>
          </a:xfrm>
          <a:prstGeom prst="rect">
            <a:avLst/>
          </a:prstGeom>
          <a:noFill/>
        </p:spPr>
        <p:txBody>
          <a:bodyPr wrap="square" rtlCol="0">
            <a:spAutoFit/>
          </a:bodyPr>
          <a:lstStyle/>
          <a:p>
            <a:pPr algn="ctr"/>
            <a:r>
              <a:rPr lang="en-US" dirty="0" smtClean="0"/>
              <a:t>rate of precipitation</a:t>
            </a:r>
            <a:endParaRPr lang="en-US" dirty="0"/>
          </a:p>
        </p:txBody>
      </p:sp>
      <p:sp>
        <p:nvSpPr>
          <p:cNvPr id="90" name="TextBox 89"/>
          <p:cNvSpPr txBox="1"/>
          <p:nvPr/>
        </p:nvSpPr>
        <p:spPr>
          <a:xfrm>
            <a:off x="4271802" y="6264442"/>
            <a:ext cx="565486" cy="369332"/>
          </a:xfrm>
          <a:prstGeom prst="rect">
            <a:avLst/>
          </a:prstGeom>
          <a:noFill/>
        </p:spPr>
        <p:txBody>
          <a:bodyPr wrap="square" rtlCol="0">
            <a:spAutoFit/>
          </a:bodyPr>
          <a:lstStyle/>
          <a:p>
            <a:pPr algn="ctr"/>
            <a:r>
              <a:rPr lang="en-US" dirty="0" smtClean="0"/>
              <a:t>=</a:t>
            </a:r>
            <a:endParaRPr lang="en-US" dirty="0"/>
          </a:p>
        </p:txBody>
      </p:sp>
      <p:cxnSp>
        <p:nvCxnSpPr>
          <p:cNvPr id="94" name="Straight Connector 93"/>
          <p:cNvCxnSpPr/>
          <p:nvPr/>
        </p:nvCxnSpPr>
        <p:spPr>
          <a:xfrm>
            <a:off x="0" y="2650641"/>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lide Number Placeholder 94"/>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t>Solubility Product</a:t>
            </a:r>
            <a:endParaRPr lang="en-US" sz="4000" u="sng" dirty="0"/>
          </a:p>
        </p:txBody>
      </p:sp>
      <p:sp>
        <p:nvSpPr>
          <p:cNvPr id="6" name="Text Box 10"/>
          <p:cNvSpPr txBox="1">
            <a:spLocks noChangeArrowheads="1"/>
          </p:cNvSpPr>
          <p:nvPr/>
        </p:nvSpPr>
        <p:spPr bwMode="auto">
          <a:xfrm>
            <a:off x="1812115" y="3222856"/>
            <a:ext cx="5509713"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i="1" dirty="0" err="1" smtClean="0">
                <a:solidFill>
                  <a:srgbClr val="FF0000"/>
                </a:solidFill>
              </a:rPr>
              <a:t>K</a:t>
            </a:r>
            <a:r>
              <a:rPr lang="en-US" sz="2800" b="1" i="1" baseline="-25000" dirty="0" err="1" smtClean="0">
                <a:solidFill>
                  <a:srgbClr val="FF0000"/>
                </a:solidFill>
              </a:rPr>
              <a:t>sp</a:t>
            </a:r>
            <a:r>
              <a:rPr lang="en-US" sz="2800" dirty="0" smtClean="0">
                <a:solidFill>
                  <a:srgbClr val="000000"/>
                </a:solidFill>
              </a:rPr>
              <a:t> is the </a:t>
            </a:r>
            <a:r>
              <a:rPr lang="en-US" sz="2800" b="1" i="1" dirty="0" smtClean="0">
                <a:solidFill>
                  <a:srgbClr val="FF0000"/>
                </a:solidFill>
              </a:rPr>
              <a:t>solubility product constant</a:t>
            </a:r>
          </a:p>
        </p:txBody>
      </p:sp>
      <p:grpSp>
        <p:nvGrpSpPr>
          <p:cNvPr id="2" name="Group 8"/>
          <p:cNvGrpSpPr>
            <a:grpSpLocks/>
          </p:cNvGrpSpPr>
          <p:nvPr/>
        </p:nvGrpSpPr>
        <p:grpSpPr bwMode="auto">
          <a:xfrm>
            <a:off x="794915" y="4079984"/>
            <a:ext cx="4344988" cy="457200"/>
            <a:chOff x="1580" y="528"/>
            <a:chExt cx="2737" cy="288"/>
          </a:xfrm>
        </p:grpSpPr>
        <p:sp>
          <p:nvSpPr>
            <p:cNvPr id="8" name="Text Box 5"/>
            <p:cNvSpPr txBox="1">
              <a:spLocks noChangeArrowheads="1"/>
            </p:cNvSpPr>
            <p:nvPr/>
          </p:nvSpPr>
          <p:spPr bwMode="auto">
            <a:xfrm>
              <a:off x="1580" y="528"/>
              <a:ext cx="273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Arial" charset="0"/>
                </a:rPr>
                <a:t>AgCl</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Ag</a:t>
              </a:r>
              <a:r>
                <a:rPr lang="en-US" sz="24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Cl</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9" name="Line 6"/>
            <p:cNvSpPr>
              <a:spLocks noChangeShapeType="1"/>
            </p:cNvSpPr>
            <p:nvPr/>
          </p:nvSpPr>
          <p:spPr bwMode="auto">
            <a:xfrm>
              <a:off x="2368" y="624"/>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10" name="Line 7"/>
            <p:cNvSpPr>
              <a:spLocks noChangeShapeType="1"/>
            </p:cNvSpPr>
            <p:nvPr/>
          </p:nvSpPr>
          <p:spPr bwMode="auto">
            <a:xfrm flipH="1">
              <a:off x="2368" y="720"/>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11" name="Text Box 9"/>
          <p:cNvSpPr txBox="1">
            <a:spLocks noChangeArrowheads="1"/>
          </p:cNvSpPr>
          <p:nvPr/>
        </p:nvSpPr>
        <p:spPr bwMode="auto">
          <a:xfrm>
            <a:off x="6181725" y="4078316"/>
            <a:ext cx="214630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smtClean="0">
                <a:solidFill>
                  <a:srgbClr val="FF0000"/>
                </a:solidFill>
                <a:latin typeface="Arial" charset="0"/>
              </a:rPr>
              <a:t>K</a:t>
            </a:r>
            <a:r>
              <a:rPr lang="en-US" sz="2400" i="1" baseline="-25000" dirty="0" err="1" smtClean="0">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[Ag</a:t>
            </a:r>
            <a:r>
              <a:rPr lang="en-US" sz="2400" baseline="30000" dirty="0" smtClean="0">
                <a:solidFill>
                  <a:srgbClr val="000000"/>
                </a:solidFill>
                <a:latin typeface="Arial" charset="0"/>
              </a:rPr>
              <a:t>+</a:t>
            </a:r>
            <a:r>
              <a:rPr lang="en-US" sz="2400" dirty="0" smtClean="0">
                <a:solidFill>
                  <a:srgbClr val="000000"/>
                </a:solidFill>
                <a:latin typeface="Arial" charset="0"/>
              </a:rPr>
              <a:t>][Cl</a:t>
            </a:r>
            <a:r>
              <a:rPr lang="en-US" sz="2800" baseline="30000" dirty="0" smtClean="0">
                <a:solidFill>
                  <a:srgbClr val="000000"/>
                </a:solidFill>
                <a:latin typeface="Arial" charset="0"/>
              </a:rPr>
              <a:t>-</a:t>
            </a:r>
            <a:r>
              <a:rPr lang="en-US" sz="2400" dirty="0" smtClean="0">
                <a:solidFill>
                  <a:srgbClr val="000000"/>
                </a:solidFill>
                <a:latin typeface="Arial" charset="0"/>
              </a:rPr>
              <a:t>]</a:t>
            </a:r>
            <a:endParaRPr lang="en-US" sz="2400" i="1" dirty="0" smtClean="0">
              <a:solidFill>
                <a:srgbClr val="000000"/>
              </a:solidFill>
              <a:latin typeface="Arial" charset="0"/>
            </a:endParaRPr>
          </a:p>
        </p:txBody>
      </p:sp>
      <p:grpSp>
        <p:nvGrpSpPr>
          <p:cNvPr id="3" name="Group 15"/>
          <p:cNvGrpSpPr>
            <a:grpSpLocks/>
          </p:cNvGrpSpPr>
          <p:nvPr/>
        </p:nvGrpSpPr>
        <p:grpSpPr bwMode="auto">
          <a:xfrm>
            <a:off x="688899" y="4709460"/>
            <a:ext cx="4635500" cy="457200"/>
            <a:chOff x="144" y="1440"/>
            <a:chExt cx="2920" cy="288"/>
          </a:xfrm>
        </p:grpSpPr>
        <p:sp>
          <p:nvSpPr>
            <p:cNvPr id="14" name="Text Box 12"/>
            <p:cNvSpPr txBox="1">
              <a:spLocks noChangeArrowheads="1"/>
            </p:cNvSpPr>
            <p:nvPr/>
          </p:nvSpPr>
          <p:spPr bwMode="auto">
            <a:xfrm>
              <a:off x="144" y="1440"/>
              <a:ext cx="292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MgF</a:t>
              </a:r>
              <a:r>
                <a:rPr lang="en-US" sz="2400" baseline="-25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Mg</a:t>
              </a:r>
              <a:r>
                <a:rPr lang="en-US" sz="2400" baseline="30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+ 2F</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15" name="Line 13"/>
            <p:cNvSpPr>
              <a:spLocks noChangeShapeType="1"/>
            </p:cNvSpPr>
            <p:nvPr/>
          </p:nvSpPr>
          <p:spPr bwMode="auto">
            <a:xfrm>
              <a:off x="984" y="153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16" name="Line 14"/>
            <p:cNvSpPr>
              <a:spLocks noChangeShapeType="1"/>
            </p:cNvSpPr>
            <p:nvPr/>
          </p:nvSpPr>
          <p:spPr bwMode="auto">
            <a:xfrm flipH="1">
              <a:off x="984" y="163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17" name="Text Box 16"/>
          <p:cNvSpPr txBox="1">
            <a:spLocks noChangeArrowheads="1"/>
          </p:cNvSpPr>
          <p:nvPr/>
        </p:nvSpPr>
        <p:spPr bwMode="auto">
          <a:xfrm>
            <a:off x="6181725" y="4709460"/>
            <a:ext cx="23193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[Mg</a:t>
            </a:r>
            <a:r>
              <a:rPr lang="en-US" sz="2400" baseline="30000" dirty="0" smtClean="0">
                <a:solidFill>
                  <a:srgbClr val="000000"/>
                </a:solidFill>
                <a:latin typeface="Arial" charset="0"/>
              </a:rPr>
              <a:t>2+</a:t>
            </a:r>
            <a:r>
              <a:rPr lang="en-US" sz="2400" dirty="0" smtClean="0">
                <a:solidFill>
                  <a:srgbClr val="000000"/>
                </a:solidFill>
                <a:latin typeface="Arial" charset="0"/>
              </a:rPr>
              <a:t>][F</a:t>
            </a:r>
            <a:r>
              <a:rPr lang="en-US" sz="2800" baseline="30000" dirty="0" smtClean="0">
                <a:solidFill>
                  <a:srgbClr val="000000"/>
                </a:solidFill>
                <a:latin typeface="Arial" charset="0"/>
              </a:rPr>
              <a:t>-</a:t>
            </a:r>
            <a:r>
              <a:rPr lang="en-US" sz="2400" dirty="0" smtClean="0">
                <a:solidFill>
                  <a:srgbClr val="000000"/>
                </a:solidFill>
                <a:latin typeface="Arial" charset="0"/>
              </a:rPr>
              <a:t>]</a:t>
            </a:r>
            <a:r>
              <a:rPr lang="en-US" sz="2400" baseline="30000" dirty="0" smtClean="0">
                <a:solidFill>
                  <a:srgbClr val="000000"/>
                </a:solidFill>
                <a:latin typeface="Arial" charset="0"/>
              </a:rPr>
              <a:t>2</a:t>
            </a:r>
            <a:endParaRPr lang="en-US" sz="2400" i="1" dirty="0" smtClean="0">
              <a:solidFill>
                <a:srgbClr val="000000"/>
              </a:solidFill>
              <a:latin typeface="Arial" charset="0"/>
            </a:endParaRPr>
          </a:p>
        </p:txBody>
      </p:sp>
      <p:grpSp>
        <p:nvGrpSpPr>
          <p:cNvPr id="4" name="Group 26"/>
          <p:cNvGrpSpPr>
            <a:grpSpLocks/>
          </p:cNvGrpSpPr>
          <p:nvPr/>
        </p:nvGrpSpPr>
        <p:grpSpPr bwMode="auto">
          <a:xfrm>
            <a:off x="384103" y="5377036"/>
            <a:ext cx="5302250" cy="457200"/>
            <a:chOff x="144" y="1776"/>
            <a:chExt cx="3340" cy="288"/>
          </a:xfrm>
        </p:grpSpPr>
        <p:sp>
          <p:nvSpPr>
            <p:cNvPr id="19" name="Text Box 18"/>
            <p:cNvSpPr txBox="1">
              <a:spLocks noChangeArrowheads="1"/>
            </p:cNvSpPr>
            <p:nvPr/>
          </p:nvSpPr>
          <p:spPr bwMode="auto">
            <a:xfrm>
              <a:off x="144" y="1776"/>
              <a:ext cx="334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Ag</a:t>
              </a:r>
              <a:r>
                <a:rPr lang="en-US" sz="2400" baseline="-25000" dirty="0" smtClean="0">
                  <a:solidFill>
                    <a:srgbClr val="000000"/>
                  </a:solidFill>
                  <a:latin typeface="Arial" charset="0"/>
                </a:rPr>
                <a:t>2</a:t>
              </a:r>
              <a:r>
                <a:rPr lang="en-US" sz="2400" dirty="0" smtClean="0">
                  <a:solidFill>
                    <a:srgbClr val="000000"/>
                  </a:solidFill>
                  <a:latin typeface="Arial" charset="0"/>
                </a:rPr>
                <a:t>CO</a:t>
              </a:r>
              <a:r>
                <a:rPr lang="en-US" sz="2400" baseline="-25000" dirty="0" smtClean="0">
                  <a:solidFill>
                    <a:srgbClr val="000000"/>
                  </a:solidFill>
                  <a:latin typeface="Arial" charset="0"/>
                </a:rPr>
                <a:t>3</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2Ag</a:t>
              </a:r>
              <a:r>
                <a:rPr lang="en-US" sz="24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CO</a:t>
              </a:r>
              <a:r>
                <a:rPr lang="en-US" sz="2400" baseline="-25000" dirty="0" smtClean="0">
                  <a:solidFill>
                    <a:srgbClr val="000000"/>
                  </a:solidFill>
                  <a:latin typeface="Arial" charset="0"/>
                </a:rPr>
                <a:t>3</a:t>
              </a:r>
              <a:r>
                <a:rPr lang="en-US" sz="2400" baseline="30000" dirty="0" smtClean="0">
                  <a:solidFill>
                    <a:srgbClr val="000000"/>
                  </a:solidFill>
                  <a:latin typeface="Arial" charset="0"/>
                </a:rPr>
                <a:t>2</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20" name="Line 19"/>
            <p:cNvSpPr>
              <a:spLocks noChangeShapeType="1"/>
            </p:cNvSpPr>
            <p:nvPr/>
          </p:nvSpPr>
          <p:spPr bwMode="auto">
            <a:xfrm>
              <a:off x="1188" y="187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21" name="Line 20"/>
            <p:cNvSpPr>
              <a:spLocks noChangeShapeType="1"/>
            </p:cNvSpPr>
            <p:nvPr/>
          </p:nvSpPr>
          <p:spPr bwMode="auto">
            <a:xfrm flipH="1">
              <a:off x="1188" y="1968"/>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22" name="Text Box 21"/>
          <p:cNvSpPr txBox="1">
            <a:spLocks noChangeArrowheads="1"/>
          </p:cNvSpPr>
          <p:nvPr/>
        </p:nvSpPr>
        <p:spPr bwMode="auto">
          <a:xfrm>
            <a:off x="6181725" y="5377036"/>
            <a:ext cx="26527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[Ag</a:t>
            </a:r>
            <a:r>
              <a:rPr lang="en-US" sz="2400" baseline="30000" dirty="0" smtClean="0">
                <a:solidFill>
                  <a:srgbClr val="000000"/>
                </a:solidFill>
                <a:latin typeface="Arial" charset="0"/>
              </a:rPr>
              <a:t>+</a:t>
            </a:r>
            <a:r>
              <a:rPr lang="en-US" sz="2400" dirty="0" smtClean="0">
                <a:solidFill>
                  <a:srgbClr val="000000"/>
                </a:solidFill>
                <a:latin typeface="Arial" charset="0"/>
              </a:rPr>
              <a:t>]</a:t>
            </a:r>
            <a:r>
              <a:rPr lang="en-US" sz="2400" baseline="30000" dirty="0" smtClean="0">
                <a:solidFill>
                  <a:srgbClr val="000000"/>
                </a:solidFill>
                <a:latin typeface="Arial" charset="0"/>
              </a:rPr>
              <a:t>2</a:t>
            </a:r>
            <a:r>
              <a:rPr lang="en-US" sz="2400" dirty="0" smtClean="0">
                <a:solidFill>
                  <a:srgbClr val="000000"/>
                </a:solidFill>
                <a:latin typeface="Arial" charset="0"/>
              </a:rPr>
              <a:t>[CO</a:t>
            </a:r>
            <a:r>
              <a:rPr lang="en-US" sz="2400" baseline="-25000" dirty="0" smtClean="0">
                <a:solidFill>
                  <a:srgbClr val="000000"/>
                </a:solidFill>
                <a:latin typeface="Arial" charset="0"/>
              </a:rPr>
              <a:t>3</a:t>
            </a:r>
            <a:r>
              <a:rPr lang="en-US" sz="2400" baseline="30000" dirty="0" smtClean="0">
                <a:solidFill>
                  <a:srgbClr val="000000"/>
                </a:solidFill>
                <a:latin typeface="Arial" charset="0"/>
              </a:rPr>
              <a:t>2</a:t>
            </a:r>
            <a:r>
              <a:rPr lang="en-US" sz="2800" baseline="30000" dirty="0" smtClean="0">
                <a:solidFill>
                  <a:srgbClr val="000000"/>
                </a:solidFill>
                <a:latin typeface="Arial" charset="0"/>
              </a:rPr>
              <a:t>-</a:t>
            </a:r>
            <a:r>
              <a:rPr lang="en-US" sz="2400" dirty="0" smtClean="0">
                <a:solidFill>
                  <a:srgbClr val="000000"/>
                </a:solidFill>
                <a:latin typeface="Arial" charset="0"/>
              </a:rPr>
              <a:t>]</a:t>
            </a:r>
            <a:endParaRPr lang="en-US" sz="2400" i="1" dirty="0" smtClean="0">
              <a:solidFill>
                <a:srgbClr val="000000"/>
              </a:solidFill>
              <a:latin typeface="Arial" charset="0"/>
            </a:endParaRPr>
          </a:p>
        </p:txBody>
      </p:sp>
      <p:grpSp>
        <p:nvGrpSpPr>
          <p:cNvPr id="7" name="Group 27"/>
          <p:cNvGrpSpPr>
            <a:grpSpLocks/>
          </p:cNvGrpSpPr>
          <p:nvPr/>
        </p:nvGrpSpPr>
        <p:grpSpPr bwMode="auto">
          <a:xfrm>
            <a:off x="119063" y="5950192"/>
            <a:ext cx="5900737" cy="457200"/>
            <a:chOff x="-228" y="2112"/>
            <a:chExt cx="3717" cy="288"/>
          </a:xfrm>
        </p:grpSpPr>
        <p:sp>
          <p:nvSpPr>
            <p:cNvPr id="24" name="Text Box 22"/>
            <p:cNvSpPr txBox="1">
              <a:spLocks noChangeArrowheads="1"/>
            </p:cNvSpPr>
            <p:nvPr/>
          </p:nvSpPr>
          <p:spPr bwMode="auto">
            <a:xfrm>
              <a:off x="-228" y="2112"/>
              <a:ext cx="3717"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Ca</a:t>
              </a:r>
              <a:r>
                <a:rPr lang="en-US" sz="2400" baseline="-25000" dirty="0" smtClean="0">
                  <a:solidFill>
                    <a:srgbClr val="000000"/>
                  </a:solidFill>
                  <a:latin typeface="Arial" charset="0"/>
                </a:rPr>
                <a:t>3</a:t>
              </a:r>
              <a:r>
                <a:rPr lang="en-US" sz="2400" dirty="0" smtClean="0">
                  <a:solidFill>
                    <a:srgbClr val="000000"/>
                  </a:solidFill>
                  <a:latin typeface="Arial" charset="0"/>
                </a:rPr>
                <a:t>(PO</a:t>
              </a:r>
              <a:r>
                <a:rPr lang="en-US" sz="2400" baseline="-25000" dirty="0" smtClean="0">
                  <a:solidFill>
                    <a:srgbClr val="000000"/>
                  </a:solidFill>
                  <a:latin typeface="Arial" charset="0"/>
                </a:rPr>
                <a:t>4</a:t>
              </a:r>
              <a:r>
                <a:rPr lang="en-US" sz="2400" dirty="0" smtClean="0">
                  <a:solidFill>
                    <a:srgbClr val="000000"/>
                  </a:solidFill>
                  <a:latin typeface="Arial" charset="0"/>
                </a:rPr>
                <a:t>)</a:t>
              </a:r>
              <a:r>
                <a:rPr lang="en-US" sz="2400" baseline="-25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3Ca</a:t>
              </a:r>
              <a:r>
                <a:rPr lang="en-US" sz="2400" baseline="30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+ 2PO</a:t>
              </a:r>
              <a:r>
                <a:rPr lang="en-US" sz="2400" baseline="-25000" dirty="0" smtClean="0">
                  <a:solidFill>
                    <a:srgbClr val="000000"/>
                  </a:solidFill>
                  <a:latin typeface="Arial" charset="0"/>
                </a:rPr>
                <a:t>4</a:t>
              </a:r>
              <a:r>
                <a:rPr lang="en-US" sz="2400" baseline="30000" dirty="0" smtClean="0">
                  <a:solidFill>
                    <a:srgbClr val="000000"/>
                  </a:solidFill>
                  <a:latin typeface="Arial" charset="0"/>
                </a:rPr>
                <a:t>3</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25" name="Line 23"/>
            <p:cNvSpPr>
              <a:spLocks noChangeShapeType="1"/>
            </p:cNvSpPr>
            <p:nvPr/>
          </p:nvSpPr>
          <p:spPr bwMode="auto">
            <a:xfrm>
              <a:off x="1000" y="2208"/>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26" name="Line 24"/>
            <p:cNvSpPr>
              <a:spLocks noChangeShapeType="1"/>
            </p:cNvSpPr>
            <p:nvPr/>
          </p:nvSpPr>
          <p:spPr bwMode="auto">
            <a:xfrm flipH="1">
              <a:off x="1000" y="2304"/>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27" name="Text Box 25"/>
          <p:cNvSpPr txBox="1">
            <a:spLocks noChangeArrowheads="1"/>
          </p:cNvSpPr>
          <p:nvPr/>
        </p:nvSpPr>
        <p:spPr bwMode="auto">
          <a:xfrm>
            <a:off x="6181725" y="5950192"/>
            <a:ext cx="28781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[Ca</a:t>
            </a:r>
            <a:r>
              <a:rPr lang="en-US" sz="2400" baseline="30000" dirty="0" smtClean="0">
                <a:solidFill>
                  <a:srgbClr val="000000"/>
                </a:solidFill>
                <a:latin typeface="Arial" charset="0"/>
              </a:rPr>
              <a:t>2+</a:t>
            </a:r>
            <a:r>
              <a:rPr lang="en-US" sz="2400" dirty="0" smtClean="0">
                <a:solidFill>
                  <a:srgbClr val="000000"/>
                </a:solidFill>
                <a:latin typeface="Arial" charset="0"/>
              </a:rPr>
              <a:t>]</a:t>
            </a:r>
            <a:r>
              <a:rPr lang="en-US" sz="2400" baseline="30000" dirty="0" smtClean="0">
                <a:solidFill>
                  <a:srgbClr val="000000"/>
                </a:solidFill>
                <a:latin typeface="Arial" charset="0"/>
              </a:rPr>
              <a:t>3</a:t>
            </a:r>
            <a:r>
              <a:rPr lang="en-US" sz="2400" dirty="0" smtClean="0">
                <a:solidFill>
                  <a:srgbClr val="000000"/>
                </a:solidFill>
                <a:latin typeface="Arial" charset="0"/>
              </a:rPr>
              <a:t>[PO</a:t>
            </a:r>
            <a:r>
              <a:rPr lang="en-US" sz="2400" baseline="-25000" dirty="0" smtClean="0">
                <a:solidFill>
                  <a:srgbClr val="000000"/>
                </a:solidFill>
                <a:latin typeface="Arial" charset="0"/>
              </a:rPr>
              <a:t>4</a:t>
            </a:r>
            <a:r>
              <a:rPr lang="en-US" sz="2400" baseline="30000" dirty="0" smtClean="0">
                <a:solidFill>
                  <a:srgbClr val="000000"/>
                </a:solidFill>
                <a:latin typeface="Arial" charset="0"/>
              </a:rPr>
              <a:t>3</a:t>
            </a:r>
            <a:r>
              <a:rPr lang="en-US" sz="2800" baseline="30000" dirty="0" smtClean="0">
                <a:solidFill>
                  <a:srgbClr val="000000"/>
                </a:solidFill>
                <a:latin typeface="Arial" charset="0"/>
              </a:rPr>
              <a:t>-</a:t>
            </a:r>
            <a:r>
              <a:rPr lang="en-US" sz="2400" dirty="0" smtClean="0">
                <a:solidFill>
                  <a:srgbClr val="000000"/>
                </a:solidFill>
                <a:latin typeface="Arial" charset="0"/>
              </a:rPr>
              <a:t>]</a:t>
            </a:r>
            <a:r>
              <a:rPr lang="en-US" sz="2400" baseline="30000" dirty="0" smtClean="0">
                <a:solidFill>
                  <a:srgbClr val="000000"/>
                </a:solidFill>
                <a:latin typeface="Arial" charset="0"/>
              </a:rPr>
              <a:t>2</a:t>
            </a:r>
            <a:endParaRPr lang="en-US" sz="2400" i="1" dirty="0" smtClean="0">
              <a:solidFill>
                <a:srgbClr val="000000"/>
              </a:solidFill>
              <a:latin typeface="Arial" charset="0"/>
            </a:endParaRPr>
          </a:p>
        </p:txBody>
      </p:sp>
      <p:sp>
        <p:nvSpPr>
          <p:cNvPr id="28" name="Rectangle 1031"/>
          <p:cNvSpPr>
            <a:spLocks noGrp="1" noChangeArrowheads="1"/>
          </p:cNvSpPr>
          <p:nvPr>
            <p:ph sz="half" idx="1"/>
          </p:nvPr>
        </p:nvSpPr>
        <p:spPr>
          <a:xfrm>
            <a:off x="563220" y="1163162"/>
            <a:ext cx="8077200" cy="461665"/>
          </a:xfrm>
        </p:spPr>
        <p:txBody>
          <a:bodyPr wrap="square">
            <a:spAutoFit/>
          </a:bodyPr>
          <a:lstStyle/>
          <a:p>
            <a:pPr>
              <a:buNone/>
            </a:pPr>
            <a:r>
              <a:rPr lang="en-US" altLang="en-US" sz="2400" dirty="0"/>
              <a:t>For </a:t>
            </a:r>
            <a:r>
              <a:rPr lang="en-US" altLang="en-US" sz="2400" dirty="0" smtClean="0"/>
              <a:t>a general dissolution/precipitation equilibrium </a:t>
            </a:r>
            <a:r>
              <a:rPr lang="en-US" altLang="en-US" sz="2400" dirty="0"/>
              <a:t>such as</a:t>
            </a:r>
            <a:r>
              <a:rPr lang="en-US" altLang="en-US" sz="2400" dirty="0" smtClean="0"/>
              <a:t>:</a:t>
            </a:r>
          </a:p>
        </p:txBody>
      </p:sp>
      <p:grpSp>
        <p:nvGrpSpPr>
          <p:cNvPr id="12" name="Group 22"/>
          <p:cNvGrpSpPr/>
          <p:nvPr/>
        </p:nvGrpSpPr>
        <p:grpSpPr>
          <a:xfrm>
            <a:off x="2028757" y="1718287"/>
            <a:ext cx="5062604" cy="584775"/>
            <a:chOff x="2718483" y="1679518"/>
            <a:chExt cx="5062604" cy="584775"/>
          </a:xfrm>
        </p:grpSpPr>
        <p:sp>
          <p:nvSpPr>
            <p:cNvPr id="30" name="Text Box 13"/>
            <p:cNvSpPr txBox="1">
              <a:spLocks noChangeArrowheads="1"/>
            </p:cNvSpPr>
            <p:nvPr/>
          </p:nvSpPr>
          <p:spPr bwMode="auto">
            <a:xfrm>
              <a:off x="2718483" y="1679518"/>
              <a:ext cx="5062604" cy="584775"/>
            </a:xfrm>
            <a:prstGeom prst="rect">
              <a:avLst/>
            </a:prstGeom>
            <a:noFill/>
            <a:ln w="9525">
              <a:noFill/>
              <a:miter lim="800000"/>
              <a:headEnd/>
              <a:tailEnd/>
            </a:ln>
          </p:spPr>
          <p:txBody>
            <a:bodyPr wrap="none">
              <a:spAutoFit/>
            </a:bodyPr>
            <a:lstStyle/>
            <a:p>
              <a:r>
                <a:rPr lang="en-US" sz="3200" dirty="0" err="1" smtClean="0"/>
                <a:t>A</a:t>
              </a:r>
              <a:r>
                <a:rPr lang="en-US" sz="3200" baseline="-25000" dirty="0" err="1" smtClean="0"/>
                <a:t>a</a:t>
              </a:r>
              <a:r>
                <a:rPr lang="en-US" sz="3200" dirty="0" err="1" smtClean="0"/>
                <a:t>B</a:t>
              </a:r>
              <a:r>
                <a:rPr lang="en-US" sz="3200" baseline="-25000" dirty="0" err="1" smtClean="0"/>
                <a:t>b</a:t>
              </a:r>
              <a:r>
                <a:rPr lang="en-US" sz="3200" dirty="0" smtClean="0"/>
                <a:t>(s)          </a:t>
              </a:r>
              <a:r>
                <a:rPr lang="en-US" sz="3200" i="1" dirty="0" err="1" smtClean="0"/>
                <a:t>a</a:t>
              </a:r>
              <a:r>
                <a:rPr lang="en-US" sz="3200" dirty="0" err="1" smtClean="0"/>
                <a:t>A</a:t>
              </a:r>
              <a:r>
                <a:rPr lang="en-US" sz="3200" dirty="0" smtClean="0"/>
                <a:t> (</a:t>
              </a:r>
              <a:r>
                <a:rPr lang="en-US" sz="3200" dirty="0" err="1" smtClean="0"/>
                <a:t>aq</a:t>
              </a:r>
              <a:r>
                <a:rPr lang="en-US" sz="3200" dirty="0" smtClean="0"/>
                <a:t>) </a:t>
              </a:r>
              <a:r>
                <a:rPr lang="en-US" sz="3200" dirty="0"/>
                <a:t>+ </a:t>
              </a:r>
              <a:r>
                <a:rPr lang="en-US" sz="3200" dirty="0" err="1" smtClean="0"/>
                <a:t>b</a:t>
              </a:r>
              <a:r>
                <a:rPr lang="en-US" sz="3200" i="1" dirty="0" err="1" smtClean="0"/>
                <a:t>B</a:t>
              </a:r>
              <a:r>
                <a:rPr lang="en-US" sz="3200" i="1" dirty="0" smtClean="0"/>
                <a:t> (</a:t>
              </a:r>
              <a:r>
                <a:rPr lang="en-US" sz="3200" i="1" dirty="0" err="1" smtClean="0"/>
                <a:t>aq</a:t>
              </a:r>
              <a:r>
                <a:rPr lang="en-US" sz="3200" i="1" dirty="0" smtClean="0"/>
                <a:t>)</a:t>
              </a:r>
              <a:endParaRPr lang="en-US" sz="3200" i="1" dirty="0"/>
            </a:p>
          </p:txBody>
        </p:sp>
        <p:graphicFrame>
          <p:nvGraphicFramePr>
            <p:cNvPr id="31" name="Object 2"/>
            <p:cNvGraphicFramePr>
              <a:graphicFrameLocks noChangeAspect="1"/>
            </p:cNvGraphicFramePr>
            <p:nvPr>
              <p:extLst>
                <p:ext uri="{D42A27DB-BD31-4B8C-83A1-F6EECF244321}">
                  <p14:modId xmlns="" xmlns:p14="http://schemas.microsoft.com/office/powerpoint/2010/main" val="3560171706"/>
                </p:ext>
              </p:extLst>
            </p:nvPr>
          </p:nvGraphicFramePr>
          <p:xfrm>
            <a:off x="4097321" y="1896187"/>
            <a:ext cx="620034" cy="182450"/>
          </p:xfrm>
          <a:graphic>
            <a:graphicData uri="http://schemas.openxmlformats.org/presentationml/2006/ole">
              <p:oleObj spid="_x0000_s731138" name="CS ChemDraw Drawing" r:id="rId3" imgW="1014619" imgH="243270" progId="ChemDraw.Document.6.0">
                <p:embed/>
              </p:oleObj>
            </a:graphicData>
          </a:graphic>
        </p:graphicFrame>
      </p:grpSp>
      <p:sp>
        <p:nvSpPr>
          <p:cNvPr id="33" name="Text Box 5"/>
          <p:cNvSpPr txBox="1">
            <a:spLocks noChangeArrowheads="1"/>
          </p:cNvSpPr>
          <p:nvPr/>
        </p:nvSpPr>
        <p:spPr bwMode="auto">
          <a:xfrm>
            <a:off x="3344232" y="2479045"/>
            <a:ext cx="1032270" cy="584775"/>
          </a:xfrm>
          <a:prstGeom prst="rect">
            <a:avLst/>
          </a:prstGeom>
          <a:noFill/>
          <a:ln w="9525">
            <a:noFill/>
            <a:miter lim="800000"/>
            <a:headEnd/>
            <a:tailEnd/>
          </a:ln>
          <a:effectLst/>
        </p:spPr>
        <p:txBody>
          <a:bodyPr wrap="none">
            <a:spAutoFit/>
          </a:bodyPr>
          <a:lstStyle/>
          <a:p>
            <a:pPr algn="r" eaLnBrk="1" hangingPunct="1"/>
            <a:r>
              <a:rPr lang="en-US" sz="3200" i="1" dirty="0" err="1" smtClean="0">
                <a:solidFill>
                  <a:srgbClr val="FF0000"/>
                </a:solidFill>
              </a:rPr>
              <a:t>K</a:t>
            </a:r>
            <a:r>
              <a:rPr lang="en-US" sz="3200" i="1" baseline="-25000" dirty="0" err="1" smtClean="0">
                <a:solidFill>
                  <a:srgbClr val="FF0000"/>
                </a:solidFill>
              </a:rPr>
              <a:t>sp</a:t>
            </a:r>
            <a:r>
              <a:rPr lang="en-US" sz="3200" dirty="0" smtClean="0"/>
              <a:t> </a:t>
            </a:r>
            <a:r>
              <a:rPr lang="en-US" sz="3200" dirty="0"/>
              <a:t>= </a:t>
            </a:r>
            <a:endParaRPr lang="en-US" sz="3200" i="1" dirty="0"/>
          </a:p>
        </p:txBody>
      </p:sp>
      <p:sp>
        <p:nvSpPr>
          <p:cNvPr id="37" name="Text Box 7"/>
          <p:cNvSpPr txBox="1">
            <a:spLocks noChangeArrowheads="1"/>
          </p:cNvSpPr>
          <p:nvPr/>
        </p:nvSpPr>
        <p:spPr bwMode="auto">
          <a:xfrm>
            <a:off x="4235340" y="2464194"/>
            <a:ext cx="806631" cy="584775"/>
          </a:xfrm>
          <a:prstGeom prst="rect">
            <a:avLst/>
          </a:prstGeom>
          <a:noFill/>
          <a:ln w="9525">
            <a:noFill/>
            <a:miter lim="800000"/>
            <a:headEnd/>
            <a:tailEnd/>
          </a:ln>
          <a:effectLst/>
        </p:spPr>
        <p:txBody>
          <a:bodyPr wrap="none">
            <a:spAutoFit/>
          </a:bodyPr>
          <a:lstStyle/>
          <a:p>
            <a:pPr eaLnBrk="1" hangingPunct="1"/>
            <a:r>
              <a:rPr lang="en-US" sz="3200" dirty="0" smtClean="0"/>
              <a:t>[A]</a:t>
            </a:r>
            <a:r>
              <a:rPr lang="en-US" sz="3200" baseline="30000" dirty="0" smtClean="0"/>
              <a:t>a</a:t>
            </a:r>
            <a:endParaRPr lang="en-US" sz="3200" dirty="0"/>
          </a:p>
        </p:txBody>
      </p:sp>
      <p:sp>
        <p:nvSpPr>
          <p:cNvPr id="38" name="Text Box 7"/>
          <p:cNvSpPr txBox="1">
            <a:spLocks noChangeArrowheads="1"/>
          </p:cNvSpPr>
          <p:nvPr/>
        </p:nvSpPr>
        <p:spPr bwMode="auto">
          <a:xfrm>
            <a:off x="4877888" y="2462219"/>
            <a:ext cx="805029" cy="584775"/>
          </a:xfrm>
          <a:prstGeom prst="rect">
            <a:avLst/>
          </a:prstGeom>
          <a:noFill/>
          <a:ln w="9525">
            <a:noFill/>
            <a:miter lim="800000"/>
            <a:headEnd/>
            <a:tailEnd/>
          </a:ln>
          <a:effectLst/>
        </p:spPr>
        <p:txBody>
          <a:bodyPr wrap="none">
            <a:spAutoFit/>
          </a:bodyPr>
          <a:lstStyle/>
          <a:p>
            <a:pPr eaLnBrk="1" hangingPunct="1"/>
            <a:r>
              <a:rPr lang="en-US" sz="3200" dirty="0" smtClean="0"/>
              <a:t>[B]</a:t>
            </a:r>
            <a:r>
              <a:rPr lang="en-US" sz="3200" baseline="30000" dirty="0" smtClean="0"/>
              <a:t>b</a:t>
            </a:r>
            <a:endParaRPr lang="en-US" sz="3200" dirty="0"/>
          </a:p>
        </p:txBody>
      </p:sp>
      <p:sp>
        <p:nvSpPr>
          <p:cNvPr id="32" name="Slide Number Placeholder 31"/>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 xmlns:p14="http://schemas.microsoft.com/office/powerpoint/2010/main" val="9908607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5"/>
          <p:cNvSpPr>
            <a:spLocks noChangeArrowheads="1"/>
          </p:cNvSpPr>
          <p:nvPr/>
        </p:nvSpPr>
        <p:spPr bwMode="auto">
          <a:xfrm>
            <a:off x="4419600" y="4419600"/>
            <a:ext cx="304800" cy="304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smtClean="0">
              <a:solidFill>
                <a:srgbClr val="000000"/>
              </a:solidFill>
              <a:latin typeface="Arial" charset="0"/>
            </a:endParaRPr>
          </a:p>
        </p:txBody>
      </p:sp>
      <p:sp>
        <p:nvSpPr>
          <p:cNvPr id="70662" name="Rectangle 6"/>
          <p:cNvSpPr>
            <a:spLocks noChangeArrowheads="1"/>
          </p:cNvSpPr>
          <p:nvPr/>
        </p:nvSpPr>
        <p:spPr bwMode="auto">
          <a:xfrm>
            <a:off x="4419600" y="5715000"/>
            <a:ext cx="304800" cy="304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smtClean="0">
              <a:solidFill>
                <a:srgbClr val="000000"/>
              </a:solidFill>
              <a:latin typeface="Arial" charset="0"/>
            </a:endParaRPr>
          </a:p>
        </p:txBody>
      </p:sp>
      <p:pic>
        <p:nvPicPr>
          <p:cNvPr id="20494" name="Picture 14"/>
          <p:cNvPicPr>
            <a:picLocks noChangeAspect="1" noChangeArrowheads="1"/>
          </p:cNvPicPr>
          <p:nvPr/>
        </p:nvPicPr>
        <p:blipFill>
          <a:blip r:embed="rId2" cstate="print"/>
          <a:srcRect/>
          <a:stretch>
            <a:fillRect/>
          </a:stretch>
        </p:blipFill>
        <p:spPr bwMode="auto">
          <a:xfrm>
            <a:off x="290513" y="3276600"/>
            <a:ext cx="1614487" cy="1074738"/>
          </a:xfrm>
          <a:prstGeom prst="rect">
            <a:avLst/>
          </a:prstGeom>
          <a:noFill/>
          <a:ln w="9525">
            <a:noFill/>
            <a:miter lim="800000"/>
            <a:headEnd/>
            <a:tailEnd/>
          </a:ln>
        </p:spPr>
      </p:pic>
      <p:pic>
        <p:nvPicPr>
          <p:cNvPr id="20495" name="Picture 15"/>
          <p:cNvPicPr>
            <a:picLocks noChangeAspect="1" noChangeArrowheads="1"/>
          </p:cNvPicPr>
          <p:nvPr/>
        </p:nvPicPr>
        <p:blipFill>
          <a:blip r:embed="rId3" cstate="print"/>
          <a:srcRect/>
          <a:stretch>
            <a:fillRect/>
          </a:stretch>
        </p:blipFill>
        <p:spPr bwMode="auto">
          <a:xfrm>
            <a:off x="1919288" y="3260725"/>
            <a:ext cx="2195512" cy="1082675"/>
          </a:xfrm>
          <a:prstGeom prst="rect">
            <a:avLst/>
          </a:prstGeom>
          <a:noFill/>
          <a:ln w="9525">
            <a:noFill/>
            <a:miter lim="800000"/>
            <a:headEnd/>
            <a:tailEnd/>
          </a:ln>
        </p:spPr>
      </p:pic>
      <p:pic>
        <p:nvPicPr>
          <p:cNvPr id="20496" name="Picture 16"/>
          <p:cNvPicPr>
            <a:picLocks noChangeAspect="1" noChangeArrowheads="1"/>
          </p:cNvPicPr>
          <p:nvPr/>
        </p:nvPicPr>
        <p:blipFill>
          <a:blip r:embed="rId4" cstate="print"/>
          <a:srcRect/>
          <a:stretch>
            <a:fillRect/>
          </a:stretch>
        </p:blipFill>
        <p:spPr bwMode="auto">
          <a:xfrm>
            <a:off x="4119563" y="3228975"/>
            <a:ext cx="2205037" cy="1098550"/>
          </a:xfrm>
          <a:prstGeom prst="rect">
            <a:avLst/>
          </a:prstGeom>
          <a:noFill/>
          <a:ln w="9525">
            <a:noFill/>
            <a:miter lim="800000"/>
            <a:headEnd/>
            <a:tailEnd/>
          </a:ln>
        </p:spPr>
      </p:pic>
      <p:pic>
        <p:nvPicPr>
          <p:cNvPr id="20497" name="Picture 17"/>
          <p:cNvPicPr>
            <a:picLocks noChangeAspect="1" noChangeArrowheads="1"/>
          </p:cNvPicPr>
          <p:nvPr/>
        </p:nvPicPr>
        <p:blipFill>
          <a:blip r:embed="rId5" cstate="print"/>
          <a:srcRect/>
          <a:stretch>
            <a:fillRect/>
          </a:stretch>
        </p:blipFill>
        <p:spPr bwMode="auto">
          <a:xfrm>
            <a:off x="6324600" y="3208338"/>
            <a:ext cx="2286000" cy="1117600"/>
          </a:xfrm>
          <a:prstGeom prst="rect">
            <a:avLst/>
          </a:prstGeom>
          <a:noFill/>
          <a:ln w="9525">
            <a:noFill/>
            <a:miter lim="800000"/>
            <a:headEnd/>
            <a:tailEnd/>
          </a:ln>
        </p:spPr>
      </p:pic>
      <p:pic>
        <p:nvPicPr>
          <p:cNvPr id="20498" name="Picture 18"/>
          <p:cNvPicPr>
            <a:picLocks noChangeAspect="1" noChangeArrowheads="1"/>
          </p:cNvPicPr>
          <p:nvPr/>
        </p:nvPicPr>
        <p:blipFill>
          <a:blip r:embed="rId6" cstate="print"/>
          <a:srcRect/>
          <a:stretch>
            <a:fillRect/>
          </a:stretch>
        </p:blipFill>
        <p:spPr bwMode="auto">
          <a:xfrm>
            <a:off x="304800" y="4927600"/>
            <a:ext cx="1600200" cy="1055688"/>
          </a:xfrm>
          <a:prstGeom prst="rect">
            <a:avLst/>
          </a:prstGeom>
          <a:noFill/>
          <a:ln w="9525">
            <a:noFill/>
            <a:miter lim="800000"/>
            <a:headEnd/>
            <a:tailEnd/>
          </a:ln>
        </p:spPr>
      </p:pic>
      <p:pic>
        <p:nvPicPr>
          <p:cNvPr id="20499" name="Picture 19"/>
          <p:cNvPicPr>
            <a:picLocks noChangeAspect="1" noChangeArrowheads="1"/>
          </p:cNvPicPr>
          <p:nvPr/>
        </p:nvPicPr>
        <p:blipFill>
          <a:blip r:embed="rId7" cstate="print"/>
          <a:srcRect/>
          <a:stretch>
            <a:fillRect/>
          </a:stretch>
        </p:blipFill>
        <p:spPr bwMode="auto">
          <a:xfrm>
            <a:off x="1905000" y="4914900"/>
            <a:ext cx="2209800" cy="1098550"/>
          </a:xfrm>
          <a:prstGeom prst="rect">
            <a:avLst/>
          </a:prstGeom>
          <a:noFill/>
          <a:ln w="9525">
            <a:noFill/>
            <a:miter lim="800000"/>
            <a:headEnd/>
            <a:tailEnd/>
          </a:ln>
        </p:spPr>
      </p:pic>
      <p:pic>
        <p:nvPicPr>
          <p:cNvPr id="20500" name="Picture 20"/>
          <p:cNvPicPr>
            <a:picLocks noChangeAspect="1" noChangeArrowheads="1"/>
          </p:cNvPicPr>
          <p:nvPr/>
        </p:nvPicPr>
        <p:blipFill>
          <a:blip r:embed="rId8" cstate="print"/>
          <a:srcRect/>
          <a:stretch>
            <a:fillRect/>
          </a:stretch>
        </p:blipFill>
        <p:spPr bwMode="auto">
          <a:xfrm>
            <a:off x="4114800" y="4894263"/>
            <a:ext cx="2286000" cy="1125537"/>
          </a:xfrm>
          <a:prstGeom prst="rect">
            <a:avLst/>
          </a:prstGeom>
          <a:noFill/>
          <a:ln w="9525">
            <a:noFill/>
            <a:miter lim="800000"/>
            <a:headEnd/>
            <a:tailEnd/>
          </a:ln>
        </p:spPr>
      </p:pic>
      <p:pic>
        <p:nvPicPr>
          <p:cNvPr id="20501" name="Picture 21"/>
          <p:cNvPicPr>
            <a:picLocks noChangeAspect="1" noChangeArrowheads="1"/>
          </p:cNvPicPr>
          <p:nvPr/>
        </p:nvPicPr>
        <p:blipFill>
          <a:blip r:embed="rId9" cstate="print"/>
          <a:srcRect/>
          <a:stretch>
            <a:fillRect/>
          </a:stretch>
        </p:blipFill>
        <p:spPr bwMode="auto">
          <a:xfrm>
            <a:off x="6400800" y="4854575"/>
            <a:ext cx="2362200" cy="1165225"/>
          </a:xfrm>
          <a:prstGeom prst="rect">
            <a:avLst/>
          </a:prstGeom>
          <a:noFill/>
          <a:ln w="9525">
            <a:noFill/>
            <a:miter lim="800000"/>
            <a:headEnd/>
            <a:tailEnd/>
          </a:ln>
        </p:spPr>
      </p:pic>
      <p:sp>
        <p:nvSpPr>
          <p:cNvPr id="16" name="Text Box 10"/>
          <p:cNvSpPr txBox="1">
            <a:spLocks noChangeArrowheads="1"/>
          </p:cNvSpPr>
          <p:nvPr/>
        </p:nvSpPr>
        <p:spPr bwMode="auto">
          <a:xfrm>
            <a:off x="1333499" y="1085975"/>
            <a:ext cx="5509713"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i="1" dirty="0" err="1" smtClean="0">
                <a:solidFill>
                  <a:srgbClr val="FF0000"/>
                </a:solidFill>
                <a:latin typeface="Calibri"/>
              </a:rPr>
              <a:t>K</a:t>
            </a:r>
            <a:r>
              <a:rPr lang="en-US" sz="2800" b="1" i="1" baseline="-25000" dirty="0" err="1" smtClean="0">
                <a:solidFill>
                  <a:srgbClr val="FF0000"/>
                </a:solidFill>
                <a:latin typeface="Calibri"/>
              </a:rPr>
              <a:t>sp</a:t>
            </a:r>
            <a:r>
              <a:rPr lang="en-US" sz="2800" dirty="0" smtClean="0">
                <a:solidFill>
                  <a:srgbClr val="000000"/>
                </a:solidFill>
                <a:latin typeface="Calibri"/>
              </a:rPr>
              <a:t> is the </a:t>
            </a:r>
            <a:r>
              <a:rPr lang="en-US" sz="2800" b="1" i="1" dirty="0" smtClean="0">
                <a:solidFill>
                  <a:srgbClr val="FF0000"/>
                </a:solidFill>
                <a:latin typeface="Calibri"/>
              </a:rPr>
              <a:t>solubility product constant</a:t>
            </a:r>
          </a:p>
        </p:txBody>
      </p:sp>
      <p:sp>
        <p:nvSpPr>
          <p:cNvPr id="20" name="Text Box 2"/>
          <p:cNvSpPr txBox="1">
            <a:spLocks noChangeArrowheads="1"/>
          </p:cNvSpPr>
          <p:nvPr/>
        </p:nvSpPr>
        <p:spPr bwMode="auto">
          <a:xfrm>
            <a:off x="1287779" y="1824990"/>
            <a:ext cx="7440931" cy="461665"/>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smtClean="0">
                <a:solidFill>
                  <a:srgbClr val="0000FF"/>
                </a:solidFill>
                <a:latin typeface="Calibri" panose="020F0502020204030204" pitchFamily="34" charset="0"/>
              </a:rPr>
              <a:t>Molar solubility</a:t>
            </a:r>
            <a:r>
              <a:rPr lang="en-US" sz="2400" dirty="0" smtClean="0">
                <a:solidFill>
                  <a:srgbClr val="0000FF"/>
                </a:solidFill>
                <a:latin typeface="Calibri" panose="020F0502020204030204" pitchFamily="34" charset="0"/>
              </a:rPr>
              <a:t> </a:t>
            </a:r>
            <a:r>
              <a:rPr lang="en-US" sz="2400" dirty="0" smtClean="0">
                <a:solidFill>
                  <a:srgbClr val="000000"/>
                </a:solidFill>
                <a:latin typeface="Calibri" panose="020F0502020204030204" pitchFamily="34" charset="0"/>
              </a:rPr>
              <a:t>(</a:t>
            </a:r>
            <a:r>
              <a:rPr lang="en-US" sz="2400" dirty="0" err="1" smtClean="0">
                <a:solidFill>
                  <a:srgbClr val="000000"/>
                </a:solidFill>
                <a:latin typeface="Calibri" panose="020F0502020204030204" pitchFamily="34" charset="0"/>
              </a:rPr>
              <a:t>mol</a:t>
            </a:r>
            <a:r>
              <a:rPr lang="en-US" sz="2400" dirty="0" smtClean="0">
                <a:solidFill>
                  <a:srgbClr val="000000"/>
                </a:solidFill>
                <a:latin typeface="Calibri" panose="020F0502020204030204" pitchFamily="34" charset="0"/>
              </a:rPr>
              <a:t>/L)</a:t>
            </a:r>
          </a:p>
        </p:txBody>
      </p:sp>
      <p:sp>
        <p:nvSpPr>
          <p:cNvPr id="21" name="Text Box 3"/>
          <p:cNvSpPr txBox="1">
            <a:spLocks noChangeArrowheads="1"/>
          </p:cNvSpPr>
          <p:nvPr/>
        </p:nvSpPr>
        <p:spPr bwMode="auto">
          <a:xfrm>
            <a:off x="1303020" y="2526665"/>
            <a:ext cx="7712668" cy="461665"/>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smtClean="0">
                <a:solidFill>
                  <a:srgbClr val="7030A0"/>
                </a:solidFill>
                <a:latin typeface="Calibri" panose="020F0502020204030204" pitchFamily="34" charset="0"/>
              </a:rPr>
              <a:t>Solubility</a:t>
            </a:r>
            <a:r>
              <a:rPr lang="en-US" sz="2400" dirty="0" smtClean="0">
                <a:solidFill>
                  <a:srgbClr val="000000"/>
                </a:solidFill>
                <a:latin typeface="Calibri" panose="020F0502020204030204" pitchFamily="34" charset="0"/>
              </a:rPr>
              <a:t> (g/L)</a:t>
            </a:r>
          </a:p>
        </p:txBody>
      </p:sp>
      <p:sp>
        <p:nvSpPr>
          <p:cNvPr id="22" name="Title 1"/>
          <p:cNvSpPr txBox="1">
            <a:spLocks/>
          </p:cNvSpPr>
          <p:nvPr/>
        </p:nvSpPr>
        <p:spPr>
          <a:xfrm>
            <a:off x="1584960" y="7391"/>
            <a:ext cx="65341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Relating Solubility Descriptions</a:t>
            </a:r>
            <a:endParaRPr lang="en-US" sz="4000" u="sng" dirty="0">
              <a:solidFill>
                <a:prstClr val="black"/>
              </a:solidFill>
              <a:latin typeface="Calibri"/>
            </a:endParaRPr>
          </a:p>
        </p:txBody>
      </p:sp>
      <p:sp>
        <p:nvSpPr>
          <p:cNvPr id="17" name="Slide Number Placeholder 16"/>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31</a:t>
            </a:fld>
            <a:endParaRPr lang="en-US">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a:xfrm>
            <a:off x="384636" y="1617554"/>
            <a:ext cx="8382000" cy="29942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The </a:t>
            </a:r>
            <a:r>
              <a:rPr kumimoji="0" lang="en-US" altLang="en-US" sz="2400" b="1" i="0" u="sng" strike="noStrike" kern="1200" cap="none" spc="0" normalizeH="0" baseline="0" noProof="0" dirty="0" smtClean="0">
                <a:ln>
                  <a:noFill/>
                </a:ln>
                <a:solidFill>
                  <a:sysClr val="windowText" lastClr="000000"/>
                </a:solidFill>
                <a:effectLst/>
                <a:uLnTx/>
                <a:uFillTx/>
                <a:latin typeface="Calibri"/>
                <a:ea typeface="+mn-ea"/>
              </a:rPr>
              <a:t>ion product</a:t>
            </a: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 </a:t>
            </a:r>
            <a:r>
              <a:rPr kumimoji="0" lang="en-US" altLang="en-US" sz="2400" b="1" i="1"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Q</a:t>
            </a: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 has the same form as the equilibrium constant </a:t>
            </a:r>
            <a:r>
              <a:rPr kumimoji="0" lang="en-US" altLang="en-US" sz="2400" b="1" i="1"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K.</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lang="en-US" altLang="en-US" sz="2400" b="1" i="1" dirty="0">
              <a:solidFill>
                <a:sysClr val="windowText" lastClr="000000"/>
              </a:solidFill>
              <a:latin typeface="Times New Roman" pitchFamily="18" charset="0"/>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altLang="en-US" sz="4000" b="1" i="1" u="none" strike="noStrike" kern="1200" cap="none" spc="0" normalizeH="0" baseline="-25000" noProof="0" dirty="0" smtClean="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altLang="en-US" sz="2400" b="1" i="0" u="none" strike="noStrike" kern="1200" cap="none" spc="0" normalizeH="0" baseline="-25000" noProof="0" dirty="0" smtClean="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ts val="1200"/>
              </a:spcBef>
              <a:spcAft>
                <a:spcPts val="0"/>
              </a:spcAft>
              <a:buClrTx/>
              <a:buSzTx/>
              <a:buFont typeface="Arial" pitchFamily="34" charset="0"/>
              <a:buChar char="•"/>
              <a:tabLst/>
              <a:defRPr/>
            </a:pPr>
            <a:r>
              <a:rPr kumimoji="0" lang="en-US" altLang="en-US" sz="2400" b="1" i="1"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Q</a:t>
            </a: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 is </a:t>
            </a:r>
            <a:r>
              <a:rPr kumimoji="0" lang="en-US" altLang="en-US" sz="2400" b="1" i="1" u="sng" strike="noStrike" kern="1200" cap="none" spc="0" normalizeH="0" baseline="0" noProof="0" dirty="0" smtClean="0">
                <a:ln>
                  <a:noFill/>
                </a:ln>
                <a:effectLst/>
                <a:uLnTx/>
                <a:uFillTx/>
                <a:latin typeface="Calibri"/>
                <a:ea typeface="+mn-ea"/>
              </a:rPr>
              <a:t>not necessarily at equilibrium</a:t>
            </a:r>
            <a:r>
              <a:rPr kumimoji="0" lang="en-US" altLang="en-US" sz="2400" b="1" strike="noStrike" kern="1200" cap="none" spc="0" normalizeH="0" baseline="0" noProof="0" dirty="0" smtClean="0">
                <a:ln>
                  <a:noFill/>
                </a:ln>
                <a:effectLst/>
                <a:uLnTx/>
                <a:uFillTx/>
                <a:latin typeface="Calibri"/>
                <a:ea typeface="+mn-ea"/>
              </a:rPr>
              <a:t>, typically initial conditions.</a:t>
            </a:r>
          </a:p>
          <a:p>
            <a:pPr marL="342900" marR="0" lvl="0" indent="-342900" algn="l" defTabSz="914400" rtl="0" eaLnBrk="1" fontAlgn="auto" latinLnBrk="0" hangingPunct="1">
              <a:lnSpc>
                <a:spcPct val="90000"/>
              </a:lnSpc>
              <a:spcBef>
                <a:spcPts val="1200"/>
              </a:spcBef>
              <a:spcAft>
                <a:spcPts val="0"/>
              </a:spcAft>
              <a:buClrTx/>
              <a:buSzTx/>
              <a:buFont typeface="Arial" pitchFamily="34" charset="0"/>
              <a:buChar char="•"/>
              <a:tabLst/>
              <a:defRPr/>
            </a:pPr>
            <a:r>
              <a:rPr lang="en-US" altLang="en-US" sz="2400" dirty="0" smtClean="0">
                <a:latin typeface="Calibri"/>
              </a:rPr>
              <a:t>Allows us to predict if a precipitate will form.</a:t>
            </a:r>
            <a:endParaRPr kumimoji="0" lang="en-US" altLang="en-US" sz="2400" strike="noStrike" kern="1200" cap="none" spc="0" normalizeH="0" baseline="0" noProof="0" dirty="0">
              <a:ln>
                <a:noFill/>
              </a:ln>
              <a:effectLst/>
              <a:uLnTx/>
              <a:uFillTx/>
              <a:latin typeface="Calibri"/>
            </a:endParaRPr>
          </a:p>
        </p:txBody>
      </p:sp>
      <p:sp>
        <p:nvSpPr>
          <p:cNvPr id="12" name="Text Box 10"/>
          <p:cNvSpPr txBox="1">
            <a:spLocks noChangeArrowheads="1"/>
          </p:cNvSpPr>
          <p:nvPr/>
        </p:nvSpPr>
        <p:spPr bwMode="auto">
          <a:xfrm>
            <a:off x="3897912" y="2346403"/>
            <a:ext cx="474283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i="1" dirty="0" err="1" smtClean="0">
                <a:solidFill>
                  <a:srgbClr val="FF0000"/>
                </a:solidFill>
                <a:latin typeface="Calibri"/>
              </a:rPr>
              <a:t>K</a:t>
            </a:r>
            <a:r>
              <a:rPr lang="en-US" sz="2400" b="1" i="1" baseline="-25000" dirty="0" err="1" smtClean="0">
                <a:solidFill>
                  <a:srgbClr val="FF0000"/>
                </a:solidFill>
                <a:latin typeface="Calibri"/>
              </a:rPr>
              <a:t>sp</a:t>
            </a:r>
            <a:r>
              <a:rPr lang="en-US" sz="2400" dirty="0" smtClean="0">
                <a:solidFill>
                  <a:srgbClr val="000000"/>
                </a:solidFill>
                <a:latin typeface="Calibri"/>
              </a:rPr>
              <a:t> is the </a:t>
            </a:r>
            <a:r>
              <a:rPr lang="en-US" sz="2400" b="1" i="1" dirty="0" smtClean="0">
                <a:solidFill>
                  <a:srgbClr val="FF0000"/>
                </a:solidFill>
                <a:latin typeface="Calibri"/>
              </a:rPr>
              <a:t>solubility product constant</a:t>
            </a:r>
          </a:p>
        </p:txBody>
      </p:sp>
      <p:grpSp>
        <p:nvGrpSpPr>
          <p:cNvPr id="2" name="Group 22"/>
          <p:cNvGrpSpPr/>
          <p:nvPr/>
        </p:nvGrpSpPr>
        <p:grpSpPr>
          <a:xfrm>
            <a:off x="2017498" y="981458"/>
            <a:ext cx="5062604" cy="584775"/>
            <a:chOff x="2718483" y="1679518"/>
            <a:chExt cx="5062604" cy="584775"/>
          </a:xfrm>
        </p:grpSpPr>
        <p:sp>
          <p:nvSpPr>
            <p:cNvPr id="14" name="Text Box 13"/>
            <p:cNvSpPr txBox="1">
              <a:spLocks noChangeArrowheads="1"/>
            </p:cNvSpPr>
            <p:nvPr/>
          </p:nvSpPr>
          <p:spPr bwMode="auto">
            <a:xfrm>
              <a:off x="2718483" y="1679518"/>
              <a:ext cx="5062604" cy="584775"/>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smtClean="0">
                  <a:ln>
                    <a:noFill/>
                  </a:ln>
                  <a:solidFill>
                    <a:prstClr val="black"/>
                  </a:solidFill>
                  <a:effectLst/>
                  <a:uLnTx/>
                  <a:uFillTx/>
                  <a:latin typeface="Calibri"/>
                </a:rPr>
                <a:t>A</a:t>
              </a:r>
              <a:r>
                <a:rPr kumimoji="0" lang="en-US" sz="3200" b="0" i="0" u="none" strike="noStrike" kern="0" cap="none" spc="0" normalizeH="0" baseline="-25000" noProof="0" dirty="0" err="1" smtClean="0">
                  <a:ln>
                    <a:noFill/>
                  </a:ln>
                  <a:solidFill>
                    <a:prstClr val="black"/>
                  </a:solidFill>
                  <a:effectLst/>
                  <a:uLnTx/>
                  <a:uFillTx/>
                  <a:latin typeface="Calibri"/>
                </a:rPr>
                <a:t>a</a:t>
              </a:r>
              <a:r>
                <a:rPr kumimoji="0" lang="en-US" sz="3200" b="0" i="0" u="none" strike="noStrike" kern="0" cap="none" spc="0" normalizeH="0" baseline="0" noProof="0" dirty="0" err="1" smtClean="0">
                  <a:ln>
                    <a:noFill/>
                  </a:ln>
                  <a:solidFill>
                    <a:prstClr val="black"/>
                  </a:solidFill>
                  <a:effectLst/>
                  <a:uLnTx/>
                  <a:uFillTx/>
                  <a:latin typeface="Calibri"/>
                </a:rPr>
                <a:t>B</a:t>
              </a:r>
              <a:r>
                <a:rPr kumimoji="0" lang="en-US" sz="3200" b="0" i="0" u="none" strike="noStrike" kern="0" cap="none" spc="0" normalizeH="0" baseline="-25000" noProof="0" dirty="0" err="1" smtClean="0">
                  <a:ln>
                    <a:noFill/>
                  </a:ln>
                  <a:solidFill>
                    <a:prstClr val="black"/>
                  </a:solidFill>
                  <a:effectLst/>
                  <a:uLnTx/>
                  <a:uFillTx/>
                  <a:latin typeface="Calibri"/>
                </a:rPr>
                <a:t>b</a:t>
              </a:r>
              <a:r>
                <a:rPr kumimoji="0" lang="en-US" sz="3200" b="0" i="0" u="none" strike="noStrike" kern="0" cap="none" spc="0" normalizeH="0" baseline="0" noProof="0" dirty="0" smtClean="0">
                  <a:ln>
                    <a:noFill/>
                  </a:ln>
                  <a:solidFill>
                    <a:prstClr val="black"/>
                  </a:solidFill>
                  <a:effectLst/>
                  <a:uLnTx/>
                  <a:uFillTx/>
                  <a:latin typeface="Calibri"/>
                </a:rPr>
                <a:t>(s)          </a:t>
              </a:r>
              <a:r>
                <a:rPr kumimoji="0" lang="en-US" sz="3200" b="0" i="1" u="none" strike="noStrike" kern="0" cap="none" spc="0" normalizeH="0" baseline="0" noProof="0" dirty="0" err="1" smtClean="0">
                  <a:ln>
                    <a:noFill/>
                  </a:ln>
                  <a:solidFill>
                    <a:prstClr val="black"/>
                  </a:solidFill>
                  <a:effectLst/>
                  <a:uLnTx/>
                  <a:uFillTx/>
                  <a:latin typeface="Calibri"/>
                </a:rPr>
                <a:t>a</a:t>
              </a:r>
              <a:r>
                <a:rPr kumimoji="0" lang="en-US" sz="3200" b="0" i="0" u="none" strike="noStrike" kern="0" cap="none" spc="0" normalizeH="0" baseline="0" noProof="0" dirty="0" err="1" smtClean="0">
                  <a:ln>
                    <a:noFill/>
                  </a:ln>
                  <a:solidFill>
                    <a:prstClr val="black"/>
                  </a:solidFill>
                  <a:effectLst/>
                  <a:uLnTx/>
                  <a:uFillTx/>
                  <a:latin typeface="Calibri"/>
                </a:rPr>
                <a:t>A</a:t>
              </a:r>
              <a:r>
                <a:rPr kumimoji="0" lang="en-US" sz="3200" b="0" i="0" u="none" strike="noStrike" kern="0" cap="none" spc="0" normalizeH="0" baseline="0" noProof="0" dirty="0" smtClean="0">
                  <a:ln>
                    <a:noFill/>
                  </a:ln>
                  <a:solidFill>
                    <a:prstClr val="black"/>
                  </a:solidFill>
                  <a:effectLst/>
                  <a:uLnTx/>
                  <a:uFillTx/>
                  <a:latin typeface="Calibri"/>
                </a:rPr>
                <a:t> (</a:t>
              </a:r>
              <a:r>
                <a:rPr kumimoji="0" lang="en-US" sz="3200" b="0" i="0" u="none" strike="noStrike" kern="0" cap="none" spc="0" normalizeH="0" baseline="0" noProof="0" dirty="0" err="1" smtClean="0">
                  <a:ln>
                    <a:noFill/>
                  </a:ln>
                  <a:solidFill>
                    <a:prstClr val="black"/>
                  </a:solidFill>
                  <a:effectLst/>
                  <a:uLnTx/>
                  <a:uFillTx/>
                  <a:latin typeface="Calibri"/>
                </a:rPr>
                <a:t>aq</a:t>
              </a:r>
              <a:r>
                <a:rPr kumimoji="0" lang="en-US" sz="3200" b="0" i="0" u="none" strike="noStrike" kern="0" cap="none" spc="0" normalizeH="0" baseline="0" noProof="0" dirty="0" smtClean="0">
                  <a:ln>
                    <a:noFill/>
                  </a:ln>
                  <a:solidFill>
                    <a:prstClr val="black"/>
                  </a:solidFill>
                  <a:effectLst/>
                  <a:uLnTx/>
                  <a:uFillTx/>
                  <a:latin typeface="Calibri"/>
                </a:rPr>
                <a:t>) + </a:t>
              </a:r>
              <a:r>
                <a:rPr kumimoji="0" lang="en-US" sz="3200" b="0" i="0" u="none" strike="noStrike" kern="0" cap="none" spc="0" normalizeH="0" baseline="0" noProof="0" dirty="0" err="1" smtClean="0">
                  <a:ln>
                    <a:noFill/>
                  </a:ln>
                  <a:solidFill>
                    <a:prstClr val="black"/>
                  </a:solidFill>
                  <a:effectLst/>
                  <a:uLnTx/>
                  <a:uFillTx/>
                  <a:latin typeface="Calibri"/>
                </a:rPr>
                <a:t>b</a:t>
              </a:r>
              <a:r>
                <a:rPr kumimoji="0" lang="en-US" sz="3200" b="0" i="1" u="none" strike="noStrike" kern="0" cap="none" spc="0" normalizeH="0" baseline="0" noProof="0" dirty="0" err="1" smtClean="0">
                  <a:ln>
                    <a:noFill/>
                  </a:ln>
                  <a:solidFill>
                    <a:prstClr val="black"/>
                  </a:solidFill>
                  <a:effectLst/>
                  <a:uLnTx/>
                  <a:uFillTx/>
                  <a:latin typeface="Calibri"/>
                </a:rPr>
                <a:t>B</a:t>
              </a:r>
              <a:r>
                <a:rPr kumimoji="0" lang="en-US" sz="3200" b="0" i="1" u="none" strike="noStrike" kern="0" cap="none" spc="0" normalizeH="0" baseline="0" noProof="0" dirty="0" smtClean="0">
                  <a:ln>
                    <a:noFill/>
                  </a:ln>
                  <a:solidFill>
                    <a:prstClr val="black"/>
                  </a:solidFill>
                  <a:effectLst/>
                  <a:uLnTx/>
                  <a:uFillTx/>
                  <a:latin typeface="Calibri"/>
                </a:rPr>
                <a:t> (</a:t>
              </a:r>
              <a:r>
                <a:rPr kumimoji="0" lang="en-US" sz="3200" b="0" i="1" u="none" strike="noStrike" kern="0" cap="none" spc="0" normalizeH="0" baseline="0" noProof="0" dirty="0" err="1" smtClean="0">
                  <a:ln>
                    <a:noFill/>
                  </a:ln>
                  <a:solidFill>
                    <a:prstClr val="black"/>
                  </a:solidFill>
                  <a:effectLst/>
                  <a:uLnTx/>
                  <a:uFillTx/>
                  <a:latin typeface="Calibri"/>
                </a:rPr>
                <a:t>aq</a:t>
              </a:r>
              <a:r>
                <a:rPr kumimoji="0" lang="en-US" sz="3200" b="0" i="1" u="none" strike="noStrike" kern="0" cap="none" spc="0" normalizeH="0" baseline="0" noProof="0" dirty="0" smtClean="0">
                  <a:ln>
                    <a:noFill/>
                  </a:ln>
                  <a:solidFill>
                    <a:prstClr val="black"/>
                  </a:solidFill>
                  <a:effectLst/>
                  <a:uLnTx/>
                  <a:uFillTx/>
                  <a:latin typeface="Calibri"/>
                </a:rPr>
                <a:t>)</a:t>
              </a:r>
            </a:p>
          </p:txBody>
        </p:sp>
        <p:graphicFrame>
          <p:nvGraphicFramePr>
            <p:cNvPr id="15" name="Object 2"/>
            <p:cNvGraphicFramePr>
              <a:graphicFrameLocks noChangeAspect="1"/>
            </p:cNvGraphicFramePr>
            <p:nvPr>
              <p:extLst>
                <p:ext uri="{D42A27DB-BD31-4B8C-83A1-F6EECF244321}">
                  <p14:modId xmlns="" xmlns:p14="http://schemas.microsoft.com/office/powerpoint/2010/main" val="3903619487"/>
                </p:ext>
              </p:extLst>
            </p:nvPr>
          </p:nvGraphicFramePr>
          <p:xfrm>
            <a:off x="4097321" y="1896187"/>
            <a:ext cx="620034" cy="182450"/>
          </p:xfrm>
          <a:graphic>
            <a:graphicData uri="http://schemas.openxmlformats.org/presentationml/2006/ole">
              <p:oleObj spid="_x0000_s729090" name="CS ChemDraw Drawing" r:id="rId3" imgW="1014619" imgH="243270" progId="ChemDraw.Document.6.0">
                <p:embed/>
              </p:oleObj>
            </a:graphicData>
          </a:graphic>
        </p:graphicFrame>
      </p:grpSp>
      <p:grpSp>
        <p:nvGrpSpPr>
          <p:cNvPr id="3" name="Group 19"/>
          <p:cNvGrpSpPr/>
          <p:nvPr/>
        </p:nvGrpSpPr>
        <p:grpSpPr>
          <a:xfrm>
            <a:off x="1039079" y="2294527"/>
            <a:ext cx="2338685" cy="601601"/>
            <a:chOff x="3352896" y="5073893"/>
            <a:chExt cx="2338685" cy="601601"/>
          </a:xfrm>
        </p:grpSpPr>
        <p:sp>
          <p:nvSpPr>
            <p:cNvPr id="16" name="Text Box 5"/>
            <p:cNvSpPr txBox="1">
              <a:spLocks noChangeArrowheads="1"/>
            </p:cNvSpPr>
            <p:nvPr/>
          </p:nvSpPr>
          <p:spPr bwMode="auto">
            <a:xfrm>
              <a:off x="3352896" y="5090719"/>
              <a:ext cx="1032270" cy="584775"/>
            </a:xfrm>
            <a:prstGeom prst="rect">
              <a:avLst/>
            </a:prstGeom>
            <a:noFill/>
            <a:ln w="9525">
              <a:noFill/>
              <a:miter lim="800000"/>
              <a:headEnd/>
              <a:tailEnd/>
            </a:ln>
            <a:effectLst/>
          </p:spPr>
          <p:txBody>
            <a:bodyPr wrap="none">
              <a:spAutoFit/>
            </a:bodyPr>
            <a:lstStyle/>
            <a:p>
              <a:pPr algn="r"/>
              <a:r>
                <a:rPr lang="en-US" sz="3200" i="1" dirty="0" err="1" smtClean="0">
                  <a:solidFill>
                    <a:srgbClr val="FF0000"/>
                  </a:solidFill>
                  <a:latin typeface="Calibri"/>
                </a:rPr>
                <a:t>K</a:t>
              </a:r>
              <a:r>
                <a:rPr lang="en-US" sz="3200" i="1" baseline="-25000" dirty="0" err="1" smtClean="0">
                  <a:solidFill>
                    <a:srgbClr val="FF0000"/>
                  </a:solidFill>
                  <a:latin typeface="Calibri"/>
                </a:rPr>
                <a:t>sp</a:t>
              </a:r>
              <a:r>
                <a:rPr lang="en-US" sz="3200" dirty="0" smtClean="0">
                  <a:solidFill>
                    <a:prstClr val="black"/>
                  </a:solidFill>
                  <a:latin typeface="Calibri"/>
                </a:rPr>
                <a:t> </a:t>
              </a:r>
              <a:r>
                <a:rPr lang="en-US" sz="3200" dirty="0">
                  <a:solidFill>
                    <a:prstClr val="black"/>
                  </a:solidFill>
                  <a:latin typeface="Calibri"/>
                </a:rPr>
                <a:t>= </a:t>
              </a:r>
              <a:endParaRPr lang="en-US" sz="3200" i="1" dirty="0">
                <a:solidFill>
                  <a:prstClr val="black"/>
                </a:solidFill>
                <a:latin typeface="Calibri"/>
              </a:endParaRPr>
            </a:p>
          </p:txBody>
        </p:sp>
        <p:sp>
          <p:nvSpPr>
            <p:cNvPr id="17" name="Text Box 7"/>
            <p:cNvSpPr txBox="1">
              <a:spLocks noChangeArrowheads="1"/>
            </p:cNvSpPr>
            <p:nvPr/>
          </p:nvSpPr>
          <p:spPr bwMode="auto">
            <a:xfrm>
              <a:off x="4244004" y="5075868"/>
              <a:ext cx="806631"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[A]</a:t>
              </a:r>
              <a:r>
                <a:rPr lang="en-US" sz="3200" baseline="30000" dirty="0" smtClean="0">
                  <a:solidFill>
                    <a:prstClr val="black"/>
                  </a:solidFill>
                  <a:latin typeface="Calibri"/>
                </a:rPr>
                <a:t>a</a:t>
              </a:r>
              <a:endParaRPr lang="en-US" sz="3200" dirty="0">
                <a:solidFill>
                  <a:prstClr val="black"/>
                </a:solidFill>
                <a:latin typeface="Calibri"/>
              </a:endParaRPr>
            </a:p>
          </p:txBody>
        </p:sp>
        <p:sp>
          <p:nvSpPr>
            <p:cNvPr id="18" name="Text Box 7"/>
            <p:cNvSpPr txBox="1">
              <a:spLocks noChangeArrowheads="1"/>
            </p:cNvSpPr>
            <p:nvPr/>
          </p:nvSpPr>
          <p:spPr bwMode="auto">
            <a:xfrm>
              <a:off x="4886552" y="5073893"/>
              <a:ext cx="805029"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[B]</a:t>
              </a:r>
              <a:r>
                <a:rPr lang="en-US" sz="3200" baseline="30000" dirty="0" smtClean="0">
                  <a:solidFill>
                    <a:prstClr val="black"/>
                  </a:solidFill>
                  <a:latin typeface="Calibri"/>
                </a:rPr>
                <a:t>b</a:t>
              </a:r>
              <a:endParaRPr lang="en-US" sz="3200" dirty="0">
                <a:solidFill>
                  <a:prstClr val="black"/>
                </a:solidFill>
                <a:latin typeface="Calibri"/>
              </a:endParaRPr>
            </a:p>
          </p:txBody>
        </p:sp>
      </p:grpSp>
      <p:sp>
        <p:nvSpPr>
          <p:cNvPr id="19"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Predicting Precipitation Reactions</a:t>
            </a:r>
            <a:endParaRPr lang="en-US" sz="4000" u="sng" dirty="0">
              <a:solidFill>
                <a:prstClr val="black"/>
              </a:solidFill>
              <a:latin typeface="Calibri"/>
            </a:endParaRPr>
          </a:p>
        </p:txBody>
      </p:sp>
      <p:sp>
        <p:nvSpPr>
          <p:cNvPr id="21" name="Text Box 10"/>
          <p:cNvSpPr txBox="1">
            <a:spLocks noChangeArrowheads="1"/>
          </p:cNvSpPr>
          <p:nvPr/>
        </p:nvSpPr>
        <p:spPr bwMode="auto">
          <a:xfrm>
            <a:off x="3904540" y="3002379"/>
            <a:ext cx="266771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i="1" dirty="0" smtClean="0">
                <a:solidFill>
                  <a:srgbClr val="7030A0"/>
                </a:solidFill>
                <a:latin typeface="Calibri"/>
              </a:rPr>
              <a:t>Q</a:t>
            </a:r>
            <a:r>
              <a:rPr lang="en-US" sz="2400" dirty="0" smtClean="0">
                <a:solidFill>
                  <a:srgbClr val="000000"/>
                </a:solidFill>
                <a:latin typeface="Calibri"/>
              </a:rPr>
              <a:t> is the </a:t>
            </a:r>
            <a:r>
              <a:rPr lang="en-US" sz="2400" b="1" i="1" dirty="0" smtClean="0">
                <a:solidFill>
                  <a:srgbClr val="7030A0"/>
                </a:solidFill>
                <a:latin typeface="Calibri"/>
              </a:rPr>
              <a:t>ion product</a:t>
            </a:r>
          </a:p>
        </p:txBody>
      </p:sp>
      <p:grpSp>
        <p:nvGrpSpPr>
          <p:cNvPr id="5" name="Group 21"/>
          <p:cNvGrpSpPr/>
          <p:nvPr/>
        </p:nvGrpSpPr>
        <p:grpSpPr>
          <a:xfrm>
            <a:off x="1017216" y="2950503"/>
            <a:ext cx="2367176" cy="601601"/>
            <a:chOff x="3324405" y="5073893"/>
            <a:chExt cx="2367176" cy="601601"/>
          </a:xfrm>
        </p:grpSpPr>
        <p:sp>
          <p:nvSpPr>
            <p:cNvPr id="23" name="Text Box 5"/>
            <p:cNvSpPr txBox="1">
              <a:spLocks noChangeArrowheads="1"/>
            </p:cNvSpPr>
            <p:nvPr/>
          </p:nvSpPr>
          <p:spPr bwMode="auto">
            <a:xfrm>
              <a:off x="3324405" y="5090719"/>
              <a:ext cx="1034257" cy="584775"/>
            </a:xfrm>
            <a:prstGeom prst="rect">
              <a:avLst/>
            </a:prstGeom>
            <a:noFill/>
            <a:ln w="9525">
              <a:noFill/>
              <a:miter lim="800000"/>
              <a:headEnd/>
              <a:tailEnd/>
            </a:ln>
            <a:effectLst/>
          </p:spPr>
          <p:txBody>
            <a:bodyPr wrap="none">
              <a:spAutoFit/>
            </a:bodyPr>
            <a:lstStyle/>
            <a:p>
              <a:pPr algn="r"/>
              <a:r>
                <a:rPr lang="en-US" sz="3200" i="1" dirty="0" smtClean="0">
                  <a:solidFill>
                    <a:srgbClr val="7030A0"/>
                  </a:solidFill>
                  <a:latin typeface="Calibri"/>
                </a:rPr>
                <a:t>Q</a:t>
              </a:r>
              <a:r>
                <a:rPr lang="en-US" sz="3200" i="1" dirty="0" smtClean="0">
                  <a:solidFill>
                    <a:srgbClr val="FF0000"/>
                  </a:solidFill>
                  <a:latin typeface="Calibri"/>
                </a:rPr>
                <a:t>  </a:t>
              </a:r>
              <a:r>
                <a:rPr lang="en-US" sz="3200" dirty="0" smtClean="0">
                  <a:solidFill>
                    <a:prstClr val="black"/>
                  </a:solidFill>
                  <a:latin typeface="Calibri"/>
                </a:rPr>
                <a:t> </a:t>
              </a:r>
              <a:r>
                <a:rPr lang="en-US" sz="3200" dirty="0">
                  <a:solidFill>
                    <a:prstClr val="black"/>
                  </a:solidFill>
                  <a:latin typeface="Calibri"/>
                </a:rPr>
                <a:t>= </a:t>
              </a:r>
              <a:endParaRPr lang="en-US" sz="3200" i="1" dirty="0">
                <a:solidFill>
                  <a:prstClr val="black"/>
                </a:solidFill>
                <a:latin typeface="Calibri"/>
              </a:endParaRPr>
            </a:p>
          </p:txBody>
        </p:sp>
        <p:sp>
          <p:nvSpPr>
            <p:cNvPr id="24" name="Text Box 7"/>
            <p:cNvSpPr txBox="1">
              <a:spLocks noChangeArrowheads="1"/>
            </p:cNvSpPr>
            <p:nvPr/>
          </p:nvSpPr>
          <p:spPr bwMode="auto">
            <a:xfrm>
              <a:off x="4244004" y="5075868"/>
              <a:ext cx="806631"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[A]</a:t>
              </a:r>
              <a:r>
                <a:rPr lang="en-US" sz="3200" baseline="30000" dirty="0" smtClean="0">
                  <a:solidFill>
                    <a:prstClr val="black"/>
                  </a:solidFill>
                  <a:latin typeface="Calibri"/>
                </a:rPr>
                <a:t>a</a:t>
              </a:r>
              <a:endParaRPr lang="en-US" sz="3200" dirty="0">
                <a:solidFill>
                  <a:prstClr val="black"/>
                </a:solidFill>
                <a:latin typeface="Calibri"/>
              </a:endParaRPr>
            </a:p>
          </p:txBody>
        </p:sp>
        <p:sp>
          <p:nvSpPr>
            <p:cNvPr id="25" name="Text Box 7"/>
            <p:cNvSpPr txBox="1">
              <a:spLocks noChangeArrowheads="1"/>
            </p:cNvSpPr>
            <p:nvPr/>
          </p:nvSpPr>
          <p:spPr bwMode="auto">
            <a:xfrm>
              <a:off x="4886552" y="5073893"/>
              <a:ext cx="805029"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[B]</a:t>
              </a:r>
              <a:r>
                <a:rPr lang="en-US" sz="3200" baseline="30000" dirty="0" smtClean="0">
                  <a:solidFill>
                    <a:prstClr val="black"/>
                  </a:solidFill>
                  <a:latin typeface="Calibri"/>
                </a:rPr>
                <a:t>b</a:t>
              </a:r>
              <a:endParaRPr lang="en-US" sz="3200" dirty="0">
                <a:solidFill>
                  <a:prstClr val="black"/>
                </a:solidFill>
                <a:latin typeface="Calibri"/>
              </a:endParaRPr>
            </a:p>
          </p:txBody>
        </p:sp>
      </p:grpSp>
      <p:sp>
        <p:nvSpPr>
          <p:cNvPr id="26" name="Text Box 30"/>
          <p:cNvSpPr txBox="1">
            <a:spLocks noChangeArrowheads="1"/>
          </p:cNvSpPr>
          <p:nvPr/>
        </p:nvSpPr>
        <p:spPr bwMode="auto">
          <a:xfrm>
            <a:off x="447260" y="5268151"/>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27" name="Text Box 33"/>
          <p:cNvSpPr txBox="1">
            <a:spLocks noChangeArrowheads="1"/>
          </p:cNvSpPr>
          <p:nvPr/>
        </p:nvSpPr>
        <p:spPr bwMode="auto">
          <a:xfrm>
            <a:off x="2022060" y="5268151"/>
            <a:ext cx="264318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Saturated solution</a:t>
            </a:r>
          </a:p>
        </p:txBody>
      </p:sp>
      <p:sp>
        <p:nvSpPr>
          <p:cNvPr id="28" name="Text Box 29"/>
          <p:cNvSpPr txBox="1">
            <a:spLocks noChangeArrowheads="1"/>
          </p:cNvSpPr>
          <p:nvPr/>
        </p:nvSpPr>
        <p:spPr bwMode="auto">
          <a:xfrm>
            <a:off x="447260" y="4803014"/>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smtClean="0">
                <a:solidFill>
                  <a:srgbClr val="000000"/>
                </a:solidFill>
                <a:latin typeface="Arial" charset="0"/>
              </a:rPr>
              <a:t>Q</a:t>
            </a:r>
            <a:r>
              <a:rPr lang="en-US" sz="2400" dirty="0" smtClean="0">
                <a:solidFill>
                  <a:srgbClr val="000000"/>
                </a:solidFill>
                <a:latin typeface="Arial" charset="0"/>
              </a:rPr>
              <a:t> &lt; </a:t>
            </a:r>
            <a:r>
              <a:rPr lang="en-US" sz="2400" i="1" dirty="0" err="1" smtClean="0">
                <a:solidFill>
                  <a:srgbClr val="000000"/>
                </a:solidFill>
                <a:latin typeface="Arial" charset="0"/>
              </a:rPr>
              <a:t>K</a:t>
            </a:r>
            <a:r>
              <a:rPr lang="en-US" sz="2400" i="1" baseline="-25000" dirty="0" err="1" smtClean="0">
                <a:solidFill>
                  <a:srgbClr val="000000"/>
                </a:solidFill>
                <a:latin typeface="Arial" charset="0"/>
              </a:rPr>
              <a:t>sp</a:t>
            </a:r>
            <a:endParaRPr lang="en-US" sz="2400" i="1" dirty="0" smtClean="0">
              <a:solidFill>
                <a:srgbClr val="000000"/>
              </a:solidFill>
              <a:latin typeface="Arial" charset="0"/>
            </a:endParaRPr>
          </a:p>
        </p:txBody>
      </p:sp>
      <p:sp>
        <p:nvSpPr>
          <p:cNvPr id="29" name="Text Box 32"/>
          <p:cNvSpPr txBox="1">
            <a:spLocks noChangeArrowheads="1"/>
          </p:cNvSpPr>
          <p:nvPr/>
        </p:nvSpPr>
        <p:spPr bwMode="auto">
          <a:xfrm>
            <a:off x="2022060" y="4801426"/>
            <a:ext cx="29829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Unsaturated solution</a:t>
            </a:r>
          </a:p>
        </p:txBody>
      </p:sp>
      <p:sp>
        <p:nvSpPr>
          <p:cNvPr id="30" name="Text Box 35"/>
          <p:cNvSpPr txBox="1">
            <a:spLocks noChangeArrowheads="1"/>
          </p:cNvSpPr>
          <p:nvPr/>
        </p:nvSpPr>
        <p:spPr bwMode="auto">
          <a:xfrm>
            <a:off x="5690773" y="4783964"/>
            <a:ext cx="206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No precipitate</a:t>
            </a:r>
          </a:p>
        </p:txBody>
      </p:sp>
      <p:sp>
        <p:nvSpPr>
          <p:cNvPr id="31" name="Text Box 31"/>
          <p:cNvSpPr txBox="1">
            <a:spLocks noChangeArrowheads="1"/>
          </p:cNvSpPr>
          <p:nvPr/>
        </p:nvSpPr>
        <p:spPr bwMode="auto">
          <a:xfrm>
            <a:off x="447260" y="5772976"/>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&gt;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32" name="Text Box 34"/>
          <p:cNvSpPr txBox="1">
            <a:spLocks noChangeArrowheads="1"/>
          </p:cNvSpPr>
          <p:nvPr/>
        </p:nvSpPr>
        <p:spPr bwMode="auto">
          <a:xfrm>
            <a:off x="2022060" y="5772976"/>
            <a:ext cx="34067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Supersaturated solution</a:t>
            </a:r>
          </a:p>
        </p:txBody>
      </p:sp>
      <p:sp>
        <p:nvSpPr>
          <p:cNvPr id="33" name="Text Box 36"/>
          <p:cNvSpPr txBox="1">
            <a:spLocks noChangeArrowheads="1"/>
          </p:cNvSpPr>
          <p:nvPr/>
        </p:nvSpPr>
        <p:spPr bwMode="auto">
          <a:xfrm>
            <a:off x="5690773" y="5760276"/>
            <a:ext cx="2828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Precipitate will form</a:t>
            </a:r>
          </a:p>
        </p:txBody>
      </p:sp>
      <p:sp>
        <p:nvSpPr>
          <p:cNvPr id="34" name="Slide Number Placeholder 33"/>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32</a:t>
            </a:fld>
            <a:endParaRPr lang="en-US">
              <a:solidFill>
                <a:srgbClr val="000000"/>
              </a:solidFill>
            </a:endParaRPr>
          </a:p>
        </p:txBody>
      </p:sp>
    </p:spTree>
    <p:extLst>
      <p:ext uri="{BB962C8B-B14F-4D97-AF65-F5344CB8AC3E}">
        <p14:creationId xmlns="" xmlns:p14="http://schemas.microsoft.com/office/powerpoint/2010/main" val="738806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28599" y="3054297"/>
            <a:ext cx="4465949" cy="339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 xmlns:p14="http://schemas.microsoft.com/office/powerpoint/2010/main" val="1880767223"/>
              </p:ext>
            </p:extLst>
          </p:nvPr>
        </p:nvGraphicFramePr>
        <p:xfrm>
          <a:off x="761865" y="1376966"/>
          <a:ext cx="1775143" cy="2366856"/>
        </p:xfrm>
        <a:graphic>
          <a:graphicData uri="http://schemas.openxmlformats.org/presentationml/2006/ole">
            <p:oleObj spid="_x0000_s348287" name="CS ChemDraw Drawing" r:id="rId3" imgW="1530720" imgH="2040120" progId="ChemDraw.Document.6.0">
              <p:embed/>
            </p:oleObj>
          </a:graphicData>
        </a:graphic>
      </p:graphicFrame>
      <p:sp>
        <p:nvSpPr>
          <p:cNvPr id="5" name="Rectangle 4"/>
          <p:cNvSpPr/>
          <p:nvPr/>
        </p:nvSpPr>
        <p:spPr>
          <a:xfrm>
            <a:off x="993392" y="2407591"/>
            <a:ext cx="705642" cy="461665"/>
          </a:xfrm>
          <a:prstGeom prst="rect">
            <a:avLst/>
          </a:prstGeom>
        </p:spPr>
        <p:txBody>
          <a:bodyPr wrap="none">
            <a:spAutoFit/>
          </a:bodyPr>
          <a:lstStyle/>
          <a:p>
            <a:r>
              <a:rPr lang="en-US" sz="2400" dirty="0">
                <a:solidFill>
                  <a:srgbClr val="000000"/>
                </a:solidFill>
                <a:latin typeface="Calibri" panose="020F0502020204030204" pitchFamily="34" charset="0"/>
              </a:rPr>
              <a:t>Ba</a:t>
            </a:r>
            <a:r>
              <a:rPr lang="en-US" sz="2400" baseline="30000" dirty="0">
                <a:solidFill>
                  <a:srgbClr val="000000"/>
                </a:solidFill>
                <a:latin typeface="Calibri" panose="020F0502020204030204" pitchFamily="34" charset="0"/>
              </a:rPr>
              <a:t>2+</a:t>
            </a:r>
            <a:endParaRPr lang="en-US" dirty="0"/>
          </a:p>
        </p:txBody>
      </p:sp>
      <p:sp>
        <p:nvSpPr>
          <p:cNvPr id="6" name="Rectangle 5"/>
          <p:cNvSpPr/>
          <p:nvPr/>
        </p:nvSpPr>
        <p:spPr>
          <a:xfrm>
            <a:off x="1229188" y="2798791"/>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graphicFrame>
        <p:nvGraphicFramePr>
          <p:cNvPr id="7" name="Object 6"/>
          <p:cNvGraphicFramePr>
            <a:graphicFrameLocks noChangeAspect="1"/>
          </p:cNvGraphicFramePr>
          <p:nvPr>
            <p:extLst>
              <p:ext uri="{D42A27DB-BD31-4B8C-83A1-F6EECF244321}">
                <p14:modId xmlns="" xmlns:p14="http://schemas.microsoft.com/office/powerpoint/2010/main" val="243172090"/>
              </p:ext>
            </p:extLst>
          </p:nvPr>
        </p:nvGraphicFramePr>
        <p:xfrm>
          <a:off x="5227185" y="1376965"/>
          <a:ext cx="1775143" cy="2366856"/>
        </p:xfrm>
        <a:graphic>
          <a:graphicData uri="http://schemas.openxmlformats.org/presentationml/2006/ole">
            <p:oleObj spid="_x0000_s348288" name="CS ChemDraw Drawing" r:id="rId4" imgW="1530720" imgH="2040120" progId="ChemDraw.Document.6.0">
              <p:embed/>
            </p:oleObj>
          </a:graphicData>
        </a:graphic>
      </p:graphicFrame>
      <p:sp>
        <p:nvSpPr>
          <p:cNvPr id="8" name="Rectangle 7"/>
          <p:cNvSpPr/>
          <p:nvPr/>
        </p:nvSpPr>
        <p:spPr>
          <a:xfrm>
            <a:off x="5595872" y="2407590"/>
            <a:ext cx="447558" cy="461665"/>
          </a:xfrm>
          <a:prstGeom prst="rect">
            <a:avLst/>
          </a:prstGeom>
        </p:spPr>
        <p:txBody>
          <a:bodyPr wrap="none">
            <a:spAutoFit/>
          </a:bodyPr>
          <a:lstStyle/>
          <a:p>
            <a:r>
              <a:rPr lang="en-US" sz="2400" dirty="0" smtClean="0">
                <a:solidFill>
                  <a:srgbClr val="000000"/>
                </a:solidFill>
                <a:latin typeface="Calibri" panose="020F0502020204030204" pitchFamily="34" charset="0"/>
              </a:rPr>
              <a:t>K</a:t>
            </a:r>
            <a:r>
              <a:rPr lang="en-US" sz="2400" baseline="30000" dirty="0" smtClean="0">
                <a:solidFill>
                  <a:srgbClr val="000000"/>
                </a:solidFill>
                <a:latin typeface="Calibri" panose="020F0502020204030204" pitchFamily="34" charset="0"/>
              </a:rPr>
              <a:t>+</a:t>
            </a:r>
            <a:endParaRPr lang="en-US" dirty="0"/>
          </a:p>
        </p:txBody>
      </p:sp>
      <p:sp>
        <p:nvSpPr>
          <p:cNvPr id="9" name="Rectangle 8"/>
          <p:cNvSpPr/>
          <p:nvPr/>
        </p:nvSpPr>
        <p:spPr>
          <a:xfrm>
            <a:off x="6136707" y="2757476"/>
            <a:ext cx="696024" cy="461665"/>
          </a:xfrm>
          <a:prstGeom prst="rect">
            <a:avLst/>
          </a:prstGeom>
        </p:spPr>
        <p:txBody>
          <a:bodyPr wrap="none">
            <a:spAutoFit/>
          </a:bodyPr>
          <a:lstStyle/>
          <a:p>
            <a:r>
              <a:rPr lang="en-US" sz="2400" dirty="0">
                <a:latin typeface="Calibri" panose="020F0502020204030204" pitchFamily="34" charset="0"/>
              </a:rPr>
              <a:t>SO</a:t>
            </a:r>
            <a:r>
              <a:rPr lang="en-US" sz="2400" baseline="-25000" dirty="0">
                <a:latin typeface="Calibri" panose="020F0502020204030204" pitchFamily="34" charset="0"/>
              </a:rPr>
              <a:t>4</a:t>
            </a:r>
            <a:r>
              <a:rPr lang="en-US" sz="2400" baseline="30000" dirty="0" smtClean="0">
                <a:solidFill>
                  <a:srgbClr val="000000"/>
                </a:solidFill>
                <a:latin typeface="Calibri" panose="020F0502020204030204" pitchFamily="34" charset="0"/>
              </a:rPr>
              <a:t>-</a:t>
            </a:r>
            <a:endParaRPr lang="en-US" dirty="0"/>
          </a:p>
        </p:txBody>
      </p:sp>
      <p:sp>
        <p:nvSpPr>
          <p:cNvPr id="10" name="TextBox 9"/>
          <p:cNvSpPr txBox="1"/>
          <p:nvPr/>
        </p:nvSpPr>
        <p:spPr>
          <a:xfrm>
            <a:off x="-15466" y="1018844"/>
            <a:ext cx="3398520" cy="369332"/>
          </a:xfrm>
          <a:prstGeom prst="rect">
            <a:avLst/>
          </a:prstGeom>
          <a:noFill/>
        </p:spPr>
        <p:txBody>
          <a:bodyPr wrap="square" rtlCol="0">
            <a:spAutoFit/>
          </a:bodyPr>
          <a:lstStyle/>
          <a:p>
            <a:pPr algn="ctr"/>
            <a:r>
              <a:rPr lang="en-US" smtClean="0"/>
              <a:t>200 mL of </a:t>
            </a:r>
            <a:r>
              <a:rPr lang="en-US" dirty="0" smtClean="0"/>
              <a:t>0.004 M BaCl</a:t>
            </a:r>
            <a:r>
              <a:rPr lang="en-US" baseline="-25000" dirty="0" smtClean="0"/>
              <a:t>2</a:t>
            </a:r>
            <a:endParaRPr lang="en-US" baseline="-25000" dirty="0"/>
          </a:p>
        </p:txBody>
      </p:sp>
      <p:sp>
        <p:nvSpPr>
          <p:cNvPr id="11" name="Rectangle 10"/>
          <p:cNvSpPr/>
          <p:nvPr/>
        </p:nvSpPr>
        <p:spPr>
          <a:xfrm>
            <a:off x="1781296" y="2679044"/>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12" name="Rectangle 11"/>
          <p:cNvSpPr/>
          <p:nvPr/>
        </p:nvSpPr>
        <p:spPr>
          <a:xfrm>
            <a:off x="5674666" y="2798791"/>
            <a:ext cx="447558" cy="461665"/>
          </a:xfrm>
          <a:prstGeom prst="rect">
            <a:avLst/>
          </a:prstGeom>
        </p:spPr>
        <p:txBody>
          <a:bodyPr wrap="none">
            <a:spAutoFit/>
          </a:bodyPr>
          <a:lstStyle/>
          <a:p>
            <a:r>
              <a:rPr lang="en-US" sz="2400" dirty="0" smtClean="0">
                <a:solidFill>
                  <a:srgbClr val="000000"/>
                </a:solidFill>
                <a:latin typeface="Calibri" panose="020F0502020204030204" pitchFamily="34" charset="0"/>
              </a:rPr>
              <a:t>K</a:t>
            </a:r>
            <a:r>
              <a:rPr lang="en-US" sz="2400" baseline="30000" dirty="0" smtClean="0">
                <a:solidFill>
                  <a:srgbClr val="000000"/>
                </a:solidFill>
                <a:latin typeface="Calibri" panose="020F0502020204030204" pitchFamily="34" charset="0"/>
              </a:rPr>
              <a:t>+</a:t>
            </a:r>
            <a:endParaRPr lang="en-US" dirty="0"/>
          </a:p>
        </p:txBody>
      </p:sp>
      <p:sp>
        <p:nvSpPr>
          <p:cNvPr id="13" name="TextBox 12"/>
          <p:cNvSpPr txBox="1"/>
          <p:nvPr/>
        </p:nvSpPr>
        <p:spPr>
          <a:xfrm>
            <a:off x="4422964" y="1049324"/>
            <a:ext cx="3398520" cy="369332"/>
          </a:xfrm>
          <a:prstGeom prst="rect">
            <a:avLst/>
          </a:prstGeom>
          <a:noFill/>
        </p:spPr>
        <p:txBody>
          <a:bodyPr wrap="square" rtlCol="0">
            <a:spAutoFit/>
          </a:bodyPr>
          <a:lstStyle/>
          <a:p>
            <a:pPr algn="ctr"/>
            <a:r>
              <a:rPr lang="en-US" dirty="0" smtClean="0"/>
              <a:t>600 mL of 0.008 M BaCl</a:t>
            </a:r>
            <a:r>
              <a:rPr lang="en-US" baseline="-25000" dirty="0" smtClean="0"/>
              <a:t>2</a:t>
            </a:r>
            <a:endParaRPr lang="en-US" baseline="-25000" dirty="0"/>
          </a:p>
        </p:txBody>
      </p:sp>
      <p:graphicFrame>
        <p:nvGraphicFramePr>
          <p:cNvPr id="14" name="Object 13"/>
          <p:cNvGraphicFramePr>
            <a:graphicFrameLocks noChangeAspect="1"/>
          </p:cNvGraphicFramePr>
          <p:nvPr>
            <p:extLst>
              <p:ext uri="{D42A27DB-BD31-4B8C-83A1-F6EECF244321}">
                <p14:modId xmlns="" xmlns:p14="http://schemas.microsoft.com/office/powerpoint/2010/main" val="3800301817"/>
              </p:ext>
            </p:extLst>
          </p:nvPr>
        </p:nvGraphicFramePr>
        <p:xfrm>
          <a:off x="3035313" y="2991175"/>
          <a:ext cx="1774825" cy="2366962"/>
        </p:xfrm>
        <a:graphic>
          <a:graphicData uri="http://schemas.openxmlformats.org/presentationml/2006/ole">
            <p:oleObj spid="_x0000_s348289" name="CS ChemDraw Drawing" r:id="rId5" imgW="1530720" imgH="2040120" progId="ChemDraw.Document.6.0">
              <p:embed/>
            </p:oleObj>
          </a:graphicData>
        </a:graphic>
      </p:graphicFrame>
      <p:cxnSp>
        <p:nvCxnSpPr>
          <p:cNvPr id="15" name="Straight Arrow Connector 14"/>
          <p:cNvCxnSpPr/>
          <p:nvPr/>
        </p:nvCxnSpPr>
        <p:spPr>
          <a:xfrm flipH="1">
            <a:off x="4305313" y="1715421"/>
            <a:ext cx="914400" cy="1272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529614" y="1715420"/>
            <a:ext cx="914400" cy="1272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631015" y="4319268"/>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19" name="Rectangle 18"/>
          <p:cNvSpPr/>
          <p:nvPr/>
        </p:nvSpPr>
        <p:spPr>
          <a:xfrm>
            <a:off x="4231302" y="4431644"/>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20" name="Rectangle 19"/>
          <p:cNvSpPr/>
          <p:nvPr/>
        </p:nvSpPr>
        <p:spPr>
          <a:xfrm>
            <a:off x="3965192" y="4010657"/>
            <a:ext cx="447558" cy="461665"/>
          </a:xfrm>
          <a:prstGeom prst="rect">
            <a:avLst/>
          </a:prstGeom>
        </p:spPr>
        <p:txBody>
          <a:bodyPr wrap="none">
            <a:spAutoFit/>
          </a:bodyPr>
          <a:lstStyle/>
          <a:p>
            <a:r>
              <a:rPr lang="en-US" sz="2400" dirty="0" smtClean="0">
                <a:solidFill>
                  <a:srgbClr val="000000"/>
                </a:solidFill>
                <a:latin typeface="Calibri" panose="020F0502020204030204" pitchFamily="34" charset="0"/>
              </a:rPr>
              <a:t>K</a:t>
            </a:r>
            <a:r>
              <a:rPr lang="en-US" sz="2400" baseline="30000" dirty="0" smtClean="0">
                <a:solidFill>
                  <a:srgbClr val="000000"/>
                </a:solidFill>
                <a:latin typeface="Calibri" panose="020F0502020204030204" pitchFamily="34" charset="0"/>
              </a:rPr>
              <a:t>+</a:t>
            </a:r>
            <a:endParaRPr lang="en-US" dirty="0"/>
          </a:p>
        </p:txBody>
      </p:sp>
      <p:sp>
        <p:nvSpPr>
          <p:cNvPr id="22" name="Rectangle 21"/>
          <p:cNvSpPr/>
          <p:nvPr/>
        </p:nvSpPr>
        <p:spPr>
          <a:xfrm>
            <a:off x="3374040" y="3997514"/>
            <a:ext cx="447558" cy="461665"/>
          </a:xfrm>
          <a:prstGeom prst="rect">
            <a:avLst/>
          </a:prstGeom>
        </p:spPr>
        <p:txBody>
          <a:bodyPr wrap="none">
            <a:spAutoFit/>
          </a:bodyPr>
          <a:lstStyle/>
          <a:p>
            <a:r>
              <a:rPr lang="en-US" sz="2400" dirty="0" smtClean="0">
                <a:solidFill>
                  <a:srgbClr val="000000"/>
                </a:solidFill>
                <a:latin typeface="Calibri" panose="020F0502020204030204" pitchFamily="34" charset="0"/>
              </a:rPr>
              <a:t>K</a:t>
            </a:r>
            <a:r>
              <a:rPr lang="en-US" sz="2400" baseline="30000" dirty="0" smtClean="0">
                <a:solidFill>
                  <a:srgbClr val="000000"/>
                </a:solidFill>
                <a:latin typeface="Calibri" panose="020F0502020204030204" pitchFamily="34" charset="0"/>
              </a:rPr>
              <a:t>+</a:t>
            </a:r>
            <a:endParaRPr lang="en-US" dirty="0"/>
          </a:p>
        </p:txBody>
      </p:sp>
      <p:sp>
        <p:nvSpPr>
          <p:cNvPr id="25" name="Rectangle 24"/>
          <p:cNvSpPr/>
          <p:nvPr/>
        </p:nvSpPr>
        <p:spPr>
          <a:xfrm>
            <a:off x="2262518" y="4383751"/>
            <a:ext cx="1009635" cy="369332"/>
          </a:xfrm>
          <a:prstGeom prst="rect">
            <a:avLst/>
          </a:prstGeom>
        </p:spPr>
        <p:txBody>
          <a:bodyPr wrap="none">
            <a:spAutoFit/>
          </a:bodyPr>
          <a:lstStyle/>
          <a:p>
            <a:r>
              <a:rPr lang="en-US" dirty="0" smtClean="0">
                <a:solidFill>
                  <a:srgbClr val="000000"/>
                </a:solidFill>
              </a:rPr>
              <a:t>800 </a:t>
            </a:r>
            <a:r>
              <a:rPr lang="en-US" dirty="0">
                <a:solidFill>
                  <a:srgbClr val="000000"/>
                </a:solidFill>
              </a:rPr>
              <a:t>mL </a:t>
            </a:r>
            <a:endParaRPr lang="en-US" dirty="0"/>
          </a:p>
        </p:txBody>
      </p:sp>
      <p:sp>
        <p:nvSpPr>
          <p:cNvPr id="26"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Selective Precipitation</a:t>
            </a:r>
            <a:endParaRPr lang="en-US" sz="4000" u="sng" dirty="0">
              <a:solidFill>
                <a:prstClr val="black"/>
              </a:solidFill>
              <a:latin typeface="Calibri"/>
            </a:endParaRPr>
          </a:p>
        </p:txBody>
      </p:sp>
      <p:sp>
        <p:nvSpPr>
          <p:cNvPr id="29" name="TextBox 28"/>
          <p:cNvSpPr txBox="1"/>
          <p:nvPr/>
        </p:nvSpPr>
        <p:spPr>
          <a:xfrm>
            <a:off x="4942643" y="4227697"/>
            <a:ext cx="4061891" cy="1643527"/>
          </a:xfrm>
          <a:prstGeom prst="rect">
            <a:avLst/>
          </a:prstGeom>
          <a:noFill/>
        </p:spPr>
        <p:txBody>
          <a:bodyPr wrap="square" rtlCol="0">
            <a:spAutoFit/>
          </a:bodyPr>
          <a:lstStyle/>
          <a:p>
            <a:pPr lvl="0" fontAlgn="base">
              <a:spcBef>
                <a:spcPct val="20000"/>
              </a:spcBef>
              <a:spcAft>
                <a:spcPct val="0"/>
              </a:spcAft>
            </a:pPr>
            <a:r>
              <a:rPr lang="en-US" sz="2400" u="sng" dirty="0" smtClean="0"/>
              <a:t>Collect solid</a:t>
            </a:r>
            <a:r>
              <a:rPr lang="en-US" sz="2400" dirty="0" smtClean="0"/>
              <a:t>:</a:t>
            </a:r>
          </a:p>
          <a:p>
            <a:pPr lvl="0" fontAlgn="base">
              <a:spcBef>
                <a:spcPct val="20000"/>
              </a:spcBef>
              <a:spcAft>
                <a:spcPct val="0"/>
              </a:spcAft>
            </a:pPr>
            <a:r>
              <a:rPr lang="en-US" sz="2400" dirty="0" smtClean="0"/>
              <a:t>   Separated some Ba</a:t>
            </a:r>
            <a:r>
              <a:rPr lang="en-US" sz="2400" baseline="30000" dirty="0" smtClean="0"/>
              <a:t>+</a:t>
            </a:r>
            <a:r>
              <a:rPr lang="en-US" sz="2400" dirty="0" smtClean="0"/>
              <a:t> and SO</a:t>
            </a:r>
            <a:r>
              <a:rPr lang="en-US" sz="2400" baseline="-25000" dirty="0" smtClean="0"/>
              <a:t>4</a:t>
            </a:r>
            <a:r>
              <a:rPr lang="en-US" sz="2400" baseline="30000" dirty="0" smtClean="0"/>
              <a:t>-</a:t>
            </a:r>
          </a:p>
          <a:p>
            <a:pPr fontAlgn="base">
              <a:spcBef>
                <a:spcPct val="20000"/>
              </a:spcBef>
              <a:spcAft>
                <a:spcPct val="0"/>
              </a:spcAft>
            </a:pPr>
            <a:r>
              <a:rPr lang="en-US" sz="2400" dirty="0" smtClean="0"/>
              <a:t>   from K</a:t>
            </a:r>
            <a:r>
              <a:rPr lang="en-US" sz="2400" baseline="30000" dirty="0" smtClean="0"/>
              <a:t>+</a:t>
            </a:r>
            <a:r>
              <a:rPr lang="en-US" sz="2400" dirty="0" smtClean="0"/>
              <a:t> </a:t>
            </a:r>
            <a:r>
              <a:rPr lang="en-US" sz="2400" dirty="0"/>
              <a:t>and </a:t>
            </a:r>
            <a:r>
              <a:rPr lang="en-US" sz="2400" dirty="0" smtClean="0"/>
              <a:t>Cl</a:t>
            </a:r>
            <a:r>
              <a:rPr lang="en-US" sz="2400" baseline="30000" dirty="0" smtClean="0"/>
              <a:t>-</a:t>
            </a:r>
            <a:endParaRPr lang="en-US" sz="2400" baseline="30000" dirty="0"/>
          </a:p>
          <a:p>
            <a:pPr lvl="0" fontAlgn="base">
              <a:spcBef>
                <a:spcPct val="20000"/>
              </a:spcBef>
              <a:spcAft>
                <a:spcPct val="0"/>
              </a:spcAft>
            </a:pPr>
            <a:endParaRPr lang="en-US" sz="2400" baseline="30000" dirty="0"/>
          </a:p>
        </p:txBody>
      </p:sp>
      <p:sp>
        <p:nvSpPr>
          <p:cNvPr id="30" name="Rectangle 29"/>
          <p:cNvSpPr/>
          <p:nvPr/>
        </p:nvSpPr>
        <p:spPr>
          <a:xfrm>
            <a:off x="242332" y="6063397"/>
            <a:ext cx="8698343" cy="646331"/>
          </a:xfrm>
          <a:prstGeom prst="rect">
            <a:avLst/>
          </a:prstGeom>
        </p:spPr>
        <p:txBody>
          <a:bodyPr wrap="none">
            <a:spAutoFit/>
          </a:bodyPr>
          <a:lstStyle/>
          <a:p>
            <a:r>
              <a:rPr lang="en-US" sz="3600" dirty="0" smtClean="0">
                <a:solidFill>
                  <a:srgbClr val="FF0000"/>
                </a:solidFill>
                <a:latin typeface="Calibri"/>
              </a:rPr>
              <a:t>Separation of Ions by Fractional Precipitation.</a:t>
            </a:r>
            <a:endParaRPr lang="en-US" sz="3600" dirty="0">
              <a:solidFill>
                <a:srgbClr val="FF0000"/>
              </a:solidFill>
              <a:latin typeface="Calibri"/>
            </a:endParaRPr>
          </a:p>
        </p:txBody>
      </p:sp>
      <p:sp>
        <p:nvSpPr>
          <p:cNvPr id="24" name="Rectangle 23"/>
          <p:cNvSpPr/>
          <p:nvPr/>
        </p:nvSpPr>
        <p:spPr>
          <a:xfrm>
            <a:off x="2387124" y="5300662"/>
            <a:ext cx="976549" cy="369332"/>
          </a:xfrm>
          <a:prstGeom prst="rect">
            <a:avLst/>
          </a:prstGeom>
        </p:spPr>
        <p:txBody>
          <a:bodyPr wrap="none">
            <a:spAutoFit/>
          </a:bodyPr>
          <a:lstStyle/>
          <a:p>
            <a:pPr lvl="0" algn="ctr" fontAlgn="base">
              <a:spcBef>
                <a:spcPct val="20000"/>
              </a:spcBef>
              <a:spcAft>
                <a:spcPct val="0"/>
              </a:spcAft>
            </a:pPr>
            <a:r>
              <a:rPr lang="en-US" dirty="0" err="1" smtClean="0">
                <a:solidFill>
                  <a:srgbClr val="7030A0"/>
                </a:solidFill>
              </a:rPr>
              <a:t>Ba</a:t>
            </a:r>
            <a:r>
              <a:rPr lang="en-US" dirty="0" smtClean="0">
                <a:solidFill>
                  <a:srgbClr val="7030A0"/>
                </a:solidFill>
              </a:rPr>
              <a:t>(SO</a:t>
            </a:r>
            <a:r>
              <a:rPr lang="en-US" baseline="-25000" dirty="0" smtClean="0">
                <a:solidFill>
                  <a:srgbClr val="7030A0"/>
                </a:solidFill>
              </a:rPr>
              <a:t>4</a:t>
            </a:r>
            <a:r>
              <a:rPr lang="en-US" dirty="0" smtClean="0">
                <a:solidFill>
                  <a:srgbClr val="7030A0"/>
                </a:solidFill>
              </a:rPr>
              <a:t>)</a:t>
            </a:r>
            <a:r>
              <a:rPr lang="en-US" baseline="-25000" dirty="0" smtClean="0">
                <a:solidFill>
                  <a:srgbClr val="7030A0"/>
                </a:solidFill>
              </a:rPr>
              <a:t>2</a:t>
            </a:r>
            <a:endParaRPr lang="en-US" baseline="-25000" dirty="0">
              <a:solidFill>
                <a:srgbClr val="7030A0"/>
              </a:solidFill>
            </a:endParaRPr>
          </a:p>
        </p:txBody>
      </p:sp>
      <p:graphicFrame>
        <p:nvGraphicFramePr>
          <p:cNvPr id="348202" name="Object 42"/>
          <p:cNvGraphicFramePr>
            <a:graphicFrameLocks noChangeAspect="1"/>
          </p:cNvGraphicFramePr>
          <p:nvPr/>
        </p:nvGraphicFramePr>
        <p:xfrm>
          <a:off x="3402013" y="4880472"/>
          <a:ext cx="290491" cy="291393"/>
        </p:xfrm>
        <a:graphic>
          <a:graphicData uri="http://schemas.openxmlformats.org/presentationml/2006/ole">
            <p:oleObj spid="_x0000_s348290" name="CS ChemDraw Drawing" r:id="rId6" imgW="511632" imgH="513270" progId="ChemDraw.Document.6.0">
              <p:embed/>
            </p:oleObj>
          </a:graphicData>
        </a:graphic>
      </p:graphicFrame>
      <p:graphicFrame>
        <p:nvGraphicFramePr>
          <p:cNvPr id="348203" name="Object 43"/>
          <p:cNvGraphicFramePr>
            <a:graphicFrameLocks noChangeAspect="1"/>
          </p:cNvGraphicFramePr>
          <p:nvPr/>
        </p:nvGraphicFramePr>
        <p:xfrm>
          <a:off x="4116274" y="4900173"/>
          <a:ext cx="290512" cy="292100"/>
        </p:xfrm>
        <a:graphic>
          <a:graphicData uri="http://schemas.openxmlformats.org/presentationml/2006/ole">
            <p:oleObj spid="_x0000_s348291" name="CS ChemDraw Drawing" r:id="rId7" imgW="511632" imgH="513270" progId="ChemDraw.Document.6.0">
              <p:embed/>
            </p:oleObj>
          </a:graphicData>
        </a:graphic>
      </p:graphicFrame>
      <p:graphicFrame>
        <p:nvGraphicFramePr>
          <p:cNvPr id="348204" name="Object 44"/>
          <p:cNvGraphicFramePr>
            <a:graphicFrameLocks noChangeAspect="1"/>
          </p:cNvGraphicFramePr>
          <p:nvPr/>
        </p:nvGraphicFramePr>
        <p:xfrm>
          <a:off x="3574725" y="4898776"/>
          <a:ext cx="290512" cy="292100"/>
        </p:xfrm>
        <a:graphic>
          <a:graphicData uri="http://schemas.openxmlformats.org/presentationml/2006/ole">
            <p:oleObj spid="_x0000_s348292" name="CS ChemDraw Drawing" r:id="rId8" imgW="511632" imgH="513270" progId="ChemDraw.Document.6.0">
              <p:embed/>
            </p:oleObj>
          </a:graphicData>
        </a:graphic>
      </p:graphicFrame>
      <p:graphicFrame>
        <p:nvGraphicFramePr>
          <p:cNvPr id="348205" name="Object 45"/>
          <p:cNvGraphicFramePr>
            <a:graphicFrameLocks noChangeAspect="1"/>
          </p:cNvGraphicFramePr>
          <p:nvPr/>
        </p:nvGraphicFramePr>
        <p:xfrm>
          <a:off x="3903720" y="4908206"/>
          <a:ext cx="290513" cy="292100"/>
        </p:xfrm>
        <a:graphic>
          <a:graphicData uri="http://schemas.openxmlformats.org/presentationml/2006/ole">
            <p:oleObj spid="_x0000_s348293" name="CS ChemDraw Drawing" r:id="rId9" imgW="511632" imgH="513270" progId="ChemDraw.Document.6.0">
              <p:embed/>
            </p:oleObj>
          </a:graphicData>
        </a:graphic>
      </p:graphicFrame>
      <p:graphicFrame>
        <p:nvGraphicFramePr>
          <p:cNvPr id="348206" name="Object 46"/>
          <p:cNvGraphicFramePr>
            <a:graphicFrameLocks noChangeAspect="1"/>
          </p:cNvGraphicFramePr>
          <p:nvPr/>
        </p:nvGraphicFramePr>
        <p:xfrm>
          <a:off x="3749484" y="4919223"/>
          <a:ext cx="290513" cy="292100"/>
        </p:xfrm>
        <a:graphic>
          <a:graphicData uri="http://schemas.openxmlformats.org/presentationml/2006/ole">
            <p:oleObj spid="_x0000_s348294" name="CS ChemDraw Drawing" r:id="rId10" imgW="511632" imgH="513270" progId="ChemDraw.Document.6.0">
              <p:embed/>
            </p:oleObj>
          </a:graphicData>
        </a:graphic>
      </p:graphicFrame>
      <p:cxnSp>
        <p:nvCxnSpPr>
          <p:cNvPr id="31" name="Straight Arrow Connector 30"/>
          <p:cNvCxnSpPr/>
          <p:nvPr/>
        </p:nvCxnSpPr>
        <p:spPr>
          <a:xfrm flipV="1">
            <a:off x="3216925" y="5101710"/>
            <a:ext cx="489657" cy="307572"/>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2" name="Slide Number Placeholder 31"/>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Fractional Precipitation</a:t>
            </a:r>
            <a:endParaRPr lang="en-US" sz="4000" u="sng" dirty="0">
              <a:solidFill>
                <a:prstClr val="black"/>
              </a:solidFill>
              <a:latin typeface="Calibri"/>
            </a:endParaRPr>
          </a:p>
        </p:txBody>
      </p:sp>
      <p:sp>
        <p:nvSpPr>
          <p:cNvPr id="5" name="Rectangle 4"/>
          <p:cNvSpPr/>
          <p:nvPr/>
        </p:nvSpPr>
        <p:spPr>
          <a:xfrm>
            <a:off x="327851" y="950019"/>
            <a:ext cx="8511357" cy="1200329"/>
          </a:xfrm>
          <a:prstGeom prst="rect">
            <a:avLst/>
          </a:prstGeom>
        </p:spPr>
        <p:txBody>
          <a:bodyPr wrap="square">
            <a:spAutoFit/>
          </a:bodyPr>
          <a:lstStyle/>
          <a:p>
            <a:r>
              <a:rPr lang="en-US" altLang="en-US" sz="2400" dirty="0" smtClean="0"/>
              <a:t>We can calculate </a:t>
            </a:r>
            <a:r>
              <a:rPr lang="en-US" altLang="en-US" sz="2400" dirty="0"/>
              <a:t>the concentration of Cl</a:t>
            </a:r>
            <a:r>
              <a:rPr lang="en-US" altLang="en-US" sz="2400" baseline="30000" dirty="0"/>
              <a:t>-</a:t>
            </a:r>
            <a:r>
              <a:rPr lang="en-US" altLang="en-US" sz="2400" dirty="0"/>
              <a:t> required to initiate precipitation of each of these </a:t>
            </a:r>
            <a:r>
              <a:rPr lang="en-US" altLang="en-US" sz="2400" dirty="0" smtClean="0"/>
              <a:t>metal </a:t>
            </a:r>
            <a:r>
              <a:rPr lang="en-US" altLang="en-US" sz="2400" dirty="0"/>
              <a:t>chlorides.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ysClr val="windowText" lastClr="000000"/>
              </a:solidFill>
              <a:effectLst/>
              <a:uLnTx/>
              <a:uFillTx/>
            </a:endParaRPr>
          </a:p>
        </p:txBody>
      </p:sp>
      <p:grpSp>
        <p:nvGrpSpPr>
          <p:cNvPr id="6" name="Group 5"/>
          <p:cNvGrpSpPr/>
          <p:nvPr/>
        </p:nvGrpSpPr>
        <p:grpSpPr>
          <a:xfrm>
            <a:off x="654994" y="1795887"/>
            <a:ext cx="1280884" cy="1708227"/>
            <a:chOff x="411163" y="2335104"/>
            <a:chExt cx="1774825" cy="2366962"/>
          </a:xfrm>
        </p:grpSpPr>
        <p:graphicFrame>
          <p:nvGraphicFramePr>
            <p:cNvPr id="7" name="Object 6"/>
            <p:cNvGraphicFramePr>
              <a:graphicFrameLocks noChangeAspect="1"/>
            </p:cNvGraphicFramePr>
            <p:nvPr>
              <p:extLst>
                <p:ext uri="{D42A27DB-BD31-4B8C-83A1-F6EECF244321}">
                  <p14:modId xmlns="" xmlns:p14="http://schemas.microsoft.com/office/powerpoint/2010/main" val="3727668837"/>
                </p:ext>
              </p:extLst>
            </p:nvPr>
          </p:nvGraphicFramePr>
          <p:xfrm>
            <a:off x="411163" y="2335104"/>
            <a:ext cx="1774825" cy="2366962"/>
          </p:xfrm>
          <a:graphic>
            <a:graphicData uri="http://schemas.openxmlformats.org/presentationml/2006/ole">
              <p:oleObj spid="_x0000_s352306" name="CS ChemDraw Drawing" r:id="rId3" imgW="1530720" imgH="2040120" progId="ChemDraw.Document.6.0">
                <p:embed/>
              </p:oleObj>
            </a:graphicData>
          </a:graphic>
        </p:graphicFrame>
        <p:sp>
          <p:nvSpPr>
            <p:cNvPr id="8" name="Rectangle 7"/>
            <p:cNvSpPr/>
            <p:nvPr/>
          </p:nvSpPr>
          <p:spPr>
            <a:xfrm>
              <a:off x="697393" y="3381831"/>
              <a:ext cx="649024" cy="469109"/>
            </a:xfrm>
            <a:prstGeom prst="rect">
              <a:avLst/>
            </a:prstGeom>
          </p:spPr>
          <p:txBody>
            <a:bodyPr wrap="none">
              <a:spAutoFit/>
            </a:bodyPr>
            <a:lstStyle/>
            <a:p>
              <a:r>
                <a:rPr lang="en-US" sz="1600" dirty="0" smtClean="0">
                  <a:solidFill>
                    <a:srgbClr val="000000"/>
                  </a:solidFill>
                  <a:latin typeface="Calibri" panose="020F0502020204030204" pitchFamily="34" charset="0"/>
                </a:rPr>
                <a:t>Cu</a:t>
              </a:r>
              <a:r>
                <a:rPr lang="en-US" sz="1600" baseline="30000" dirty="0" smtClean="0">
                  <a:solidFill>
                    <a:srgbClr val="000000"/>
                  </a:solidFill>
                  <a:latin typeface="Calibri" panose="020F0502020204030204" pitchFamily="34" charset="0"/>
                </a:rPr>
                <a:t>+</a:t>
              </a:r>
              <a:endParaRPr lang="en-US" sz="1200" dirty="0"/>
            </a:p>
          </p:txBody>
        </p:sp>
        <p:sp>
          <p:nvSpPr>
            <p:cNvPr id="9" name="Rectangle 8"/>
            <p:cNvSpPr/>
            <p:nvPr/>
          </p:nvSpPr>
          <p:spPr>
            <a:xfrm>
              <a:off x="1333284" y="3381831"/>
              <a:ext cx="646801" cy="469109"/>
            </a:xfrm>
            <a:prstGeom prst="rect">
              <a:avLst/>
            </a:prstGeom>
          </p:spPr>
          <p:txBody>
            <a:bodyPr wrap="none">
              <a:spAutoFit/>
            </a:bodyPr>
            <a:lstStyle/>
            <a:p>
              <a:r>
                <a:rPr lang="en-US" sz="1600" dirty="0" smtClean="0">
                  <a:solidFill>
                    <a:srgbClr val="000000"/>
                  </a:solidFill>
                  <a:latin typeface="Calibri" panose="020F0502020204030204" pitchFamily="34" charset="0"/>
                </a:rPr>
                <a:t>Ag</a:t>
              </a:r>
              <a:r>
                <a:rPr lang="en-US" sz="1600" baseline="30000" dirty="0" smtClean="0">
                  <a:solidFill>
                    <a:srgbClr val="000000"/>
                  </a:solidFill>
                  <a:latin typeface="Calibri" panose="020F0502020204030204" pitchFamily="34" charset="0"/>
                </a:rPr>
                <a:t>+</a:t>
              </a:r>
              <a:endParaRPr lang="en-US" sz="1200" baseline="30000" dirty="0"/>
            </a:p>
          </p:txBody>
        </p:sp>
        <p:sp>
          <p:nvSpPr>
            <p:cNvPr id="10" name="Rectangle 9"/>
            <p:cNvSpPr/>
            <p:nvPr/>
          </p:nvSpPr>
          <p:spPr>
            <a:xfrm>
              <a:off x="729280" y="3812499"/>
              <a:ext cx="662351" cy="469109"/>
            </a:xfrm>
            <a:prstGeom prst="rect">
              <a:avLst/>
            </a:prstGeom>
          </p:spPr>
          <p:txBody>
            <a:bodyPr wrap="none">
              <a:spAutoFit/>
            </a:bodyPr>
            <a:lstStyle/>
            <a:p>
              <a:r>
                <a:rPr lang="en-US" sz="1600" dirty="0" smtClean="0">
                  <a:solidFill>
                    <a:srgbClr val="000000"/>
                  </a:solidFill>
                  <a:latin typeface="Calibri" panose="020F0502020204030204" pitchFamily="34" charset="0"/>
                </a:rPr>
                <a:t>Au</a:t>
              </a:r>
              <a:r>
                <a:rPr lang="en-US" sz="1600" baseline="30000" dirty="0" smtClean="0">
                  <a:solidFill>
                    <a:srgbClr val="000000"/>
                  </a:solidFill>
                  <a:latin typeface="Calibri" panose="020F0502020204030204" pitchFamily="34" charset="0"/>
                </a:rPr>
                <a:t>+</a:t>
              </a:r>
              <a:endParaRPr lang="en-US" sz="1200" baseline="30000" dirty="0"/>
            </a:p>
          </p:txBody>
        </p:sp>
        <p:sp>
          <p:nvSpPr>
            <p:cNvPr id="11" name="Rectangle 10"/>
            <p:cNvSpPr/>
            <p:nvPr/>
          </p:nvSpPr>
          <p:spPr>
            <a:xfrm>
              <a:off x="1271960" y="3782495"/>
              <a:ext cx="824495" cy="469109"/>
            </a:xfrm>
            <a:prstGeom prst="rect">
              <a:avLst/>
            </a:prstGeom>
          </p:spPr>
          <p:txBody>
            <a:bodyPr wrap="none">
              <a:spAutoFit/>
            </a:bodyPr>
            <a:lstStyle/>
            <a:p>
              <a:r>
                <a:rPr lang="en-US" sz="1600" dirty="0" smtClean="0">
                  <a:solidFill>
                    <a:srgbClr val="000000"/>
                  </a:solidFill>
                  <a:latin typeface="Calibri" panose="020F0502020204030204" pitchFamily="34" charset="0"/>
                </a:rPr>
                <a:t>SO</a:t>
              </a:r>
              <a:r>
                <a:rPr lang="en-US" sz="1600" baseline="-25000" dirty="0" smtClean="0">
                  <a:solidFill>
                    <a:srgbClr val="000000"/>
                  </a:solidFill>
                  <a:latin typeface="Calibri" panose="020F0502020204030204" pitchFamily="34" charset="0"/>
                </a:rPr>
                <a:t>4</a:t>
              </a:r>
              <a:r>
                <a:rPr lang="en-US" sz="1600" baseline="30000" dirty="0" smtClean="0">
                  <a:solidFill>
                    <a:srgbClr val="000000"/>
                  </a:solidFill>
                  <a:latin typeface="Calibri" panose="020F0502020204030204" pitchFamily="34" charset="0"/>
                </a:rPr>
                <a:t>2-</a:t>
              </a:r>
              <a:endParaRPr lang="en-US" sz="1200" baseline="30000" dirty="0"/>
            </a:p>
          </p:txBody>
        </p:sp>
      </p:grpSp>
      <p:pic>
        <p:nvPicPr>
          <p:cNvPr id="35021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05092" y="2070656"/>
            <a:ext cx="3905272" cy="12127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TextBox 15"/>
          <p:cNvSpPr txBox="1"/>
          <p:nvPr/>
        </p:nvSpPr>
        <p:spPr>
          <a:xfrm>
            <a:off x="1198650" y="5607604"/>
            <a:ext cx="6726142" cy="830997"/>
          </a:xfrm>
          <a:prstGeom prst="rect">
            <a:avLst/>
          </a:prstGeom>
          <a:noFill/>
        </p:spPr>
        <p:txBody>
          <a:bodyPr wrap="square" rtlCol="0">
            <a:spAutoFit/>
          </a:bodyPr>
          <a:lstStyle/>
          <a:p>
            <a:r>
              <a:rPr lang="en-US" sz="2400" dirty="0" smtClean="0">
                <a:solidFill>
                  <a:srgbClr val="FF0000"/>
                </a:solidFill>
              </a:rPr>
              <a:t>We need to add a minimum of 1.9 x 10</a:t>
            </a:r>
            <a:r>
              <a:rPr lang="en-US" sz="2400" baseline="30000" dirty="0" smtClean="0">
                <a:solidFill>
                  <a:srgbClr val="FF0000"/>
                </a:solidFill>
              </a:rPr>
              <a:t>-5</a:t>
            </a:r>
            <a:r>
              <a:rPr lang="en-US" sz="2400" dirty="0" smtClean="0">
                <a:solidFill>
                  <a:srgbClr val="FF0000"/>
                </a:solidFill>
              </a:rPr>
              <a:t> M Cl</a:t>
            </a:r>
            <a:r>
              <a:rPr lang="en-US" sz="2400" baseline="30000" dirty="0" smtClean="0">
                <a:solidFill>
                  <a:srgbClr val="FF0000"/>
                </a:solidFill>
              </a:rPr>
              <a:t>-</a:t>
            </a:r>
            <a:r>
              <a:rPr lang="en-US" sz="2400" dirty="0" smtClean="0">
                <a:solidFill>
                  <a:srgbClr val="FF0000"/>
                </a:solidFill>
              </a:rPr>
              <a:t> to begin to precipitate Cu</a:t>
            </a:r>
            <a:r>
              <a:rPr lang="en-US" sz="2400" baseline="30000" dirty="0" smtClean="0">
                <a:solidFill>
                  <a:srgbClr val="FF0000"/>
                </a:solidFill>
              </a:rPr>
              <a:t>+</a:t>
            </a:r>
            <a:r>
              <a:rPr lang="en-US" sz="2400" dirty="0" smtClean="0">
                <a:solidFill>
                  <a:srgbClr val="FF0000"/>
                </a:solidFill>
              </a:rPr>
              <a:t>.</a:t>
            </a:r>
            <a:endParaRPr lang="en-US" sz="2400" dirty="0">
              <a:solidFill>
                <a:srgbClr val="FF0000"/>
              </a:solidFill>
            </a:endParaRPr>
          </a:p>
        </p:txBody>
      </p:sp>
      <p:sp>
        <p:nvSpPr>
          <p:cNvPr id="14" name="Rectangle 13"/>
          <p:cNvSpPr/>
          <p:nvPr/>
        </p:nvSpPr>
        <p:spPr>
          <a:xfrm>
            <a:off x="6806853" y="2120929"/>
            <a:ext cx="1539203" cy="400110"/>
          </a:xfrm>
          <a:prstGeom prst="rect">
            <a:avLst/>
          </a:prstGeom>
        </p:spPr>
        <p:txBody>
          <a:bodyPr wrap="none">
            <a:spAutoFit/>
          </a:bodyPr>
          <a:lstStyle/>
          <a:p>
            <a:pPr algn="ctr" eaLnBrk="0" hangingPunct="0">
              <a:buFont typeface="Monotype Sorts" pitchFamily="2" charset="2"/>
              <a:buNone/>
            </a:pPr>
            <a:r>
              <a:rPr lang="en-US" altLang="en-US" sz="2000" dirty="0" smtClean="0"/>
              <a:t>&gt;1.9 </a:t>
            </a:r>
            <a:r>
              <a:rPr lang="en-US" altLang="en-US" sz="2000" dirty="0"/>
              <a:t>x </a:t>
            </a:r>
            <a:r>
              <a:rPr lang="en-US" altLang="en-US" sz="2000" dirty="0" smtClean="0"/>
              <a:t>10</a:t>
            </a:r>
            <a:r>
              <a:rPr lang="en-US" altLang="en-US" sz="2000" baseline="30000" dirty="0" smtClean="0"/>
              <a:t>-5</a:t>
            </a:r>
            <a:r>
              <a:rPr lang="en-US" altLang="en-US" sz="2000" i="1" dirty="0" smtClean="0"/>
              <a:t> </a:t>
            </a:r>
            <a:r>
              <a:rPr lang="en-US" altLang="en-US" sz="2000" i="1" dirty="0"/>
              <a:t>M</a:t>
            </a:r>
          </a:p>
        </p:txBody>
      </p:sp>
      <p:sp>
        <p:nvSpPr>
          <p:cNvPr id="15" name="Rectangle 14"/>
          <p:cNvSpPr/>
          <p:nvPr/>
        </p:nvSpPr>
        <p:spPr>
          <a:xfrm>
            <a:off x="6197448" y="1701324"/>
            <a:ext cx="2651816" cy="369332"/>
          </a:xfrm>
          <a:prstGeom prst="rect">
            <a:avLst/>
          </a:prstGeom>
        </p:spPr>
        <p:txBody>
          <a:bodyPr wrap="none">
            <a:spAutoFit/>
          </a:bodyPr>
          <a:lstStyle/>
          <a:p>
            <a:r>
              <a:rPr lang="en-US" dirty="0" smtClean="0">
                <a:solidFill>
                  <a:srgbClr val="FF0000"/>
                </a:solidFill>
              </a:rPr>
              <a:t>[Cl-] needed to precipitate</a:t>
            </a:r>
            <a:endParaRPr lang="en-US" dirty="0"/>
          </a:p>
        </p:txBody>
      </p:sp>
      <p:sp>
        <p:nvSpPr>
          <p:cNvPr id="18" name="Rectangle 17"/>
          <p:cNvSpPr/>
          <p:nvPr/>
        </p:nvSpPr>
        <p:spPr>
          <a:xfrm>
            <a:off x="6797296" y="2520063"/>
            <a:ext cx="1539203" cy="400110"/>
          </a:xfrm>
          <a:prstGeom prst="rect">
            <a:avLst/>
          </a:prstGeom>
        </p:spPr>
        <p:txBody>
          <a:bodyPr wrap="none">
            <a:spAutoFit/>
          </a:bodyPr>
          <a:lstStyle/>
          <a:p>
            <a:pPr algn="ctr" eaLnBrk="0" hangingPunct="0">
              <a:buFont typeface="Monotype Sorts" pitchFamily="2" charset="2"/>
              <a:buNone/>
            </a:pPr>
            <a:r>
              <a:rPr lang="en-US" altLang="en-US" sz="2000" dirty="0" smtClean="0"/>
              <a:t>&gt;1.8 </a:t>
            </a:r>
            <a:r>
              <a:rPr lang="en-US" altLang="en-US" sz="2000" dirty="0"/>
              <a:t>x </a:t>
            </a:r>
            <a:r>
              <a:rPr lang="en-US" altLang="en-US" sz="2000" dirty="0" smtClean="0"/>
              <a:t>10</a:t>
            </a:r>
            <a:r>
              <a:rPr lang="en-US" altLang="en-US" sz="2000" baseline="30000" dirty="0" smtClean="0"/>
              <a:t>-8</a:t>
            </a:r>
            <a:r>
              <a:rPr lang="en-US" altLang="en-US" sz="2000" i="1" dirty="0" smtClean="0"/>
              <a:t> </a:t>
            </a:r>
            <a:r>
              <a:rPr lang="en-US" altLang="en-US" sz="2000" i="1" dirty="0"/>
              <a:t>M</a:t>
            </a:r>
          </a:p>
        </p:txBody>
      </p:sp>
      <p:graphicFrame>
        <p:nvGraphicFramePr>
          <p:cNvPr id="12" name="Object 11"/>
          <p:cNvGraphicFramePr>
            <a:graphicFrameLocks/>
          </p:cNvGraphicFramePr>
          <p:nvPr>
            <p:extLst>
              <p:ext uri="{D42A27DB-BD31-4B8C-83A1-F6EECF244321}">
                <p14:modId xmlns="" xmlns:p14="http://schemas.microsoft.com/office/powerpoint/2010/main" val="4212926440"/>
              </p:ext>
            </p:extLst>
          </p:nvPr>
        </p:nvGraphicFramePr>
        <p:xfrm>
          <a:off x="2671659" y="3700237"/>
          <a:ext cx="3409677" cy="508907"/>
        </p:xfrm>
        <a:graphic>
          <a:graphicData uri="http://schemas.openxmlformats.org/presentationml/2006/ole">
            <p:oleObj spid="_x0000_s352307" name="Equation" r:id="rId5" imgW="1701800" imgH="254000" progId="Equation.3">
              <p:embed/>
            </p:oleObj>
          </a:graphicData>
        </a:graphic>
      </p:graphicFrame>
      <p:graphicFrame>
        <p:nvGraphicFramePr>
          <p:cNvPr id="13" name="Object 12"/>
          <p:cNvGraphicFramePr>
            <a:graphicFrameLocks/>
          </p:cNvGraphicFramePr>
          <p:nvPr>
            <p:extLst>
              <p:ext uri="{D42A27DB-BD31-4B8C-83A1-F6EECF244321}">
                <p14:modId xmlns="" xmlns:p14="http://schemas.microsoft.com/office/powerpoint/2010/main" val="3723292124"/>
              </p:ext>
            </p:extLst>
          </p:nvPr>
        </p:nvGraphicFramePr>
        <p:xfrm>
          <a:off x="1977943" y="4511904"/>
          <a:ext cx="4819204" cy="814841"/>
        </p:xfrm>
        <a:graphic>
          <a:graphicData uri="http://schemas.openxmlformats.org/presentationml/2006/ole">
            <p:oleObj spid="_x0000_s352308" name="Equation" r:id="rId6" imgW="2628900" imgH="444500" progId="Equation.3">
              <p:embed/>
            </p:oleObj>
          </a:graphicData>
        </a:graphic>
      </p:graphicFrame>
      <p:sp>
        <p:nvSpPr>
          <p:cNvPr id="20" name="Rectangle 19"/>
          <p:cNvSpPr/>
          <p:nvPr/>
        </p:nvSpPr>
        <p:spPr>
          <a:xfrm>
            <a:off x="6750180" y="2934687"/>
            <a:ext cx="1625766" cy="400110"/>
          </a:xfrm>
          <a:prstGeom prst="rect">
            <a:avLst/>
          </a:prstGeom>
        </p:spPr>
        <p:txBody>
          <a:bodyPr wrap="none">
            <a:spAutoFit/>
          </a:bodyPr>
          <a:lstStyle/>
          <a:p>
            <a:pPr algn="ctr" eaLnBrk="0" hangingPunct="0">
              <a:buFont typeface="Monotype Sorts" pitchFamily="2" charset="2"/>
              <a:buNone/>
            </a:pPr>
            <a:r>
              <a:rPr lang="en-US" altLang="en-US" sz="2000" dirty="0" smtClean="0"/>
              <a:t>&gt;2.0 </a:t>
            </a:r>
            <a:r>
              <a:rPr lang="en-US" altLang="en-US" sz="2000" dirty="0"/>
              <a:t>x </a:t>
            </a:r>
            <a:r>
              <a:rPr lang="en-US" altLang="en-US" sz="2000" dirty="0" smtClean="0"/>
              <a:t>10</a:t>
            </a:r>
            <a:r>
              <a:rPr lang="en-US" altLang="en-US" sz="2000" baseline="30000" dirty="0" smtClean="0"/>
              <a:t>-11</a:t>
            </a:r>
            <a:r>
              <a:rPr lang="en-US" altLang="en-US" sz="2000" i="1" dirty="0" smtClean="0"/>
              <a:t> </a:t>
            </a:r>
            <a:r>
              <a:rPr lang="en-US" altLang="en-US" sz="2000" i="1" dirty="0"/>
              <a:t>M</a:t>
            </a:r>
          </a:p>
        </p:txBody>
      </p:sp>
      <p:sp>
        <p:nvSpPr>
          <p:cNvPr id="21" name="Rectangle 20"/>
          <p:cNvSpPr/>
          <p:nvPr/>
        </p:nvSpPr>
        <p:spPr>
          <a:xfrm>
            <a:off x="646995" y="3386635"/>
            <a:ext cx="1287532" cy="369332"/>
          </a:xfrm>
          <a:prstGeom prst="rect">
            <a:avLst/>
          </a:prstGeom>
        </p:spPr>
        <p:txBody>
          <a:bodyPr wrap="none">
            <a:spAutoFit/>
          </a:bodyPr>
          <a:lstStyle/>
          <a:p>
            <a:pPr algn="ctr"/>
            <a:r>
              <a:rPr lang="en-US" altLang="en-US" kern="0" dirty="0">
                <a:solidFill>
                  <a:srgbClr val="000000"/>
                </a:solidFill>
              </a:rPr>
              <a:t>0.010 </a:t>
            </a:r>
            <a:r>
              <a:rPr lang="en-US" altLang="en-US" i="1" kern="0" dirty="0" smtClean="0">
                <a:solidFill>
                  <a:srgbClr val="000000"/>
                </a:solidFill>
              </a:rPr>
              <a:t>M </a:t>
            </a:r>
            <a:r>
              <a:rPr lang="en-US" altLang="en-US" kern="0" dirty="0" err="1" smtClean="0">
                <a:solidFill>
                  <a:srgbClr val="000000"/>
                </a:solidFill>
              </a:rPr>
              <a:t>M</a:t>
            </a:r>
            <a:r>
              <a:rPr lang="en-US" altLang="en-US" kern="0" baseline="30000" dirty="0" smtClean="0">
                <a:solidFill>
                  <a:srgbClr val="000000"/>
                </a:solidFill>
              </a:rPr>
              <a:t>+</a:t>
            </a:r>
            <a:endParaRPr lang="en-US" baseline="30000" dirty="0"/>
          </a:p>
        </p:txBody>
      </p:sp>
      <p:sp>
        <p:nvSpPr>
          <p:cNvPr id="19" name="Slide Number Placeholder 18"/>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 xmlns:p14="http://schemas.microsoft.com/office/powerpoint/2010/main" val="727720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Fractional Precipitation</a:t>
            </a:r>
            <a:endParaRPr lang="en-US" sz="4000" u="sng" dirty="0">
              <a:solidFill>
                <a:prstClr val="black"/>
              </a:solidFill>
              <a:latin typeface="Calibri"/>
            </a:endParaRPr>
          </a:p>
        </p:txBody>
      </p:sp>
      <p:sp>
        <p:nvSpPr>
          <p:cNvPr id="5" name="Rectangle 4"/>
          <p:cNvSpPr/>
          <p:nvPr/>
        </p:nvSpPr>
        <p:spPr>
          <a:xfrm>
            <a:off x="327851" y="950019"/>
            <a:ext cx="8511357" cy="1200329"/>
          </a:xfrm>
          <a:prstGeom prst="rect">
            <a:avLst/>
          </a:prstGeom>
        </p:spPr>
        <p:txBody>
          <a:bodyPr wrap="square">
            <a:spAutoFit/>
          </a:bodyPr>
          <a:lstStyle/>
          <a:p>
            <a:r>
              <a:rPr lang="en-US" altLang="en-US" sz="2400" dirty="0" smtClean="0"/>
              <a:t>We can calculate </a:t>
            </a:r>
            <a:r>
              <a:rPr lang="en-US" altLang="en-US" sz="2400" dirty="0"/>
              <a:t>the concentration of Cl</a:t>
            </a:r>
            <a:r>
              <a:rPr lang="en-US" altLang="en-US" sz="2400" baseline="30000" dirty="0"/>
              <a:t>-</a:t>
            </a:r>
            <a:r>
              <a:rPr lang="en-US" altLang="en-US" sz="2400" dirty="0"/>
              <a:t> required to initiate precipitation of each of these </a:t>
            </a:r>
            <a:r>
              <a:rPr lang="en-US" altLang="en-US" sz="2400" dirty="0" smtClean="0"/>
              <a:t>metal </a:t>
            </a:r>
            <a:r>
              <a:rPr lang="en-US" altLang="en-US" sz="2400" dirty="0"/>
              <a:t>chlorides.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ysClr val="windowText" lastClr="000000"/>
              </a:solidFill>
              <a:effectLst/>
              <a:uLnTx/>
              <a:uFillTx/>
            </a:endParaRPr>
          </a:p>
        </p:txBody>
      </p:sp>
      <p:grpSp>
        <p:nvGrpSpPr>
          <p:cNvPr id="6" name="Group 5"/>
          <p:cNvGrpSpPr/>
          <p:nvPr/>
        </p:nvGrpSpPr>
        <p:grpSpPr>
          <a:xfrm>
            <a:off x="654994" y="1795887"/>
            <a:ext cx="1280884" cy="1708227"/>
            <a:chOff x="411163" y="2335104"/>
            <a:chExt cx="1774825" cy="2366962"/>
          </a:xfrm>
        </p:grpSpPr>
        <p:graphicFrame>
          <p:nvGraphicFramePr>
            <p:cNvPr id="7" name="Object 6"/>
            <p:cNvGraphicFramePr>
              <a:graphicFrameLocks noChangeAspect="1"/>
            </p:cNvGraphicFramePr>
            <p:nvPr>
              <p:extLst>
                <p:ext uri="{D42A27DB-BD31-4B8C-83A1-F6EECF244321}">
                  <p14:modId xmlns="" xmlns:p14="http://schemas.microsoft.com/office/powerpoint/2010/main" val="512584029"/>
                </p:ext>
              </p:extLst>
            </p:nvPr>
          </p:nvGraphicFramePr>
          <p:xfrm>
            <a:off x="411163" y="2335104"/>
            <a:ext cx="1774825" cy="2366962"/>
          </p:xfrm>
          <a:graphic>
            <a:graphicData uri="http://schemas.openxmlformats.org/presentationml/2006/ole">
              <p:oleObj spid="_x0000_s353343" name="CS ChemDraw Drawing" r:id="rId3" imgW="1530720" imgH="2040120" progId="ChemDraw.Document.6.0">
                <p:embed/>
              </p:oleObj>
            </a:graphicData>
          </a:graphic>
        </p:graphicFrame>
        <p:sp>
          <p:nvSpPr>
            <p:cNvPr id="8" name="Rectangle 7"/>
            <p:cNvSpPr/>
            <p:nvPr/>
          </p:nvSpPr>
          <p:spPr>
            <a:xfrm>
              <a:off x="697393" y="3381831"/>
              <a:ext cx="649024" cy="469109"/>
            </a:xfrm>
            <a:prstGeom prst="rect">
              <a:avLst/>
            </a:prstGeom>
          </p:spPr>
          <p:txBody>
            <a:bodyPr wrap="none">
              <a:spAutoFit/>
            </a:bodyPr>
            <a:lstStyle/>
            <a:p>
              <a:r>
                <a:rPr lang="en-US" sz="1600" dirty="0" smtClean="0">
                  <a:solidFill>
                    <a:srgbClr val="000000"/>
                  </a:solidFill>
                  <a:latin typeface="Calibri" panose="020F0502020204030204" pitchFamily="34" charset="0"/>
                </a:rPr>
                <a:t>Cu</a:t>
              </a:r>
              <a:r>
                <a:rPr lang="en-US" sz="1600" baseline="30000" dirty="0" smtClean="0">
                  <a:solidFill>
                    <a:srgbClr val="000000"/>
                  </a:solidFill>
                  <a:latin typeface="Calibri" panose="020F0502020204030204" pitchFamily="34" charset="0"/>
                </a:rPr>
                <a:t>+</a:t>
              </a:r>
              <a:endParaRPr lang="en-US" sz="1200" dirty="0"/>
            </a:p>
          </p:txBody>
        </p:sp>
        <p:sp>
          <p:nvSpPr>
            <p:cNvPr id="9" name="Rectangle 8"/>
            <p:cNvSpPr/>
            <p:nvPr/>
          </p:nvSpPr>
          <p:spPr>
            <a:xfrm>
              <a:off x="1333284" y="3381831"/>
              <a:ext cx="646801" cy="469109"/>
            </a:xfrm>
            <a:prstGeom prst="rect">
              <a:avLst/>
            </a:prstGeom>
          </p:spPr>
          <p:txBody>
            <a:bodyPr wrap="none">
              <a:spAutoFit/>
            </a:bodyPr>
            <a:lstStyle/>
            <a:p>
              <a:r>
                <a:rPr lang="en-US" sz="1600" dirty="0" smtClean="0">
                  <a:solidFill>
                    <a:srgbClr val="000000"/>
                  </a:solidFill>
                  <a:latin typeface="Calibri" panose="020F0502020204030204" pitchFamily="34" charset="0"/>
                </a:rPr>
                <a:t>Ag</a:t>
              </a:r>
              <a:r>
                <a:rPr lang="en-US" sz="1600" baseline="30000" dirty="0" smtClean="0">
                  <a:solidFill>
                    <a:srgbClr val="000000"/>
                  </a:solidFill>
                  <a:latin typeface="Calibri" panose="020F0502020204030204" pitchFamily="34" charset="0"/>
                </a:rPr>
                <a:t>+</a:t>
              </a:r>
              <a:endParaRPr lang="en-US" sz="1200" baseline="30000" dirty="0"/>
            </a:p>
          </p:txBody>
        </p:sp>
        <p:sp>
          <p:nvSpPr>
            <p:cNvPr id="10" name="Rectangle 9"/>
            <p:cNvSpPr/>
            <p:nvPr/>
          </p:nvSpPr>
          <p:spPr>
            <a:xfrm>
              <a:off x="729280" y="3812499"/>
              <a:ext cx="662351" cy="469109"/>
            </a:xfrm>
            <a:prstGeom prst="rect">
              <a:avLst/>
            </a:prstGeom>
          </p:spPr>
          <p:txBody>
            <a:bodyPr wrap="none">
              <a:spAutoFit/>
            </a:bodyPr>
            <a:lstStyle/>
            <a:p>
              <a:r>
                <a:rPr lang="en-US" sz="1600" dirty="0" smtClean="0">
                  <a:solidFill>
                    <a:srgbClr val="000000"/>
                  </a:solidFill>
                  <a:latin typeface="Calibri" panose="020F0502020204030204" pitchFamily="34" charset="0"/>
                </a:rPr>
                <a:t>Au</a:t>
              </a:r>
              <a:r>
                <a:rPr lang="en-US" sz="1600" baseline="30000" dirty="0" smtClean="0">
                  <a:solidFill>
                    <a:srgbClr val="000000"/>
                  </a:solidFill>
                  <a:latin typeface="Calibri" panose="020F0502020204030204" pitchFamily="34" charset="0"/>
                </a:rPr>
                <a:t>+</a:t>
              </a:r>
              <a:endParaRPr lang="en-US" sz="1200" baseline="30000" dirty="0"/>
            </a:p>
          </p:txBody>
        </p:sp>
        <p:sp>
          <p:nvSpPr>
            <p:cNvPr id="11" name="Rectangle 10"/>
            <p:cNvSpPr/>
            <p:nvPr/>
          </p:nvSpPr>
          <p:spPr>
            <a:xfrm>
              <a:off x="1271960" y="3782495"/>
              <a:ext cx="824495" cy="469109"/>
            </a:xfrm>
            <a:prstGeom prst="rect">
              <a:avLst/>
            </a:prstGeom>
          </p:spPr>
          <p:txBody>
            <a:bodyPr wrap="none">
              <a:spAutoFit/>
            </a:bodyPr>
            <a:lstStyle/>
            <a:p>
              <a:r>
                <a:rPr lang="en-US" sz="1600" dirty="0" smtClean="0">
                  <a:solidFill>
                    <a:srgbClr val="000000"/>
                  </a:solidFill>
                  <a:latin typeface="Calibri" panose="020F0502020204030204" pitchFamily="34" charset="0"/>
                </a:rPr>
                <a:t>SO</a:t>
              </a:r>
              <a:r>
                <a:rPr lang="en-US" sz="1600" baseline="-25000" dirty="0" smtClean="0">
                  <a:solidFill>
                    <a:srgbClr val="000000"/>
                  </a:solidFill>
                  <a:latin typeface="Calibri" panose="020F0502020204030204" pitchFamily="34" charset="0"/>
                </a:rPr>
                <a:t>4</a:t>
              </a:r>
              <a:r>
                <a:rPr lang="en-US" sz="1600" baseline="30000" dirty="0" smtClean="0">
                  <a:solidFill>
                    <a:srgbClr val="000000"/>
                  </a:solidFill>
                  <a:latin typeface="Calibri" panose="020F0502020204030204" pitchFamily="34" charset="0"/>
                </a:rPr>
                <a:t>2-</a:t>
              </a:r>
              <a:endParaRPr lang="en-US" sz="1200" baseline="30000" dirty="0"/>
            </a:p>
          </p:txBody>
        </p:sp>
      </p:grpSp>
      <p:pic>
        <p:nvPicPr>
          <p:cNvPr id="35021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05092" y="2070656"/>
            <a:ext cx="3905272" cy="12127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Rectangle 14"/>
          <p:cNvSpPr/>
          <p:nvPr/>
        </p:nvSpPr>
        <p:spPr>
          <a:xfrm>
            <a:off x="6197448" y="1701324"/>
            <a:ext cx="2651816" cy="369332"/>
          </a:xfrm>
          <a:prstGeom prst="rect">
            <a:avLst/>
          </a:prstGeom>
        </p:spPr>
        <p:txBody>
          <a:bodyPr wrap="none">
            <a:spAutoFit/>
          </a:bodyPr>
          <a:lstStyle/>
          <a:p>
            <a:r>
              <a:rPr lang="en-US" dirty="0" smtClean="0">
                <a:solidFill>
                  <a:srgbClr val="FF0000"/>
                </a:solidFill>
              </a:rPr>
              <a:t>[Cl-] needed to precipitate</a:t>
            </a:r>
            <a:endParaRPr lang="en-US" dirty="0"/>
          </a:p>
        </p:txBody>
      </p:sp>
      <p:sp>
        <p:nvSpPr>
          <p:cNvPr id="19" name="Rectangle 18"/>
          <p:cNvSpPr/>
          <p:nvPr/>
        </p:nvSpPr>
        <p:spPr>
          <a:xfrm>
            <a:off x="646995" y="3386635"/>
            <a:ext cx="1287532" cy="369332"/>
          </a:xfrm>
          <a:prstGeom prst="rect">
            <a:avLst/>
          </a:prstGeom>
        </p:spPr>
        <p:txBody>
          <a:bodyPr wrap="none">
            <a:spAutoFit/>
          </a:bodyPr>
          <a:lstStyle/>
          <a:p>
            <a:pPr algn="ctr"/>
            <a:r>
              <a:rPr lang="en-US" altLang="en-US" kern="0" dirty="0">
                <a:solidFill>
                  <a:srgbClr val="000000"/>
                </a:solidFill>
              </a:rPr>
              <a:t>0.010 </a:t>
            </a:r>
            <a:r>
              <a:rPr lang="en-US" altLang="en-US" i="1" kern="0" dirty="0" smtClean="0">
                <a:solidFill>
                  <a:srgbClr val="000000"/>
                </a:solidFill>
              </a:rPr>
              <a:t>M </a:t>
            </a:r>
            <a:r>
              <a:rPr lang="en-US" altLang="en-US" kern="0" dirty="0" err="1" smtClean="0">
                <a:solidFill>
                  <a:srgbClr val="000000"/>
                </a:solidFill>
              </a:rPr>
              <a:t>M</a:t>
            </a:r>
            <a:r>
              <a:rPr lang="en-US" altLang="en-US" kern="0" baseline="30000" dirty="0" smtClean="0">
                <a:solidFill>
                  <a:srgbClr val="000000"/>
                </a:solidFill>
              </a:rPr>
              <a:t>+</a:t>
            </a:r>
            <a:endParaRPr lang="en-US" baseline="30000" dirty="0"/>
          </a:p>
        </p:txBody>
      </p:sp>
      <p:graphicFrame>
        <p:nvGraphicFramePr>
          <p:cNvPr id="2" name="Object 1"/>
          <p:cNvGraphicFramePr>
            <a:graphicFrameLocks/>
          </p:cNvGraphicFramePr>
          <p:nvPr>
            <p:extLst>
              <p:ext uri="{D42A27DB-BD31-4B8C-83A1-F6EECF244321}">
                <p14:modId xmlns="" xmlns:p14="http://schemas.microsoft.com/office/powerpoint/2010/main" val="2450042960"/>
              </p:ext>
            </p:extLst>
          </p:nvPr>
        </p:nvGraphicFramePr>
        <p:xfrm>
          <a:off x="1849286" y="4740434"/>
          <a:ext cx="2406650" cy="393700"/>
        </p:xfrm>
        <a:graphic>
          <a:graphicData uri="http://schemas.openxmlformats.org/presentationml/2006/ole">
            <p:oleObj spid="_x0000_s353344" name="Equation" r:id="rId5" imgW="1397000" imgH="228600" progId="Equation.3">
              <p:embed/>
            </p:oleObj>
          </a:graphicData>
        </a:graphic>
      </p:graphicFrame>
      <p:graphicFrame>
        <p:nvGraphicFramePr>
          <p:cNvPr id="17" name="Object 16"/>
          <p:cNvGraphicFramePr>
            <a:graphicFrameLocks/>
          </p:cNvGraphicFramePr>
          <p:nvPr>
            <p:extLst>
              <p:ext uri="{D42A27DB-BD31-4B8C-83A1-F6EECF244321}">
                <p14:modId xmlns="" xmlns:p14="http://schemas.microsoft.com/office/powerpoint/2010/main" val="3583757318"/>
              </p:ext>
            </p:extLst>
          </p:nvPr>
        </p:nvGraphicFramePr>
        <p:xfrm>
          <a:off x="1258955" y="5352601"/>
          <a:ext cx="3346450" cy="765175"/>
        </p:xfrm>
        <a:graphic>
          <a:graphicData uri="http://schemas.openxmlformats.org/presentationml/2006/ole">
            <p:oleObj spid="_x0000_s353345" name="Equation" r:id="rId6" imgW="1943100" imgH="444500" progId="Equation.3">
              <p:embed/>
            </p:oleObj>
          </a:graphicData>
        </a:graphic>
      </p:graphicFrame>
      <p:sp>
        <p:nvSpPr>
          <p:cNvPr id="21" name="Oval 20"/>
          <p:cNvSpPr/>
          <p:nvPr/>
        </p:nvSpPr>
        <p:spPr>
          <a:xfrm>
            <a:off x="3439871" y="5704118"/>
            <a:ext cx="1175658" cy="44994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52586" y="4437694"/>
            <a:ext cx="3876676" cy="830997"/>
          </a:xfrm>
          <a:prstGeom prst="rect">
            <a:avLst/>
          </a:prstGeom>
        </p:spPr>
        <p:txBody>
          <a:bodyPr wrap="square">
            <a:spAutoFit/>
          </a:bodyPr>
          <a:lstStyle/>
          <a:p>
            <a:pPr lvl="0"/>
            <a:r>
              <a:rPr lang="en-US" sz="2400" dirty="0" smtClean="0">
                <a:solidFill>
                  <a:srgbClr val="0000FF"/>
                </a:solidFill>
              </a:rPr>
              <a:t>Max amount of Cl</a:t>
            </a:r>
            <a:r>
              <a:rPr lang="en-US" sz="2400" baseline="30000" dirty="0" smtClean="0">
                <a:solidFill>
                  <a:srgbClr val="0000FF"/>
                </a:solidFill>
              </a:rPr>
              <a:t>-</a:t>
            </a:r>
            <a:r>
              <a:rPr lang="en-US" sz="2400" dirty="0" smtClean="0">
                <a:solidFill>
                  <a:srgbClr val="0000FF"/>
                </a:solidFill>
              </a:rPr>
              <a:t> we can add before Ag</a:t>
            </a:r>
            <a:r>
              <a:rPr lang="en-US" sz="2400" baseline="30000" dirty="0" smtClean="0">
                <a:solidFill>
                  <a:srgbClr val="0000FF"/>
                </a:solidFill>
              </a:rPr>
              <a:t>+</a:t>
            </a:r>
            <a:r>
              <a:rPr lang="en-US" sz="2400" dirty="0" smtClean="0">
                <a:solidFill>
                  <a:srgbClr val="0000FF"/>
                </a:solidFill>
              </a:rPr>
              <a:t> precipitates.</a:t>
            </a:r>
            <a:endParaRPr lang="en-US" sz="2400" dirty="0">
              <a:solidFill>
                <a:srgbClr val="0000FF"/>
              </a:solidFill>
            </a:endParaRPr>
          </a:p>
        </p:txBody>
      </p:sp>
      <p:graphicFrame>
        <p:nvGraphicFramePr>
          <p:cNvPr id="23" name="Object 22"/>
          <p:cNvGraphicFramePr>
            <a:graphicFrameLocks/>
          </p:cNvGraphicFramePr>
          <p:nvPr>
            <p:extLst>
              <p:ext uri="{D42A27DB-BD31-4B8C-83A1-F6EECF244321}">
                <p14:modId xmlns="" xmlns:p14="http://schemas.microsoft.com/office/powerpoint/2010/main" val="2942192679"/>
              </p:ext>
            </p:extLst>
          </p:nvPr>
        </p:nvGraphicFramePr>
        <p:xfrm>
          <a:off x="1106295" y="6197603"/>
          <a:ext cx="4200525" cy="393700"/>
        </p:xfrm>
        <a:graphic>
          <a:graphicData uri="http://schemas.openxmlformats.org/presentationml/2006/ole">
            <p:oleObj spid="_x0000_s353346" name="Equation" r:id="rId7" imgW="2438400" imgH="228600" progId="Equation.3">
              <p:embed/>
            </p:oleObj>
          </a:graphicData>
        </a:graphic>
      </p:graphicFrame>
      <p:cxnSp>
        <p:nvCxnSpPr>
          <p:cNvPr id="25" name="Straight Arrow Connector 24"/>
          <p:cNvCxnSpPr/>
          <p:nvPr/>
        </p:nvCxnSpPr>
        <p:spPr>
          <a:xfrm flipH="1">
            <a:off x="4571987" y="5268691"/>
            <a:ext cx="550185" cy="5588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0965" y="3764294"/>
            <a:ext cx="7783435" cy="830997"/>
          </a:xfrm>
          <a:prstGeom prst="rect">
            <a:avLst/>
          </a:prstGeom>
          <a:noFill/>
        </p:spPr>
        <p:txBody>
          <a:bodyPr wrap="square" rtlCol="0">
            <a:spAutoFit/>
          </a:bodyPr>
          <a:lstStyle/>
          <a:p>
            <a:r>
              <a:rPr lang="en-US" sz="2400" dirty="0" smtClean="0">
                <a:solidFill>
                  <a:srgbClr val="FF0000"/>
                </a:solidFill>
              </a:rPr>
              <a:t>What is the maximum Au</a:t>
            </a:r>
            <a:r>
              <a:rPr lang="en-US" sz="2400" baseline="30000" dirty="0" smtClean="0">
                <a:solidFill>
                  <a:srgbClr val="FF0000"/>
                </a:solidFill>
              </a:rPr>
              <a:t>+</a:t>
            </a:r>
            <a:r>
              <a:rPr lang="en-US" sz="2400" dirty="0" smtClean="0">
                <a:solidFill>
                  <a:srgbClr val="FF0000"/>
                </a:solidFill>
              </a:rPr>
              <a:t> we can precipitate without precipitating any Ag</a:t>
            </a:r>
            <a:r>
              <a:rPr lang="en-US" sz="2400" baseline="30000" dirty="0" smtClean="0">
                <a:solidFill>
                  <a:srgbClr val="FF0000"/>
                </a:solidFill>
              </a:rPr>
              <a:t>+</a:t>
            </a:r>
            <a:r>
              <a:rPr lang="en-US" sz="2400" dirty="0" smtClean="0">
                <a:solidFill>
                  <a:srgbClr val="FF0000"/>
                </a:solidFill>
              </a:rPr>
              <a:t>?</a:t>
            </a:r>
            <a:endParaRPr lang="en-US" sz="2400" dirty="0">
              <a:solidFill>
                <a:srgbClr val="FF0000"/>
              </a:solidFill>
            </a:endParaRPr>
          </a:p>
        </p:txBody>
      </p:sp>
      <p:sp>
        <p:nvSpPr>
          <p:cNvPr id="24" name="Slide Number Placeholder 23"/>
          <p:cNvSpPr>
            <a:spLocks noGrp="1"/>
          </p:cNvSpPr>
          <p:nvPr>
            <p:ph type="sldNum" sz="quarter" idx="12"/>
          </p:nvPr>
        </p:nvSpPr>
        <p:spPr/>
        <p:txBody>
          <a:bodyPr/>
          <a:lstStyle/>
          <a:p>
            <a:fld id="{B6F15528-21DE-4FAA-801E-634DDDAF4B2B}" type="slidenum">
              <a:rPr lang="en-US" smtClean="0"/>
              <a:pPr/>
              <a:t>36</a:t>
            </a:fld>
            <a:endParaRPr lang="en-US"/>
          </a:p>
        </p:txBody>
      </p:sp>
      <p:sp>
        <p:nvSpPr>
          <p:cNvPr id="26" name="Oval 25"/>
          <p:cNvSpPr/>
          <p:nvPr/>
        </p:nvSpPr>
        <p:spPr>
          <a:xfrm>
            <a:off x="6738426" y="2493386"/>
            <a:ext cx="1615159" cy="44994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06853" y="2120929"/>
            <a:ext cx="1539203" cy="400110"/>
          </a:xfrm>
          <a:prstGeom prst="rect">
            <a:avLst/>
          </a:prstGeom>
        </p:spPr>
        <p:txBody>
          <a:bodyPr wrap="none">
            <a:spAutoFit/>
          </a:bodyPr>
          <a:lstStyle/>
          <a:p>
            <a:pPr algn="ctr" eaLnBrk="0" hangingPunct="0">
              <a:buFont typeface="Monotype Sorts" pitchFamily="2" charset="2"/>
              <a:buNone/>
            </a:pPr>
            <a:r>
              <a:rPr lang="en-US" altLang="en-US" sz="2000" dirty="0" smtClean="0"/>
              <a:t>&gt;1.9 </a:t>
            </a:r>
            <a:r>
              <a:rPr lang="en-US" altLang="en-US" sz="2000" dirty="0"/>
              <a:t>x </a:t>
            </a:r>
            <a:r>
              <a:rPr lang="en-US" altLang="en-US" sz="2000" dirty="0" smtClean="0"/>
              <a:t>10</a:t>
            </a:r>
            <a:r>
              <a:rPr lang="en-US" altLang="en-US" sz="2000" baseline="30000" dirty="0" smtClean="0"/>
              <a:t>-5</a:t>
            </a:r>
            <a:r>
              <a:rPr lang="en-US" altLang="en-US" sz="2000" i="1" dirty="0" smtClean="0"/>
              <a:t> </a:t>
            </a:r>
            <a:r>
              <a:rPr lang="en-US" altLang="en-US" sz="2000" i="1" dirty="0"/>
              <a:t>M</a:t>
            </a:r>
          </a:p>
        </p:txBody>
      </p:sp>
      <p:sp>
        <p:nvSpPr>
          <p:cNvPr id="32" name="Rectangle 31"/>
          <p:cNvSpPr/>
          <p:nvPr/>
        </p:nvSpPr>
        <p:spPr>
          <a:xfrm>
            <a:off x="6797296" y="2520063"/>
            <a:ext cx="1539203" cy="400110"/>
          </a:xfrm>
          <a:prstGeom prst="rect">
            <a:avLst/>
          </a:prstGeom>
        </p:spPr>
        <p:txBody>
          <a:bodyPr wrap="none">
            <a:spAutoFit/>
          </a:bodyPr>
          <a:lstStyle/>
          <a:p>
            <a:pPr algn="ctr" eaLnBrk="0" hangingPunct="0">
              <a:buFont typeface="Monotype Sorts" pitchFamily="2" charset="2"/>
              <a:buNone/>
            </a:pPr>
            <a:r>
              <a:rPr lang="en-US" altLang="en-US" sz="2000" dirty="0" smtClean="0"/>
              <a:t>&gt;1.8 </a:t>
            </a:r>
            <a:r>
              <a:rPr lang="en-US" altLang="en-US" sz="2000" dirty="0"/>
              <a:t>x </a:t>
            </a:r>
            <a:r>
              <a:rPr lang="en-US" altLang="en-US" sz="2000" dirty="0" smtClean="0"/>
              <a:t>10</a:t>
            </a:r>
            <a:r>
              <a:rPr lang="en-US" altLang="en-US" sz="2000" baseline="30000" dirty="0" smtClean="0"/>
              <a:t>-8</a:t>
            </a:r>
            <a:r>
              <a:rPr lang="en-US" altLang="en-US" sz="2000" i="1" dirty="0" smtClean="0"/>
              <a:t> </a:t>
            </a:r>
            <a:r>
              <a:rPr lang="en-US" altLang="en-US" sz="2000" i="1" dirty="0"/>
              <a:t>M</a:t>
            </a:r>
          </a:p>
        </p:txBody>
      </p:sp>
      <p:sp>
        <p:nvSpPr>
          <p:cNvPr id="33" name="Rectangle 32"/>
          <p:cNvSpPr/>
          <p:nvPr/>
        </p:nvSpPr>
        <p:spPr>
          <a:xfrm>
            <a:off x="6750180" y="2934687"/>
            <a:ext cx="1625766" cy="400110"/>
          </a:xfrm>
          <a:prstGeom prst="rect">
            <a:avLst/>
          </a:prstGeom>
        </p:spPr>
        <p:txBody>
          <a:bodyPr wrap="none">
            <a:spAutoFit/>
          </a:bodyPr>
          <a:lstStyle/>
          <a:p>
            <a:pPr algn="ctr" eaLnBrk="0" hangingPunct="0">
              <a:buFont typeface="Monotype Sorts" pitchFamily="2" charset="2"/>
              <a:buNone/>
            </a:pPr>
            <a:r>
              <a:rPr lang="en-US" altLang="en-US" sz="2000" dirty="0" smtClean="0"/>
              <a:t>&gt;2.0 </a:t>
            </a:r>
            <a:r>
              <a:rPr lang="en-US" altLang="en-US" sz="2000" dirty="0"/>
              <a:t>x </a:t>
            </a:r>
            <a:r>
              <a:rPr lang="en-US" altLang="en-US" sz="2000" dirty="0" smtClean="0"/>
              <a:t>10</a:t>
            </a:r>
            <a:r>
              <a:rPr lang="en-US" altLang="en-US" sz="2000" baseline="30000" dirty="0" smtClean="0"/>
              <a:t>-11</a:t>
            </a:r>
            <a:r>
              <a:rPr lang="en-US" altLang="en-US" sz="2000" i="1" dirty="0" smtClean="0"/>
              <a:t> </a:t>
            </a:r>
            <a:r>
              <a:rPr lang="en-US" altLang="en-US" sz="2000" i="1" dirty="0"/>
              <a:t>M</a:t>
            </a:r>
          </a:p>
        </p:txBody>
      </p:sp>
    </p:spTree>
    <p:extLst>
      <p:ext uri="{BB962C8B-B14F-4D97-AF65-F5344CB8AC3E}">
        <p14:creationId xmlns="" xmlns:p14="http://schemas.microsoft.com/office/powerpoint/2010/main" val="37818837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Fractional Precipitation</a:t>
            </a:r>
            <a:endParaRPr lang="en-US" sz="4000" u="sng" dirty="0">
              <a:solidFill>
                <a:prstClr val="black"/>
              </a:solidFill>
              <a:latin typeface="Calibri"/>
            </a:endParaRPr>
          </a:p>
        </p:txBody>
      </p:sp>
      <p:sp>
        <p:nvSpPr>
          <p:cNvPr id="5" name="Rectangle 4"/>
          <p:cNvSpPr/>
          <p:nvPr/>
        </p:nvSpPr>
        <p:spPr>
          <a:xfrm>
            <a:off x="327851" y="950019"/>
            <a:ext cx="8511357" cy="1200329"/>
          </a:xfrm>
          <a:prstGeom prst="rect">
            <a:avLst/>
          </a:prstGeom>
        </p:spPr>
        <p:txBody>
          <a:bodyPr wrap="square">
            <a:spAutoFit/>
          </a:bodyPr>
          <a:lstStyle/>
          <a:p>
            <a:r>
              <a:rPr lang="en-US" altLang="en-US" sz="2400" dirty="0" smtClean="0"/>
              <a:t>We can calculate </a:t>
            </a:r>
            <a:r>
              <a:rPr lang="en-US" altLang="en-US" sz="2400" dirty="0"/>
              <a:t>the concentration of Cl</a:t>
            </a:r>
            <a:r>
              <a:rPr lang="en-US" altLang="en-US" sz="2400" baseline="30000" dirty="0"/>
              <a:t>-</a:t>
            </a:r>
            <a:r>
              <a:rPr lang="en-US" altLang="en-US" sz="2400" dirty="0"/>
              <a:t> required to initiate precipitation of each of these </a:t>
            </a:r>
            <a:r>
              <a:rPr lang="en-US" altLang="en-US" sz="2400" dirty="0" smtClean="0"/>
              <a:t>metal </a:t>
            </a:r>
            <a:r>
              <a:rPr lang="en-US" altLang="en-US" sz="2400" dirty="0"/>
              <a:t>chlorides.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ysClr val="windowText" lastClr="000000"/>
              </a:solidFill>
              <a:effectLst/>
              <a:uLnTx/>
              <a:uFillTx/>
            </a:endParaRPr>
          </a:p>
        </p:txBody>
      </p:sp>
      <p:grpSp>
        <p:nvGrpSpPr>
          <p:cNvPr id="6" name="Group 5"/>
          <p:cNvGrpSpPr/>
          <p:nvPr/>
        </p:nvGrpSpPr>
        <p:grpSpPr>
          <a:xfrm>
            <a:off x="654994" y="1795887"/>
            <a:ext cx="1280884" cy="1708227"/>
            <a:chOff x="411163" y="2335104"/>
            <a:chExt cx="1774825" cy="2366962"/>
          </a:xfrm>
        </p:grpSpPr>
        <p:graphicFrame>
          <p:nvGraphicFramePr>
            <p:cNvPr id="7" name="Object 6"/>
            <p:cNvGraphicFramePr>
              <a:graphicFrameLocks noChangeAspect="1"/>
            </p:cNvGraphicFramePr>
            <p:nvPr>
              <p:extLst>
                <p:ext uri="{D42A27DB-BD31-4B8C-83A1-F6EECF244321}">
                  <p14:modId xmlns="" xmlns:p14="http://schemas.microsoft.com/office/powerpoint/2010/main" val="4200402523"/>
                </p:ext>
              </p:extLst>
            </p:nvPr>
          </p:nvGraphicFramePr>
          <p:xfrm>
            <a:off x="411163" y="2335104"/>
            <a:ext cx="1774825" cy="2366962"/>
          </p:xfrm>
          <a:graphic>
            <a:graphicData uri="http://schemas.openxmlformats.org/presentationml/2006/ole">
              <p:oleObj spid="_x0000_s354342" name="CS ChemDraw Drawing" r:id="rId3" imgW="1530720" imgH="2040120" progId="ChemDraw.Document.6.0">
                <p:embed/>
              </p:oleObj>
            </a:graphicData>
          </a:graphic>
        </p:graphicFrame>
        <p:sp>
          <p:nvSpPr>
            <p:cNvPr id="8" name="Rectangle 7"/>
            <p:cNvSpPr/>
            <p:nvPr/>
          </p:nvSpPr>
          <p:spPr>
            <a:xfrm>
              <a:off x="697393" y="3381831"/>
              <a:ext cx="649024" cy="469109"/>
            </a:xfrm>
            <a:prstGeom prst="rect">
              <a:avLst/>
            </a:prstGeom>
          </p:spPr>
          <p:txBody>
            <a:bodyPr wrap="none">
              <a:spAutoFit/>
            </a:bodyPr>
            <a:lstStyle/>
            <a:p>
              <a:r>
                <a:rPr lang="en-US" sz="1600" dirty="0" smtClean="0">
                  <a:solidFill>
                    <a:srgbClr val="000000"/>
                  </a:solidFill>
                  <a:latin typeface="Calibri" panose="020F0502020204030204" pitchFamily="34" charset="0"/>
                </a:rPr>
                <a:t>Cu</a:t>
              </a:r>
              <a:r>
                <a:rPr lang="en-US" sz="1600" baseline="30000" dirty="0" smtClean="0">
                  <a:solidFill>
                    <a:srgbClr val="000000"/>
                  </a:solidFill>
                  <a:latin typeface="Calibri" panose="020F0502020204030204" pitchFamily="34" charset="0"/>
                </a:rPr>
                <a:t>+</a:t>
              </a:r>
              <a:endParaRPr lang="en-US" sz="1200" dirty="0"/>
            </a:p>
          </p:txBody>
        </p:sp>
        <p:sp>
          <p:nvSpPr>
            <p:cNvPr id="9" name="Rectangle 8"/>
            <p:cNvSpPr/>
            <p:nvPr/>
          </p:nvSpPr>
          <p:spPr>
            <a:xfrm>
              <a:off x="1333284" y="3381831"/>
              <a:ext cx="646801" cy="469109"/>
            </a:xfrm>
            <a:prstGeom prst="rect">
              <a:avLst/>
            </a:prstGeom>
          </p:spPr>
          <p:txBody>
            <a:bodyPr wrap="none">
              <a:spAutoFit/>
            </a:bodyPr>
            <a:lstStyle/>
            <a:p>
              <a:r>
                <a:rPr lang="en-US" sz="1600" dirty="0" smtClean="0">
                  <a:solidFill>
                    <a:srgbClr val="000000"/>
                  </a:solidFill>
                  <a:latin typeface="Calibri" panose="020F0502020204030204" pitchFamily="34" charset="0"/>
                </a:rPr>
                <a:t>Ag</a:t>
              </a:r>
              <a:r>
                <a:rPr lang="en-US" sz="1600" baseline="30000" dirty="0" smtClean="0">
                  <a:solidFill>
                    <a:srgbClr val="000000"/>
                  </a:solidFill>
                  <a:latin typeface="Calibri" panose="020F0502020204030204" pitchFamily="34" charset="0"/>
                </a:rPr>
                <a:t>+</a:t>
              </a:r>
              <a:endParaRPr lang="en-US" sz="1200" baseline="30000" dirty="0"/>
            </a:p>
          </p:txBody>
        </p:sp>
        <p:sp>
          <p:nvSpPr>
            <p:cNvPr id="10" name="Rectangle 9"/>
            <p:cNvSpPr/>
            <p:nvPr/>
          </p:nvSpPr>
          <p:spPr>
            <a:xfrm>
              <a:off x="729280" y="3812499"/>
              <a:ext cx="662351" cy="469109"/>
            </a:xfrm>
            <a:prstGeom prst="rect">
              <a:avLst/>
            </a:prstGeom>
          </p:spPr>
          <p:txBody>
            <a:bodyPr wrap="none">
              <a:spAutoFit/>
            </a:bodyPr>
            <a:lstStyle/>
            <a:p>
              <a:r>
                <a:rPr lang="en-US" sz="1600" dirty="0" smtClean="0">
                  <a:solidFill>
                    <a:srgbClr val="000000"/>
                  </a:solidFill>
                  <a:latin typeface="Calibri" panose="020F0502020204030204" pitchFamily="34" charset="0"/>
                </a:rPr>
                <a:t>Au</a:t>
              </a:r>
              <a:r>
                <a:rPr lang="en-US" sz="1600" baseline="30000" dirty="0" smtClean="0">
                  <a:solidFill>
                    <a:srgbClr val="000000"/>
                  </a:solidFill>
                  <a:latin typeface="Calibri" panose="020F0502020204030204" pitchFamily="34" charset="0"/>
                </a:rPr>
                <a:t>+</a:t>
              </a:r>
              <a:endParaRPr lang="en-US" sz="1200" baseline="30000" dirty="0"/>
            </a:p>
          </p:txBody>
        </p:sp>
        <p:sp>
          <p:nvSpPr>
            <p:cNvPr id="11" name="Rectangle 10"/>
            <p:cNvSpPr/>
            <p:nvPr/>
          </p:nvSpPr>
          <p:spPr>
            <a:xfrm>
              <a:off x="1271960" y="3782495"/>
              <a:ext cx="824495" cy="469109"/>
            </a:xfrm>
            <a:prstGeom prst="rect">
              <a:avLst/>
            </a:prstGeom>
          </p:spPr>
          <p:txBody>
            <a:bodyPr wrap="none">
              <a:spAutoFit/>
            </a:bodyPr>
            <a:lstStyle/>
            <a:p>
              <a:r>
                <a:rPr lang="en-US" sz="1600" dirty="0" smtClean="0">
                  <a:solidFill>
                    <a:srgbClr val="000000"/>
                  </a:solidFill>
                  <a:latin typeface="Calibri" panose="020F0502020204030204" pitchFamily="34" charset="0"/>
                </a:rPr>
                <a:t>SO</a:t>
              </a:r>
              <a:r>
                <a:rPr lang="en-US" sz="1600" baseline="-25000" dirty="0" smtClean="0">
                  <a:solidFill>
                    <a:srgbClr val="000000"/>
                  </a:solidFill>
                  <a:latin typeface="Calibri" panose="020F0502020204030204" pitchFamily="34" charset="0"/>
                </a:rPr>
                <a:t>4</a:t>
              </a:r>
              <a:r>
                <a:rPr lang="en-US" sz="1600" baseline="30000" dirty="0" smtClean="0">
                  <a:solidFill>
                    <a:srgbClr val="000000"/>
                  </a:solidFill>
                  <a:latin typeface="Calibri" panose="020F0502020204030204" pitchFamily="34" charset="0"/>
                </a:rPr>
                <a:t>2-</a:t>
              </a:r>
              <a:endParaRPr lang="en-US" sz="1200" baseline="30000" dirty="0"/>
            </a:p>
          </p:txBody>
        </p:sp>
      </p:grpSp>
      <p:pic>
        <p:nvPicPr>
          <p:cNvPr id="35021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05092" y="2070656"/>
            <a:ext cx="3905272" cy="12127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TextBox 15"/>
          <p:cNvSpPr txBox="1"/>
          <p:nvPr/>
        </p:nvSpPr>
        <p:spPr>
          <a:xfrm>
            <a:off x="750965" y="3764294"/>
            <a:ext cx="7783435" cy="830997"/>
          </a:xfrm>
          <a:prstGeom prst="rect">
            <a:avLst/>
          </a:prstGeom>
          <a:noFill/>
        </p:spPr>
        <p:txBody>
          <a:bodyPr wrap="square" rtlCol="0">
            <a:spAutoFit/>
          </a:bodyPr>
          <a:lstStyle/>
          <a:p>
            <a:r>
              <a:rPr lang="en-US" sz="2400" dirty="0" smtClean="0">
                <a:solidFill>
                  <a:srgbClr val="FF0000"/>
                </a:solidFill>
              </a:rPr>
              <a:t>What is the maximum Au</a:t>
            </a:r>
            <a:r>
              <a:rPr lang="en-US" sz="2400" baseline="30000" dirty="0" smtClean="0">
                <a:solidFill>
                  <a:srgbClr val="FF0000"/>
                </a:solidFill>
              </a:rPr>
              <a:t>+</a:t>
            </a:r>
            <a:r>
              <a:rPr lang="en-US" sz="2400" dirty="0" smtClean="0">
                <a:solidFill>
                  <a:srgbClr val="FF0000"/>
                </a:solidFill>
              </a:rPr>
              <a:t> we can precipitate without precipitating any Ag</a:t>
            </a:r>
            <a:r>
              <a:rPr lang="en-US" sz="2400" baseline="30000" dirty="0" smtClean="0">
                <a:solidFill>
                  <a:srgbClr val="FF0000"/>
                </a:solidFill>
              </a:rPr>
              <a:t>+</a:t>
            </a:r>
            <a:r>
              <a:rPr lang="en-US" sz="2400" dirty="0" smtClean="0">
                <a:solidFill>
                  <a:srgbClr val="FF0000"/>
                </a:solidFill>
              </a:rPr>
              <a:t>?</a:t>
            </a:r>
            <a:endParaRPr lang="en-US" sz="2400" dirty="0">
              <a:solidFill>
                <a:srgbClr val="FF0000"/>
              </a:solidFill>
            </a:endParaRPr>
          </a:p>
        </p:txBody>
      </p:sp>
      <p:sp>
        <p:nvSpPr>
          <p:cNvPr id="14" name="Rectangle 13"/>
          <p:cNvSpPr/>
          <p:nvPr/>
        </p:nvSpPr>
        <p:spPr>
          <a:xfrm>
            <a:off x="6763572" y="2120929"/>
            <a:ext cx="1625766" cy="400110"/>
          </a:xfrm>
          <a:prstGeom prst="rect">
            <a:avLst/>
          </a:prstGeom>
        </p:spPr>
        <p:txBody>
          <a:bodyPr wrap="none">
            <a:spAutoFit/>
          </a:bodyPr>
          <a:lstStyle/>
          <a:p>
            <a:pPr algn="ctr" eaLnBrk="0" hangingPunct="0">
              <a:buFont typeface="Monotype Sorts" pitchFamily="2" charset="2"/>
              <a:buNone/>
            </a:pPr>
            <a:r>
              <a:rPr lang="en-US" altLang="en-US" sz="2000" dirty="0" smtClean="0"/>
              <a:t>&gt;</a:t>
            </a:r>
            <a:r>
              <a:rPr lang="en-US" altLang="en-US" sz="2000" dirty="0"/>
              <a:t>2.0 x 10</a:t>
            </a:r>
            <a:r>
              <a:rPr lang="en-US" altLang="en-US" sz="2000" baseline="30000" dirty="0"/>
              <a:t>-11</a:t>
            </a:r>
            <a:r>
              <a:rPr lang="en-US" altLang="en-US" sz="2000" i="1" dirty="0"/>
              <a:t> M</a:t>
            </a:r>
          </a:p>
        </p:txBody>
      </p:sp>
      <p:sp>
        <p:nvSpPr>
          <p:cNvPr id="15" name="Rectangle 14"/>
          <p:cNvSpPr/>
          <p:nvPr/>
        </p:nvSpPr>
        <p:spPr>
          <a:xfrm>
            <a:off x="6197448" y="1701324"/>
            <a:ext cx="2651816" cy="369332"/>
          </a:xfrm>
          <a:prstGeom prst="rect">
            <a:avLst/>
          </a:prstGeom>
        </p:spPr>
        <p:txBody>
          <a:bodyPr wrap="none">
            <a:spAutoFit/>
          </a:bodyPr>
          <a:lstStyle/>
          <a:p>
            <a:r>
              <a:rPr lang="en-US" dirty="0" smtClean="0">
                <a:solidFill>
                  <a:srgbClr val="FF0000"/>
                </a:solidFill>
              </a:rPr>
              <a:t>[Cl-] needed to precipitate</a:t>
            </a:r>
            <a:endParaRPr lang="en-US" dirty="0"/>
          </a:p>
        </p:txBody>
      </p:sp>
      <p:sp>
        <p:nvSpPr>
          <p:cNvPr id="18" name="Rectangle 17"/>
          <p:cNvSpPr/>
          <p:nvPr/>
        </p:nvSpPr>
        <p:spPr>
          <a:xfrm>
            <a:off x="6797296" y="2520063"/>
            <a:ext cx="1539203" cy="400110"/>
          </a:xfrm>
          <a:prstGeom prst="rect">
            <a:avLst/>
          </a:prstGeom>
        </p:spPr>
        <p:txBody>
          <a:bodyPr wrap="none">
            <a:spAutoFit/>
          </a:bodyPr>
          <a:lstStyle/>
          <a:p>
            <a:pPr algn="ctr" eaLnBrk="0" hangingPunct="0">
              <a:buFont typeface="Monotype Sorts" pitchFamily="2" charset="2"/>
              <a:buNone/>
            </a:pPr>
            <a:r>
              <a:rPr lang="en-US" altLang="en-US" sz="2000" dirty="0" smtClean="0"/>
              <a:t>&gt;1.8 </a:t>
            </a:r>
            <a:r>
              <a:rPr lang="en-US" altLang="en-US" sz="2000" dirty="0"/>
              <a:t>x </a:t>
            </a:r>
            <a:r>
              <a:rPr lang="en-US" altLang="en-US" sz="2000" dirty="0" smtClean="0"/>
              <a:t>10</a:t>
            </a:r>
            <a:r>
              <a:rPr lang="en-US" altLang="en-US" sz="2000" baseline="30000" dirty="0" smtClean="0"/>
              <a:t>-8</a:t>
            </a:r>
            <a:r>
              <a:rPr lang="en-US" altLang="en-US" sz="2000" i="1" dirty="0" smtClean="0"/>
              <a:t> </a:t>
            </a:r>
            <a:r>
              <a:rPr lang="en-US" altLang="en-US" sz="2000" i="1" dirty="0"/>
              <a:t>M</a:t>
            </a:r>
          </a:p>
        </p:txBody>
      </p:sp>
      <p:sp>
        <p:nvSpPr>
          <p:cNvPr id="19" name="Rectangle 18"/>
          <p:cNvSpPr/>
          <p:nvPr/>
        </p:nvSpPr>
        <p:spPr>
          <a:xfrm>
            <a:off x="646995" y="3386635"/>
            <a:ext cx="1287532" cy="369332"/>
          </a:xfrm>
          <a:prstGeom prst="rect">
            <a:avLst/>
          </a:prstGeom>
        </p:spPr>
        <p:txBody>
          <a:bodyPr wrap="none">
            <a:spAutoFit/>
          </a:bodyPr>
          <a:lstStyle/>
          <a:p>
            <a:pPr algn="ctr"/>
            <a:r>
              <a:rPr lang="en-US" altLang="en-US" kern="0" dirty="0">
                <a:solidFill>
                  <a:srgbClr val="000000"/>
                </a:solidFill>
              </a:rPr>
              <a:t>0.010 </a:t>
            </a:r>
            <a:r>
              <a:rPr lang="en-US" altLang="en-US" i="1" kern="0" dirty="0" smtClean="0">
                <a:solidFill>
                  <a:srgbClr val="000000"/>
                </a:solidFill>
              </a:rPr>
              <a:t>M </a:t>
            </a:r>
            <a:r>
              <a:rPr lang="en-US" altLang="en-US" kern="0" dirty="0" err="1" smtClean="0">
                <a:solidFill>
                  <a:srgbClr val="000000"/>
                </a:solidFill>
              </a:rPr>
              <a:t>M</a:t>
            </a:r>
            <a:r>
              <a:rPr lang="en-US" altLang="en-US" kern="0" baseline="30000" dirty="0" smtClean="0">
                <a:solidFill>
                  <a:srgbClr val="000000"/>
                </a:solidFill>
              </a:rPr>
              <a:t>+</a:t>
            </a:r>
            <a:endParaRPr lang="en-US" baseline="30000" dirty="0"/>
          </a:p>
        </p:txBody>
      </p:sp>
      <p:sp>
        <p:nvSpPr>
          <p:cNvPr id="20" name="Rectangle 19"/>
          <p:cNvSpPr/>
          <p:nvPr/>
        </p:nvSpPr>
        <p:spPr>
          <a:xfrm>
            <a:off x="6793461" y="2934687"/>
            <a:ext cx="1539203" cy="400110"/>
          </a:xfrm>
          <a:prstGeom prst="rect">
            <a:avLst/>
          </a:prstGeom>
        </p:spPr>
        <p:txBody>
          <a:bodyPr wrap="none">
            <a:spAutoFit/>
          </a:bodyPr>
          <a:lstStyle/>
          <a:p>
            <a:pPr algn="ctr" eaLnBrk="0" hangingPunct="0">
              <a:buFont typeface="Monotype Sorts" pitchFamily="2" charset="2"/>
              <a:buNone/>
            </a:pPr>
            <a:r>
              <a:rPr lang="en-US" altLang="en-US" sz="2000" dirty="0" smtClean="0"/>
              <a:t>&gt;1.9 </a:t>
            </a:r>
            <a:r>
              <a:rPr lang="en-US" altLang="en-US" sz="2000" dirty="0"/>
              <a:t>x </a:t>
            </a:r>
            <a:r>
              <a:rPr lang="en-US" altLang="en-US" sz="2000" dirty="0" smtClean="0"/>
              <a:t>10</a:t>
            </a:r>
            <a:r>
              <a:rPr lang="en-US" altLang="en-US" sz="2000" baseline="30000" dirty="0" smtClean="0"/>
              <a:t>-5</a:t>
            </a:r>
            <a:r>
              <a:rPr lang="en-US" altLang="en-US" sz="2000" i="1" dirty="0" smtClean="0"/>
              <a:t> </a:t>
            </a:r>
            <a:r>
              <a:rPr lang="en-US" altLang="en-US" sz="2000" i="1" dirty="0"/>
              <a:t>M</a:t>
            </a:r>
          </a:p>
        </p:txBody>
      </p:sp>
      <p:graphicFrame>
        <p:nvGraphicFramePr>
          <p:cNvPr id="23" name="Object 22"/>
          <p:cNvGraphicFramePr>
            <a:graphicFrameLocks/>
          </p:cNvGraphicFramePr>
          <p:nvPr>
            <p:extLst>
              <p:ext uri="{D42A27DB-BD31-4B8C-83A1-F6EECF244321}">
                <p14:modId xmlns="" xmlns:p14="http://schemas.microsoft.com/office/powerpoint/2010/main" val="4083100535"/>
              </p:ext>
            </p:extLst>
          </p:nvPr>
        </p:nvGraphicFramePr>
        <p:xfrm>
          <a:off x="2057465" y="4605494"/>
          <a:ext cx="4200525" cy="393700"/>
        </p:xfrm>
        <a:graphic>
          <a:graphicData uri="http://schemas.openxmlformats.org/presentationml/2006/ole">
            <p:oleObj spid="_x0000_s354343" name="Equation" r:id="rId5" imgW="2438400" imgH="228600" progId="Equation.3">
              <p:embed/>
            </p:oleObj>
          </a:graphicData>
        </a:graphic>
      </p:graphicFrame>
      <p:graphicFrame>
        <p:nvGraphicFramePr>
          <p:cNvPr id="27" name="Object 26"/>
          <p:cNvGraphicFramePr>
            <a:graphicFrameLocks/>
          </p:cNvGraphicFramePr>
          <p:nvPr>
            <p:extLst>
              <p:ext uri="{D42A27DB-BD31-4B8C-83A1-F6EECF244321}">
                <p14:modId xmlns="" xmlns:p14="http://schemas.microsoft.com/office/powerpoint/2010/main" val="394787389"/>
              </p:ext>
            </p:extLst>
          </p:nvPr>
        </p:nvGraphicFramePr>
        <p:xfrm>
          <a:off x="1112232" y="5054285"/>
          <a:ext cx="6076269" cy="881291"/>
        </p:xfrm>
        <a:graphic>
          <a:graphicData uri="http://schemas.openxmlformats.org/presentationml/2006/ole">
            <p:oleObj spid="_x0000_s354344" name="Equation" r:id="rId6" imgW="3327400" imgH="482600" progId="Equation.3">
              <p:embed/>
            </p:oleObj>
          </a:graphicData>
        </a:graphic>
      </p:graphicFrame>
      <p:sp>
        <p:nvSpPr>
          <p:cNvPr id="28" name="Rectangle 27"/>
          <p:cNvSpPr/>
          <p:nvPr/>
        </p:nvSpPr>
        <p:spPr>
          <a:xfrm>
            <a:off x="768198" y="5950091"/>
            <a:ext cx="7606562" cy="830997"/>
          </a:xfrm>
          <a:prstGeom prst="rect">
            <a:avLst/>
          </a:prstGeom>
        </p:spPr>
        <p:txBody>
          <a:bodyPr wrap="square">
            <a:spAutoFit/>
          </a:bodyPr>
          <a:lstStyle/>
          <a:p>
            <a:pPr eaLnBrk="0" hangingPunct="0"/>
            <a:r>
              <a:rPr lang="en-US" altLang="en-US" sz="2400" dirty="0">
                <a:solidFill>
                  <a:srgbClr val="7030A0"/>
                </a:solidFill>
              </a:rPr>
              <a:t>Therefore, </a:t>
            </a:r>
            <a:r>
              <a:rPr lang="en-US" altLang="en-US" sz="2400" u="sng" dirty="0">
                <a:solidFill>
                  <a:srgbClr val="7030A0"/>
                </a:solidFill>
              </a:rPr>
              <a:t>99.99989%</a:t>
            </a:r>
            <a:r>
              <a:rPr lang="en-US" altLang="en-US" sz="2400" dirty="0">
                <a:solidFill>
                  <a:srgbClr val="7030A0"/>
                </a:solidFill>
              </a:rPr>
              <a:t> of the Au</a:t>
            </a:r>
            <a:r>
              <a:rPr lang="en-US" altLang="en-US" sz="2400" baseline="30000" dirty="0">
                <a:solidFill>
                  <a:srgbClr val="7030A0"/>
                </a:solidFill>
              </a:rPr>
              <a:t>+</a:t>
            </a:r>
            <a:r>
              <a:rPr lang="en-US" altLang="en-US" sz="2400" dirty="0">
                <a:solidFill>
                  <a:srgbClr val="7030A0"/>
                </a:solidFill>
              </a:rPr>
              <a:t> ions precipitates before </a:t>
            </a:r>
            <a:r>
              <a:rPr lang="en-US" altLang="en-US" sz="2400" dirty="0" err="1">
                <a:solidFill>
                  <a:srgbClr val="7030A0"/>
                </a:solidFill>
              </a:rPr>
              <a:t>AgCl</a:t>
            </a:r>
            <a:r>
              <a:rPr lang="en-US" altLang="en-US" sz="2400" dirty="0">
                <a:solidFill>
                  <a:srgbClr val="7030A0"/>
                </a:solidFill>
              </a:rPr>
              <a:t> begins to precipitate.  </a:t>
            </a:r>
          </a:p>
        </p:txBody>
      </p:sp>
      <p:sp>
        <p:nvSpPr>
          <p:cNvPr id="21" name="Slide Number Placeholder 20"/>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 xmlns:p14="http://schemas.microsoft.com/office/powerpoint/2010/main" val="29322786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EA70DC20-E347-4F8F-964A-91DDFEF6D130}" type="slidenum">
              <a:rPr lang="en-US">
                <a:solidFill>
                  <a:srgbClr val="000000">
                    <a:tint val="75000"/>
                  </a:srgbClr>
                </a:solidFill>
              </a:rPr>
              <a:pPr>
                <a:defRPr/>
              </a:pPr>
              <a:t>38</a:t>
            </a:fld>
            <a:endParaRPr lang="en-US" dirty="0">
              <a:solidFill>
                <a:srgbClr val="000000">
                  <a:tint val="75000"/>
                </a:srgbClr>
              </a:solidFill>
            </a:endParaRPr>
          </a:p>
        </p:txBody>
      </p:sp>
      <p:sp>
        <p:nvSpPr>
          <p:cNvPr id="87043"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16.11</a:t>
            </a:r>
          </a:p>
        </p:txBody>
      </p:sp>
      <p:sp>
        <p:nvSpPr>
          <p:cNvPr id="87044" name="Text Placeholder 2"/>
          <p:cNvSpPr>
            <a:spLocks/>
          </p:cNvSpPr>
          <p:nvPr/>
        </p:nvSpPr>
        <p:spPr bwMode="auto">
          <a:xfrm>
            <a:off x="152400" y="762000"/>
            <a:ext cx="8807450" cy="2118360"/>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latin typeface="Calibri" panose="020F0502020204030204" pitchFamily="34" charset="0"/>
              </a:rPr>
              <a:t>A solution contains 0.020 </a:t>
            </a:r>
            <a:r>
              <a:rPr lang="en-US" sz="2400" i="1" dirty="0" smtClean="0">
                <a:solidFill>
                  <a:srgbClr val="000000"/>
                </a:solidFill>
                <a:latin typeface="Calibri" panose="020F0502020204030204" pitchFamily="34" charset="0"/>
              </a:rPr>
              <a:t>M </a:t>
            </a:r>
            <a:r>
              <a:rPr lang="en-US" sz="2400" dirty="0" smtClean="0">
                <a:solidFill>
                  <a:srgbClr val="000000"/>
                </a:solidFill>
                <a:latin typeface="Calibri" panose="020F0502020204030204" pitchFamily="34" charset="0"/>
              </a:rPr>
              <a:t>Cl</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 ions and 0.020 </a:t>
            </a:r>
            <a:r>
              <a:rPr lang="en-US" sz="2400" i="1" dirty="0" smtClean="0">
                <a:solidFill>
                  <a:srgbClr val="000000"/>
                </a:solidFill>
                <a:latin typeface="Calibri" panose="020F0502020204030204" pitchFamily="34" charset="0"/>
              </a:rPr>
              <a:t>M </a:t>
            </a:r>
            <a:r>
              <a:rPr lang="en-US" sz="2400" dirty="0" smtClean="0">
                <a:solidFill>
                  <a:srgbClr val="000000"/>
                </a:solidFill>
                <a:latin typeface="Calibri" panose="020F0502020204030204" pitchFamily="34" charset="0"/>
              </a:rPr>
              <a:t>Br</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 ions. To separate the Cl</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 ions from the Br</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 ions, solid AgNO</a:t>
            </a:r>
            <a:r>
              <a:rPr lang="en-US" sz="2400" baseline="-25000" dirty="0" smtClean="0">
                <a:solidFill>
                  <a:srgbClr val="000000"/>
                </a:solidFill>
                <a:latin typeface="Calibri" panose="020F0502020204030204" pitchFamily="34" charset="0"/>
              </a:rPr>
              <a:t>3</a:t>
            </a:r>
            <a:r>
              <a:rPr lang="en-US" sz="2400" dirty="0" smtClean="0">
                <a:solidFill>
                  <a:srgbClr val="000000"/>
                </a:solidFill>
                <a:latin typeface="Calibri" panose="020F0502020204030204" pitchFamily="34" charset="0"/>
              </a:rPr>
              <a:t> is slowly added to the solution without changing the volume. What concentration of Ag</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 ions (in </a:t>
            </a:r>
            <a:r>
              <a:rPr lang="en-US" sz="2400" dirty="0" err="1" smtClean="0">
                <a:solidFill>
                  <a:srgbClr val="000000"/>
                </a:solidFill>
                <a:latin typeface="Calibri" panose="020F0502020204030204" pitchFamily="34" charset="0"/>
              </a:rPr>
              <a:t>mol</a:t>
            </a:r>
            <a:r>
              <a:rPr lang="en-US" sz="2400" dirty="0" smtClean="0">
                <a:solidFill>
                  <a:srgbClr val="000000"/>
                </a:solidFill>
                <a:latin typeface="Calibri" panose="020F0502020204030204" pitchFamily="34" charset="0"/>
              </a:rPr>
              <a:t>/L) is needed to precipitate as much </a:t>
            </a:r>
            <a:r>
              <a:rPr lang="en-US" sz="2400" dirty="0" err="1" smtClean="0">
                <a:solidFill>
                  <a:srgbClr val="000000"/>
                </a:solidFill>
                <a:latin typeface="Calibri" panose="020F0502020204030204" pitchFamily="34" charset="0"/>
              </a:rPr>
              <a:t>AgBr</a:t>
            </a:r>
            <a:r>
              <a:rPr lang="en-US" sz="2400" dirty="0" smtClean="0">
                <a:solidFill>
                  <a:srgbClr val="000000"/>
                </a:solidFill>
                <a:latin typeface="Calibri" panose="020F0502020204030204" pitchFamily="34" charset="0"/>
              </a:rPr>
              <a:t> as possible without precipitating </a:t>
            </a:r>
            <a:r>
              <a:rPr lang="en-US" sz="2400" dirty="0" err="1" smtClean="0">
                <a:solidFill>
                  <a:srgbClr val="000000"/>
                </a:solidFill>
                <a:latin typeface="Calibri" panose="020F0502020204030204" pitchFamily="34" charset="0"/>
              </a:rPr>
              <a:t>AgCl</a:t>
            </a:r>
            <a:r>
              <a:rPr lang="en-US" sz="2400" dirty="0" smtClean="0">
                <a:solidFill>
                  <a:srgbClr val="000000"/>
                </a:solidFill>
                <a:latin typeface="Calibri" panose="020F0502020204030204" pitchFamily="34" charset="0"/>
              </a:rPr>
              <a:t>?</a:t>
            </a:r>
          </a:p>
        </p:txBody>
      </p:sp>
      <p:grpSp>
        <p:nvGrpSpPr>
          <p:cNvPr id="2" name="Group 1"/>
          <p:cNvGrpSpPr/>
          <p:nvPr/>
        </p:nvGrpSpPr>
        <p:grpSpPr>
          <a:xfrm>
            <a:off x="350519" y="2852420"/>
            <a:ext cx="4801314" cy="984885"/>
            <a:chOff x="1203959" y="2882900"/>
            <a:chExt cx="4801314" cy="984885"/>
          </a:xfrm>
        </p:grpSpPr>
        <p:sp>
          <p:nvSpPr>
            <p:cNvPr id="5" name="Rectangle 4"/>
            <p:cNvSpPr>
              <a:spLocks noChangeArrowheads="1"/>
            </p:cNvSpPr>
            <p:nvPr/>
          </p:nvSpPr>
          <p:spPr bwMode="auto">
            <a:xfrm>
              <a:off x="1203959" y="2882900"/>
              <a:ext cx="4801314" cy="98488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Calibri" panose="020F0502020204030204" pitchFamily="34" charset="0"/>
                </a:rPr>
                <a:t>AgBr</a:t>
              </a:r>
              <a:r>
                <a:rPr lang="en-US" sz="2400" dirty="0" smtClean="0">
                  <a:solidFill>
                    <a:srgbClr val="000000"/>
                  </a:solidFill>
                  <a:latin typeface="Calibri" panose="020F0502020204030204" pitchFamily="34" charset="0"/>
                </a:rPr>
                <a:t>(</a:t>
              </a:r>
              <a:r>
                <a:rPr lang="en-US" sz="2400" i="1" dirty="0" smtClean="0">
                  <a:solidFill>
                    <a:srgbClr val="000000"/>
                  </a:solidFill>
                  <a:latin typeface="Calibri" panose="020F0502020204030204" pitchFamily="34" charset="0"/>
                </a:rPr>
                <a:t>s</a:t>
              </a:r>
              <a:r>
                <a:rPr lang="en-US" sz="2400" dirty="0" smtClean="0">
                  <a:solidFill>
                    <a:srgbClr val="000000"/>
                  </a:solidFill>
                  <a:latin typeface="Calibri" panose="020F0502020204030204" pitchFamily="34" charset="0"/>
                </a:rPr>
                <a:t>)         Ag</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a:t>
              </a:r>
              <a:r>
                <a:rPr lang="en-US" sz="2400" i="1" dirty="0" err="1" smtClean="0">
                  <a:solidFill>
                    <a:srgbClr val="000000"/>
                  </a:solidFill>
                  <a:latin typeface="Calibri" panose="020F0502020204030204" pitchFamily="34" charset="0"/>
                </a:rPr>
                <a:t>aq</a:t>
              </a:r>
              <a:r>
                <a:rPr lang="en-US" sz="2400" dirty="0" smtClean="0">
                  <a:solidFill>
                    <a:srgbClr val="000000"/>
                  </a:solidFill>
                  <a:latin typeface="Calibri" panose="020F0502020204030204" pitchFamily="34" charset="0"/>
                </a:rPr>
                <a:t>) +  Br</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a:t>
              </a:r>
              <a:r>
                <a:rPr lang="en-US" sz="2400" i="1" dirty="0" err="1" smtClean="0">
                  <a:solidFill>
                    <a:srgbClr val="000000"/>
                  </a:solidFill>
                  <a:latin typeface="Calibri" panose="020F0502020204030204" pitchFamily="34" charset="0"/>
                </a:rPr>
                <a:t>aq</a:t>
              </a:r>
              <a:r>
                <a:rPr lang="en-US" sz="2400" dirty="0" smtClean="0">
                  <a:solidFill>
                    <a:srgbClr val="000000"/>
                  </a:solidFill>
                  <a:latin typeface="Calibri" panose="020F0502020204030204" pitchFamily="34" charset="0"/>
                </a:rPr>
                <a:t>) 	</a:t>
              </a:r>
            </a:p>
            <a:p>
              <a:pPr fontAlgn="base">
                <a:spcBef>
                  <a:spcPts val="1200"/>
                </a:spcBef>
                <a:spcAft>
                  <a:spcPct val="0"/>
                </a:spcAft>
              </a:pPr>
              <a:r>
                <a:rPr lang="en-US" sz="2400" i="1" dirty="0" smtClean="0">
                  <a:solidFill>
                    <a:srgbClr val="000000"/>
                  </a:solidFill>
                  <a:latin typeface="Calibri" panose="020F0502020204030204" pitchFamily="34" charset="0"/>
                </a:rPr>
                <a:t>   </a:t>
              </a:r>
              <a:r>
                <a:rPr lang="en-US" sz="2400" i="1" dirty="0" err="1" smtClean="0">
                  <a:solidFill>
                    <a:srgbClr val="000000"/>
                  </a:solidFill>
                  <a:latin typeface="Calibri" panose="020F0502020204030204" pitchFamily="34" charset="0"/>
                </a:rPr>
                <a:t>K</a:t>
              </a:r>
              <a:r>
                <a:rPr lang="en-US" sz="2400" baseline="-25000" dirty="0" err="1" smtClean="0">
                  <a:solidFill>
                    <a:srgbClr val="000000"/>
                  </a:solidFill>
                  <a:latin typeface="Calibri" panose="020F0502020204030204" pitchFamily="34" charset="0"/>
                </a:rPr>
                <a:t>sp</a:t>
              </a:r>
              <a:r>
                <a:rPr lang="en-US" sz="2400" dirty="0" smtClean="0">
                  <a:solidFill>
                    <a:srgbClr val="000000"/>
                  </a:solidFill>
                  <a:latin typeface="Calibri" panose="020F0502020204030204" pitchFamily="34" charset="0"/>
                </a:rPr>
                <a:t> = [Ag</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][Br</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 = 7.7 x 10</a:t>
              </a:r>
              <a:r>
                <a:rPr lang="en-US" sz="2400" baseline="30000" dirty="0" smtClean="0">
                  <a:solidFill>
                    <a:srgbClr val="000000"/>
                  </a:solidFill>
                  <a:latin typeface="Calibri" panose="020F0502020204030204" pitchFamily="34" charset="0"/>
                </a:rPr>
                <a:t>-3</a:t>
              </a:r>
            </a:p>
          </p:txBody>
        </p:sp>
        <p:pic>
          <p:nvPicPr>
            <p:cNvPr id="6" name="Picture 5"/>
            <p:cNvPicPr>
              <a:picLocks noChangeAspect="1" noChangeArrowheads="1"/>
            </p:cNvPicPr>
            <p:nvPr/>
          </p:nvPicPr>
          <p:blipFill>
            <a:blip r:embed="rId2" cstate="print"/>
            <a:srcRect/>
            <a:stretch>
              <a:fillRect/>
            </a:stretch>
          </p:blipFill>
          <p:spPr bwMode="auto">
            <a:xfrm>
              <a:off x="2274888" y="3043714"/>
              <a:ext cx="457200" cy="153987"/>
            </a:xfrm>
            <a:prstGeom prst="rect">
              <a:avLst/>
            </a:prstGeom>
            <a:noFill/>
            <a:ln w="9525">
              <a:noFill/>
              <a:miter lim="800000"/>
              <a:headEnd/>
              <a:tailEnd/>
            </a:ln>
          </p:spPr>
        </p:pic>
      </p:grpSp>
      <p:pic>
        <p:nvPicPr>
          <p:cNvPr id="7" name="Picture 7"/>
          <p:cNvPicPr>
            <a:picLocks noChangeAspect="1" noChangeArrowheads="1"/>
          </p:cNvPicPr>
          <p:nvPr/>
        </p:nvPicPr>
        <p:blipFill>
          <a:blip r:embed="rId3" cstate="print"/>
          <a:srcRect/>
          <a:stretch>
            <a:fillRect/>
          </a:stretch>
        </p:blipFill>
        <p:spPr bwMode="auto">
          <a:xfrm>
            <a:off x="487680" y="3992880"/>
            <a:ext cx="3337560" cy="1292146"/>
          </a:xfrm>
          <a:prstGeom prst="rect">
            <a:avLst/>
          </a:prstGeom>
          <a:noFill/>
          <a:ln w="9525">
            <a:noFill/>
            <a:miter lim="800000"/>
            <a:headEnd/>
            <a:tailEnd/>
          </a:ln>
        </p:spPr>
      </p:pic>
      <p:pic>
        <p:nvPicPr>
          <p:cNvPr id="9" name="Picture 7"/>
          <p:cNvPicPr>
            <a:picLocks noChangeAspect="1" noChangeArrowheads="1"/>
          </p:cNvPicPr>
          <p:nvPr/>
        </p:nvPicPr>
        <p:blipFill>
          <a:blip r:embed="rId4" cstate="print"/>
          <a:srcRect/>
          <a:stretch>
            <a:fillRect/>
          </a:stretch>
        </p:blipFill>
        <p:spPr bwMode="auto">
          <a:xfrm>
            <a:off x="4877513" y="3992880"/>
            <a:ext cx="3321607" cy="1299177"/>
          </a:xfrm>
          <a:prstGeom prst="rect">
            <a:avLst/>
          </a:prstGeom>
          <a:noFill/>
          <a:ln w="9525">
            <a:noFill/>
            <a:miter lim="800000"/>
            <a:headEnd/>
            <a:tailEnd/>
          </a:ln>
        </p:spPr>
      </p:pic>
      <p:grpSp>
        <p:nvGrpSpPr>
          <p:cNvPr id="10" name="Group 9"/>
          <p:cNvGrpSpPr/>
          <p:nvPr/>
        </p:nvGrpSpPr>
        <p:grpSpPr>
          <a:xfrm>
            <a:off x="4723765" y="2842418"/>
            <a:ext cx="3877985" cy="984885"/>
            <a:chOff x="1203959" y="2882900"/>
            <a:chExt cx="3877985" cy="984885"/>
          </a:xfrm>
        </p:grpSpPr>
        <p:sp>
          <p:nvSpPr>
            <p:cNvPr id="11" name="Rectangle 10"/>
            <p:cNvSpPr>
              <a:spLocks noChangeArrowheads="1"/>
            </p:cNvSpPr>
            <p:nvPr/>
          </p:nvSpPr>
          <p:spPr bwMode="auto">
            <a:xfrm>
              <a:off x="1203959" y="2882900"/>
              <a:ext cx="3877985" cy="98488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Calibri" panose="020F0502020204030204" pitchFamily="34" charset="0"/>
                </a:rPr>
                <a:t>AgCl</a:t>
              </a:r>
              <a:r>
                <a:rPr lang="en-US" sz="2400" dirty="0" smtClean="0">
                  <a:solidFill>
                    <a:srgbClr val="000000"/>
                  </a:solidFill>
                  <a:latin typeface="Calibri" panose="020F0502020204030204" pitchFamily="34" charset="0"/>
                </a:rPr>
                <a:t>(</a:t>
              </a:r>
              <a:r>
                <a:rPr lang="en-US" sz="2400" i="1" dirty="0" smtClean="0">
                  <a:solidFill>
                    <a:srgbClr val="000000"/>
                  </a:solidFill>
                  <a:latin typeface="Calibri" panose="020F0502020204030204" pitchFamily="34" charset="0"/>
                </a:rPr>
                <a:t>s</a:t>
              </a:r>
              <a:r>
                <a:rPr lang="en-US" sz="2400" dirty="0" smtClean="0">
                  <a:solidFill>
                    <a:srgbClr val="000000"/>
                  </a:solidFill>
                  <a:latin typeface="Calibri" panose="020F0502020204030204" pitchFamily="34" charset="0"/>
                </a:rPr>
                <a:t>)         Ag</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a:t>
              </a:r>
              <a:r>
                <a:rPr lang="en-US" sz="2400" i="1" dirty="0" err="1" smtClean="0">
                  <a:solidFill>
                    <a:srgbClr val="000000"/>
                  </a:solidFill>
                  <a:latin typeface="Calibri" panose="020F0502020204030204" pitchFamily="34" charset="0"/>
                </a:rPr>
                <a:t>aq</a:t>
              </a:r>
              <a:r>
                <a:rPr lang="en-US" sz="2400" dirty="0" smtClean="0">
                  <a:solidFill>
                    <a:srgbClr val="000000"/>
                  </a:solidFill>
                  <a:latin typeface="Calibri" panose="020F0502020204030204" pitchFamily="34" charset="0"/>
                </a:rPr>
                <a:t>) +  Cl</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a:t>
              </a:r>
              <a:r>
                <a:rPr lang="en-US" sz="2400" i="1" dirty="0" err="1" smtClean="0">
                  <a:solidFill>
                    <a:srgbClr val="000000"/>
                  </a:solidFill>
                  <a:latin typeface="Calibri" panose="020F0502020204030204" pitchFamily="34" charset="0"/>
                </a:rPr>
                <a:t>aq</a:t>
              </a:r>
              <a:r>
                <a:rPr lang="en-US" sz="2400" dirty="0" smtClean="0">
                  <a:solidFill>
                    <a:srgbClr val="000000"/>
                  </a:solidFill>
                  <a:latin typeface="Calibri" panose="020F0502020204030204" pitchFamily="34" charset="0"/>
                </a:rPr>
                <a:t>) 	</a:t>
              </a:r>
            </a:p>
            <a:p>
              <a:pPr fontAlgn="base">
                <a:spcBef>
                  <a:spcPts val="1200"/>
                </a:spcBef>
                <a:spcAft>
                  <a:spcPct val="0"/>
                </a:spcAft>
              </a:pPr>
              <a:r>
                <a:rPr lang="en-US" sz="2400" i="1" dirty="0" smtClean="0">
                  <a:solidFill>
                    <a:srgbClr val="000000"/>
                  </a:solidFill>
                  <a:latin typeface="Calibri" panose="020F0502020204030204" pitchFamily="34" charset="0"/>
                </a:rPr>
                <a:t>   </a:t>
              </a:r>
              <a:r>
                <a:rPr lang="en-US" sz="2400" i="1" dirty="0" err="1" smtClean="0">
                  <a:solidFill>
                    <a:srgbClr val="000000"/>
                  </a:solidFill>
                  <a:latin typeface="Calibri" panose="020F0502020204030204" pitchFamily="34" charset="0"/>
                </a:rPr>
                <a:t>K</a:t>
              </a:r>
              <a:r>
                <a:rPr lang="en-US" sz="2400" baseline="-25000" dirty="0" err="1" smtClean="0">
                  <a:solidFill>
                    <a:srgbClr val="000000"/>
                  </a:solidFill>
                  <a:latin typeface="Calibri" panose="020F0502020204030204" pitchFamily="34" charset="0"/>
                </a:rPr>
                <a:t>sp</a:t>
              </a:r>
              <a:r>
                <a:rPr lang="en-US" sz="2400" dirty="0" smtClean="0">
                  <a:solidFill>
                    <a:srgbClr val="000000"/>
                  </a:solidFill>
                  <a:latin typeface="Calibri" panose="020F0502020204030204" pitchFamily="34" charset="0"/>
                </a:rPr>
                <a:t> = [Ag</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][Cl</a:t>
              </a:r>
              <a:r>
                <a:rPr lang="en-US" sz="2400" baseline="30000" dirty="0" smtClean="0">
                  <a:solidFill>
                    <a:srgbClr val="000000"/>
                  </a:solidFill>
                  <a:latin typeface="Calibri" panose="020F0502020204030204" pitchFamily="34" charset="0"/>
                </a:rPr>
                <a:t>-</a:t>
              </a:r>
              <a:r>
                <a:rPr lang="en-US" sz="2400" dirty="0" smtClean="0">
                  <a:solidFill>
                    <a:srgbClr val="000000"/>
                  </a:solidFill>
                  <a:latin typeface="Calibri" panose="020F0502020204030204" pitchFamily="34" charset="0"/>
                </a:rPr>
                <a:t>] = 1.6 x 10</a:t>
              </a:r>
              <a:r>
                <a:rPr lang="en-US" sz="2400" baseline="30000" dirty="0" smtClean="0">
                  <a:solidFill>
                    <a:srgbClr val="000000"/>
                  </a:solidFill>
                  <a:latin typeface="Calibri" panose="020F0502020204030204" pitchFamily="34" charset="0"/>
                </a:rPr>
                <a:t>-10</a:t>
              </a:r>
            </a:p>
          </p:txBody>
        </p:sp>
        <p:pic>
          <p:nvPicPr>
            <p:cNvPr id="12" name="Picture 11"/>
            <p:cNvPicPr>
              <a:picLocks noChangeAspect="1" noChangeArrowheads="1"/>
            </p:cNvPicPr>
            <p:nvPr/>
          </p:nvPicPr>
          <p:blipFill>
            <a:blip r:embed="rId2" cstate="print"/>
            <a:srcRect/>
            <a:stretch>
              <a:fillRect/>
            </a:stretch>
          </p:blipFill>
          <p:spPr bwMode="auto">
            <a:xfrm>
              <a:off x="2274888" y="3043714"/>
              <a:ext cx="457200" cy="153987"/>
            </a:xfrm>
            <a:prstGeom prst="rect">
              <a:avLst/>
            </a:prstGeom>
            <a:noFill/>
            <a:ln w="9525">
              <a:noFill/>
              <a:miter lim="800000"/>
              <a:headEnd/>
              <a:tailEnd/>
            </a:ln>
          </p:spPr>
        </p:pic>
      </p:grpSp>
      <p:sp>
        <p:nvSpPr>
          <p:cNvPr id="13" name="Rectangle 12"/>
          <p:cNvSpPr/>
          <p:nvPr/>
        </p:nvSpPr>
        <p:spPr>
          <a:xfrm>
            <a:off x="289560" y="5522744"/>
            <a:ext cx="8534400" cy="830997"/>
          </a:xfrm>
          <a:prstGeom prst="rect">
            <a:avLst/>
          </a:prstGeom>
        </p:spPr>
        <p:txBody>
          <a:bodyPr wrap="square">
            <a:spAutoFit/>
          </a:bodyPr>
          <a:lstStyle/>
          <a:p>
            <a:pPr lvl="0" fontAlgn="base">
              <a:spcBef>
                <a:spcPct val="20000"/>
              </a:spcBef>
              <a:spcAft>
                <a:spcPct val="0"/>
              </a:spcAft>
              <a:tabLst>
                <a:tab pos="1774825" algn="l"/>
                <a:tab pos="3776663" algn="l"/>
                <a:tab pos="6454775" algn="l"/>
              </a:tabLst>
            </a:pPr>
            <a:r>
              <a:rPr lang="en-US" sz="2400" dirty="0">
                <a:solidFill>
                  <a:srgbClr val="000000"/>
                </a:solidFill>
              </a:rPr>
              <a:t>To precipitate the Br</a:t>
            </a:r>
            <a:r>
              <a:rPr lang="en-US" sz="2400" baseline="30000" dirty="0">
                <a:solidFill>
                  <a:srgbClr val="000000"/>
                </a:solidFill>
              </a:rPr>
              <a:t>-</a:t>
            </a:r>
            <a:r>
              <a:rPr lang="en-US" sz="2400" dirty="0">
                <a:solidFill>
                  <a:srgbClr val="000000"/>
                </a:solidFill>
              </a:rPr>
              <a:t> ions as </a:t>
            </a:r>
            <a:r>
              <a:rPr lang="en-US" sz="2400" dirty="0" err="1">
                <a:solidFill>
                  <a:srgbClr val="000000"/>
                </a:solidFill>
              </a:rPr>
              <a:t>AgBr</a:t>
            </a:r>
            <a:r>
              <a:rPr lang="en-US" sz="2400" dirty="0">
                <a:solidFill>
                  <a:srgbClr val="000000"/>
                </a:solidFill>
              </a:rPr>
              <a:t> without precipitating the Cl</a:t>
            </a:r>
            <a:r>
              <a:rPr lang="en-US" sz="2400" baseline="30000" dirty="0">
                <a:solidFill>
                  <a:srgbClr val="000000"/>
                </a:solidFill>
              </a:rPr>
              <a:t>-</a:t>
            </a:r>
            <a:r>
              <a:rPr lang="en-US" sz="2400" dirty="0">
                <a:solidFill>
                  <a:srgbClr val="000000"/>
                </a:solidFill>
              </a:rPr>
              <a:t> ions as </a:t>
            </a:r>
            <a:r>
              <a:rPr lang="en-US" sz="2400" dirty="0" err="1">
                <a:solidFill>
                  <a:srgbClr val="000000"/>
                </a:solidFill>
              </a:rPr>
              <a:t>AgCl</a:t>
            </a:r>
            <a:r>
              <a:rPr lang="en-US" sz="2400" dirty="0">
                <a:solidFill>
                  <a:srgbClr val="000000"/>
                </a:solidFill>
              </a:rPr>
              <a:t>, then, [Ag</a:t>
            </a:r>
            <a:r>
              <a:rPr lang="en-US" sz="2400" baseline="30000" dirty="0">
                <a:solidFill>
                  <a:srgbClr val="000000"/>
                </a:solidFill>
              </a:rPr>
              <a:t>+</a:t>
            </a:r>
            <a:r>
              <a:rPr lang="en-US" sz="2400" dirty="0">
                <a:solidFill>
                  <a:srgbClr val="000000"/>
                </a:solidFill>
              </a:rPr>
              <a:t>] must be </a:t>
            </a:r>
            <a:r>
              <a:rPr lang="en-US" sz="2400" dirty="0" smtClean="0">
                <a:solidFill>
                  <a:srgbClr val="000000"/>
                </a:solidFill>
              </a:rPr>
              <a:t>lower </a:t>
            </a:r>
            <a:r>
              <a:rPr lang="en-US" sz="2400" dirty="0">
                <a:solidFill>
                  <a:srgbClr val="000000"/>
                </a:solidFill>
              </a:rPr>
              <a:t>than 8.0 x 10</a:t>
            </a:r>
            <a:r>
              <a:rPr lang="en-US" sz="2400" baseline="30000" dirty="0">
                <a:solidFill>
                  <a:srgbClr val="000000"/>
                </a:solidFill>
              </a:rPr>
              <a:t>-9</a:t>
            </a:r>
            <a:r>
              <a:rPr lang="en-US" sz="2400" dirty="0">
                <a:solidFill>
                  <a:srgbClr val="000000"/>
                </a:solidFill>
              </a:rPr>
              <a:t> </a:t>
            </a:r>
            <a:r>
              <a:rPr lang="en-US" sz="2400" i="1" dirty="0">
                <a:solidFill>
                  <a:srgbClr val="000000"/>
                </a:solidFill>
              </a:rPr>
              <a:t>M</a:t>
            </a:r>
            <a:r>
              <a:rPr lang="en-US" sz="2400" dirty="0">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19172" y="3384242"/>
            <a:ext cx="3900341" cy="339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28599" y="2714925"/>
            <a:ext cx="2429759" cy="339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152400" y="1065826"/>
            <a:ext cx="8839200" cy="1187450"/>
          </a:xfrm>
          <a:prstGeom prst="rect">
            <a:avLst/>
          </a:prstGeom>
          <a:noFill/>
          <a:ln w="9525">
            <a:noFill/>
            <a:miter lim="800000"/>
            <a:headEnd/>
            <a:tailEnd/>
          </a:ln>
        </p:spPr>
        <p:txBody>
          <a:bodyPr>
            <a:spAutoFit/>
          </a:bodyPr>
          <a:lstStyle/>
          <a:p>
            <a:pPr fontAlgn="base">
              <a:spcBef>
                <a:spcPct val="50000"/>
              </a:spcBef>
              <a:spcAft>
                <a:spcPct val="0"/>
              </a:spcAft>
            </a:pPr>
            <a:r>
              <a:rPr lang="en-US" sz="2400" dirty="0" smtClean="0">
                <a:solidFill>
                  <a:srgbClr val="000000"/>
                </a:solidFill>
                <a:latin typeface="Arial" charset="0"/>
              </a:rPr>
              <a:t>The </a:t>
            </a:r>
            <a:r>
              <a:rPr lang="en-US" sz="2400" b="1" i="1" dirty="0" smtClean="0">
                <a:solidFill>
                  <a:srgbClr val="000000"/>
                </a:solidFill>
                <a:latin typeface="Arial" charset="0"/>
              </a:rPr>
              <a:t>common ion effect</a:t>
            </a:r>
            <a:r>
              <a:rPr lang="en-US" sz="2400" dirty="0" smtClean="0">
                <a:solidFill>
                  <a:srgbClr val="000000"/>
                </a:solidFill>
                <a:latin typeface="Arial" charset="0"/>
              </a:rPr>
              <a:t> is the shift in equilibrium caused by the addition of a compound having an ion in common with the dissolved substance.</a:t>
            </a:r>
          </a:p>
        </p:txBody>
      </p:sp>
      <p:sp>
        <p:nvSpPr>
          <p:cNvPr id="2052" name="Text Box 4"/>
          <p:cNvSpPr txBox="1">
            <a:spLocks noChangeArrowheads="1"/>
          </p:cNvSpPr>
          <p:nvPr/>
        </p:nvSpPr>
        <p:spPr bwMode="auto">
          <a:xfrm>
            <a:off x="166973" y="5013657"/>
            <a:ext cx="8534400" cy="830997"/>
          </a:xfrm>
          <a:prstGeom prst="rect">
            <a:avLst/>
          </a:prstGeom>
          <a:noFill/>
          <a:ln w="9525">
            <a:noFill/>
            <a:miter lim="800000"/>
            <a:headEnd/>
            <a:tailEnd/>
          </a:ln>
        </p:spPr>
        <p:txBody>
          <a:bodyPr>
            <a:spAutoFit/>
          </a:bodyPr>
          <a:lstStyle/>
          <a:p>
            <a:pPr fontAlgn="base">
              <a:spcBef>
                <a:spcPct val="0"/>
              </a:spcBef>
              <a:spcAft>
                <a:spcPct val="0"/>
              </a:spcAft>
            </a:pPr>
            <a:r>
              <a:rPr lang="en-US" sz="2400" dirty="0" smtClean="0">
                <a:solidFill>
                  <a:srgbClr val="000000"/>
                </a:solidFill>
                <a:latin typeface="Calibri" pitchFamily="34" charset="0"/>
              </a:rPr>
              <a:t>The presence of a common ion </a:t>
            </a:r>
            <a:r>
              <a:rPr lang="en-US" sz="2400" b="1" dirty="0" smtClean="0">
                <a:solidFill>
                  <a:srgbClr val="000000"/>
                </a:solidFill>
                <a:latin typeface="Calibri" pitchFamily="34" charset="0"/>
              </a:rPr>
              <a:t>suppresses </a:t>
            </a:r>
            <a:r>
              <a:rPr lang="en-US" sz="2400" dirty="0" smtClean="0">
                <a:solidFill>
                  <a:srgbClr val="000000"/>
                </a:solidFill>
                <a:latin typeface="Calibri" pitchFamily="34" charset="0"/>
              </a:rPr>
              <a:t>the ionization of a weak acid or a weak base. It will influence the </a:t>
            </a:r>
            <a:r>
              <a:rPr lang="en-US" sz="2400" dirty="0" err="1" smtClean="0">
                <a:solidFill>
                  <a:srgbClr val="000000"/>
                </a:solidFill>
                <a:latin typeface="Calibri" pitchFamily="34" charset="0"/>
              </a:rPr>
              <a:t>pH.</a:t>
            </a:r>
            <a:endParaRPr lang="en-US" sz="2400" dirty="0" smtClean="0">
              <a:solidFill>
                <a:srgbClr val="000000"/>
              </a:solidFill>
              <a:latin typeface="Calibri" pitchFamily="34" charset="0"/>
            </a:endParaRPr>
          </a:p>
        </p:txBody>
      </p:sp>
      <p:grpSp>
        <p:nvGrpSpPr>
          <p:cNvPr id="2" name="Group 15"/>
          <p:cNvGrpSpPr>
            <a:grpSpLocks/>
          </p:cNvGrpSpPr>
          <p:nvPr/>
        </p:nvGrpSpPr>
        <p:grpSpPr bwMode="auto">
          <a:xfrm>
            <a:off x="1396206" y="4350974"/>
            <a:ext cx="6348413" cy="461963"/>
            <a:chOff x="1488" y="3168"/>
            <a:chExt cx="3999" cy="291"/>
          </a:xfrm>
        </p:grpSpPr>
        <p:sp>
          <p:nvSpPr>
            <p:cNvPr id="14353" name="Text Box 8"/>
            <p:cNvSpPr txBox="1">
              <a:spLocks noChangeArrowheads="1"/>
            </p:cNvSpPr>
            <p:nvPr/>
          </p:nvSpPr>
          <p:spPr bwMode="auto">
            <a:xfrm>
              <a:off x="1488" y="3168"/>
              <a:ext cx="3999" cy="291"/>
            </a:xfrm>
            <a:prstGeom prst="rect">
              <a:avLst/>
            </a:prstGeom>
            <a:noFill/>
            <a:ln w="9525">
              <a:noFill/>
              <a:miter lim="800000"/>
              <a:headEnd/>
              <a:tailEnd/>
            </a:ln>
          </p:spPr>
          <p:txBody>
            <a:bodyPr wrap="square">
              <a:spAutoFit/>
            </a:bodyPr>
            <a:lstStyle/>
            <a:p>
              <a:pPr fontAlgn="base">
                <a:spcBef>
                  <a:spcPct val="0"/>
                </a:spcBef>
                <a:spcAft>
                  <a:spcPct val="0"/>
                </a:spcAft>
              </a:pPr>
              <a:r>
                <a:rPr lang="en-US" sz="2400" dirty="0" smtClean="0">
                  <a:solidFill>
                    <a:srgbClr val="000000"/>
                  </a:solidFill>
                  <a:latin typeface="Arial" charset="0"/>
                </a:rPr>
                <a:t>CH</a:t>
              </a:r>
              <a:r>
                <a:rPr lang="en-US" sz="2400" baseline="-25000" dirty="0" smtClean="0">
                  <a:solidFill>
                    <a:srgbClr val="000000"/>
                  </a:solidFill>
                  <a:latin typeface="Arial" charset="0"/>
                </a:rPr>
                <a:t>3</a:t>
              </a:r>
              <a:r>
                <a:rPr lang="en-US" sz="2400" dirty="0" smtClean="0">
                  <a:solidFill>
                    <a:srgbClr val="000000"/>
                  </a:solidFill>
                  <a:latin typeface="Arial" charset="0"/>
                </a:rPr>
                <a:t>COONa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Na</a:t>
              </a:r>
              <a:r>
                <a:rPr lang="en-US" sz="24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CH</a:t>
              </a:r>
              <a:r>
                <a:rPr lang="en-US" sz="2400" baseline="-25000" dirty="0" smtClean="0">
                  <a:solidFill>
                    <a:srgbClr val="000000"/>
                  </a:solidFill>
                  <a:latin typeface="Arial" charset="0"/>
                </a:rPr>
                <a:t>3</a:t>
              </a:r>
              <a:r>
                <a:rPr lang="en-US" sz="2400" dirty="0" smtClean="0">
                  <a:solidFill>
                    <a:srgbClr val="000000"/>
                  </a:solidFill>
                  <a:latin typeface="Arial" charset="0"/>
                </a:rPr>
                <a:t>COO</a:t>
              </a:r>
              <a:r>
                <a:rPr lang="en-US" sz="2800" baseline="30000" dirty="0" smtClean="0">
                  <a:solidFill>
                    <a:srgbClr val="000000"/>
                  </a:solidFill>
                  <a:latin typeface="Arial" charset="0"/>
                </a:rPr>
                <a:t>-</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14354" name="Line 13"/>
            <p:cNvSpPr>
              <a:spLocks noChangeShapeType="1"/>
            </p:cNvSpPr>
            <p:nvPr/>
          </p:nvSpPr>
          <p:spPr bwMode="auto">
            <a:xfrm>
              <a:off x="2896" y="331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grpSp>
        <p:nvGrpSpPr>
          <p:cNvPr id="3" name="Group 27"/>
          <p:cNvGrpSpPr>
            <a:grpSpLocks/>
          </p:cNvGrpSpPr>
          <p:nvPr/>
        </p:nvGrpSpPr>
        <p:grpSpPr bwMode="auto">
          <a:xfrm>
            <a:off x="1482445" y="2965338"/>
            <a:ext cx="6113463" cy="457200"/>
            <a:chOff x="672" y="3591"/>
            <a:chExt cx="3851" cy="288"/>
          </a:xfrm>
        </p:grpSpPr>
        <p:grpSp>
          <p:nvGrpSpPr>
            <p:cNvPr id="4" name="Group 14"/>
            <p:cNvGrpSpPr>
              <a:grpSpLocks/>
            </p:cNvGrpSpPr>
            <p:nvPr/>
          </p:nvGrpSpPr>
          <p:grpSpPr bwMode="auto">
            <a:xfrm>
              <a:off x="2072" y="3696"/>
              <a:ext cx="384" cy="96"/>
              <a:chOff x="3427" y="2256"/>
              <a:chExt cx="384" cy="96"/>
            </a:xfrm>
          </p:grpSpPr>
          <p:sp>
            <p:nvSpPr>
              <p:cNvPr id="14351" name="Line 9"/>
              <p:cNvSpPr>
                <a:spLocks noChangeShapeType="1"/>
              </p:cNvSpPr>
              <p:nvPr/>
            </p:nvSpPr>
            <p:spPr bwMode="auto">
              <a:xfrm>
                <a:off x="3427" y="225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14352" name="Line 10"/>
              <p:cNvSpPr>
                <a:spLocks noChangeShapeType="1"/>
              </p:cNvSpPr>
              <p:nvPr/>
            </p:nvSpPr>
            <p:spPr bwMode="auto">
              <a:xfrm flipH="1">
                <a:off x="3427" y="235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14350" name="Text Box 17"/>
            <p:cNvSpPr txBox="1">
              <a:spLocks noChangeArrowheads="1"/>
            </p:cNvSpPr>
            <p:nvPr/>
          </p:nvSpPr>
          <p:spPr bwMode="auto">
            <a:xfrm>
              <a:off x="672" y="3591"/>
              <a:ext cx="3851"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CH</a:t>
              </a:r>
              <a:r>
                <a:rPr lang="en-US" sz="2400" baseline="-25000" dirty="0" smtClean="0">
                  <a:solidFill>
                    <a:srgbClr val="000000"/>
                  </a:solidFill>
                  <a:latin typeface="Arial" charset="0"/>
                </a:rPr>
                <a:t>3</a:t>
              </a:r>
              <a:r>
                <a:rPr lang="en-US" sz="2400" dirty="0" smtClean="0">
                  <a:solidFill>
                    <a:srgbClr val="000000"/>
                  </a:solidFill>
                  <a:latin typeface="Arial" charset="0"/>
                </a:rPr>
                <a:t>COOH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H</a:t>
              </a:r>
              <a:r>
                <a:rPr lang="en-US" sz="24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CH</a:t>
              </a:r>
              <a:r>
                <a:rPr lang="en-US" sz="2400" baseline="-25000" dirty="0" smtClean="0">
                  <a:solidFill>
                    <a:srgbClr val="000000"/>
                  </a:solidFill>
                  <a:latin typeface="Arial" charset="0"/>
                </a:rPr>
                <a:t>3</a:t>
              </a:r>
              <a:r>
                <a:rPr lang="en-US" sz="2400" dirty="0" smtClean="0">
                  <a:solidFill>
                    <a:srgbClr val="000000"/>
                  </a:solidFill>
                  <a:latin typeface="Arial" charset="0"/>
                </a:rPr>
                <a:t>COO</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grpSp>
      <p:sp>
        <p:nvSpPr>
          <p:cNvPr id="21" name="Title 1"/>
          <p:cNvSpPr txBox="1">
            <a:spLocks/>
          </p:cNvSpPr>
          <p:nvPr/>
        </p:nvSpPr>
        <p:spPr>
          <a:xfrm>
            <a:off x="1600200" y="20643"/>
            <a:ext cx="58674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Common Ion Effect and pH</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23" name="Rounded Rectangle 22"/>
          <p:cNvSpPr/>
          <p:nvPr/>
        </p:nvSpPr>
        <p:spPr>
          <a:xfrm>
            <a:off x="5834731" y="1891273"/>
            <a:ext cx="3026229" cy="525356"/>
          </a:xfrm>
          <a:prstGeom prst="roundRect">
            <a:avLst/>
          </a:prstGeom>
          <a:solidFill>
            <a:srgbClr val="C0504D">
              <a:lumMod val="40000"/>
              <a:lumOff val="60000"/>
            </a:srgbClr>
          </a:solidFill>
          <a:ln w="25400" cap="flat" cmpd="sng" algn="ctr">
            <a:solidFill>
              <a:srgbClr val="FF0000"/>
            </a:solidFill>
            <a:prstDash val="solid"/>
          </a:ln>
          <a:effectLst/>
        </p:spPr>
        <p:txBody>
          <a:bodyPr rtlCol="0" anchor="ctr"/>
          <a:lstStyle/>
          <a:p>
            <a:pPr lvl="0" algn="ctr"/>
            <a:r>
              <a:rPr kumimoji="0" lang="en-US" sz="2400" b="0" i="0" u="none" strike="noStrike" kern="0" cap="none" spc="0" normalizeH="0" baseline="0" noProof="0" dirty="0" smtClean="0">
                <a:ln>
                  <a:noFill/>
                </a:ln>
                <a:solidFill>
                  <a:sysClr val="windowText" lastClr="000000"/>
                </a:solidFill>
                <a:effectLst/>
                <a:uLnTx/>
                <a:uFillTx/>
                <a:latin typeface="Calibri"/>
                <a:ea typeface="+mn-ea"/>
                <a:cs typeface="+mn-cs"/>
              </a:rPr>
              <a:t>Specific</a:t>
            </a:r>
            <a:r>
              <a:rPr kumimoji="0" lang="en-US" sz="2400" b="0" i="0" u="none" strike="noStrike" kern="0" cap="none" spc="0" normalizeH="0" noProof="0" dirty="0" smtClean="0">
                <a:ln>
                  <a:noFill/>
                </a:ln>
                <a:solidFill>
                  <a:sysClr val="windowText" lastClr="000000"/>
                </a:solidFill>
                <a:effectLst/>
                <a:uLnTx/>
                <a:uFillTx/>
                <a:latin typeface="Calibri"/>
                <a:ea typeface="+mn-ea"/>
                <a:cs typeface="+mn-cs"/>
              </a:rPr>
              <a:t> case </a:t>
            </a:r>
            <a:r>
              <a:rPr lang="en-US" sz="2400" kern="0" dirty="0" smtClean="0">
                <a:solidFill>
                  <a:sysClr val="windowText" lastClr="000000"/>
                </a:solidFill>
                <a:latin typeface="Calibri"/>
              </a:rPr>
              <a:t>of LCP</a:t>
            </a:r>
          </a:p>
        </p:txBody>
      </p:sp>
      <p:sp>
        <p:nvSpPr>
          <p:cNvPr id="26" name="Rectangle 25"/>
          <p:cNvSpPr/>
          <p:nvPr/>
        </p:nvSpPr>
        <p:spPr>
          <a:xfrm>
            <a:off x="191507" y="3571878"/>
            <a:ext cx="6871048" cy="461665"/>
          </a:xfrm>
          <a:prstGeom prst="rect">
            <a:avLst/>
          </a:prstGeom>
        </p:spPr>
        <p:txBody>
          <a:bodyPr wrap="none">
            <a:spAutoFit/>
          </a:bodyPr>
          <a:lstStyle/>
          <a:p>
            <a:r>
              <a:rPr lang="en-US" sz="2400" dirty="0" smtClean="0">
                <a:solidFill>
                  <a:srgbClr val="000000"/>
                </a:solidFill>
                <a:latin typeface="Calibri" pitchFamily="34" charset="0"/>
              </a:rPr>
              <a:t>Then we add some CH</a:t>
            </a:r>
            <a:r>
              <a:rPr lang="en-US" sz="2400" baseline="-25000" dirty="0" smtClean="0">
                <a:solidFill>
                  <a:srgbClr val="000000"/>
                </a:solidFill>
                <a:latin typeface="Calibri" pitchFamily="34" charset="0"/>
              </a:rPr>
              <a:t>3</a:t>
            </a:r>
            <a:r>
              <a:rPr lang="en-US" sz="2400" dirty="0" smtClean="0">
                <a:solidFill>
                  <a:srgbClr val="000000"/>
                </a:solidFill>
                <a:latin typeface="Calibri" pitchFamily="34" charset="0"/>
              </a:rPr>
              <a:t>COONa (a strong electrolyte).  </a:t>
            </a:r>
            <a:endParaRPr lang="en-US" dirty="0">
              <a:latin typeface="Calibri" pitchFamily="34" charset="0"/>
            </a:endParaRPr>
          </a:p>
        </p:txBody>
      </p:sp>
      <p:sp>
        <p:nvSpPr>
          <p:cNvPr id="27" name="Oval 22"/>
          <p:cNvSpPr>
            <a:spLocks noChangeArrowheads="1"/>
          </p:cNvSpPr>
          <p:nvPr/>
        </p:nvSpPr>
        <p:spPr bwMode="auto">
          <a:xfrm>
            <a:off x="5643419" y="4307030"/>
            <a:ext cx="2031997" cy="568038"/>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z="2400" smtClean="0">
              <a:solidFill>
                <a:srgbClr val="000000"/>
              </a:solidFill>
              <a:latin typeface="Arial" charset="0"/>
            </a:endParaRPr>
          </a:p>
        </p:txBody>
      </p:sp>
      <p:sp>
        <p:nvSpPr>
          <p:cNvPr id="28" name="Text Box 25"/>
          <p:cNvSpPr txBox="1">
            <a:spLocks noChangeArrowheads="1"/>
          </p:cNvSpPr>
          <p:nvPr/>
        </p:nvSpPr>
        <p:spPr bwMode="auto">
          <a:xfrm>
            <a:off x="7620000" y="4094597"/>
            <a:ext cx="1295400" cy="701675"/>
          </a:xfrm>
          <a:prstGeom prst="rect">
            <a:avLst/>
          </a:prstGeom>
          <a:noFill/>
          <a:ln w="9525">
            <a:noFill/>
            <a:miter lim="800000"/>
            <a:headEnd/>
            <a:tailEnd/>
          </a:ln>
        </p:spPr>
        <p:txBody>
          <a:bodyPr>
            <a:spAutoFit/>
          </a:bodyPr>
          <a:lstStyle/>
          <a:p>
            <a:pPr algn="ctr" fontAlgn="base">
              <a:spcBef>
                <a:spcPct val="50000"/>
              </a:spcBef>
              <a:spcAft>
                <a:spcPct val="0"/>
              </a:spcAft>
            </a:pPr>
            <a:r>
              <a:rPr lang="en-US" sz="2000" dirty="0" smtClean="0">
                <a:solidFill>
                  <a:srgbClr val="FF0000"/>
                </a:solidFill>
                <a:latin typeface="Arial" charset="0"/>
              </a:rPr>
              <a:t>common ion</a:t>
            </a:r>
          </a:p>
        </p:txBody>
      </p:sp>
      <p:cxnSp>
        <p:nvCxnSpPr>
          <p:cNvPr id="29" name="Straight Arrow Connector 28"/>
          <p:cNvCxnSpPr/>
          <p:nvPr/>
        </p:nvCxnSpPr>
        <p:spPr>
          <a:xfrm flipV="1">
            <a:off x="6330205" y="2599278"/>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125850" y="2882944"/>
            <a:ext cx="2133600"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40</a:t>
            </a:fld>
            <a:endParaRPr lang="en-US">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152400" y="1065826"/>
            <a:ext cx="8839200" cy="1187450"/>
          </a:xfrm>
          <a:prstGeom prst="rect">
            <a:avLst/>
          </a:prstGeom>
          <a:noFill/>
          <a:ln w="9525">
            <a:noFill/>
            <a:miter lim="800000"/>
            <a:headEnd/>
            <a:tailEnd/>
          </a:ln>
        </p:spPr>
        <p:txBody>
          <a:bodyPr>
            <a:spAutoFit/>
          </a:bodyPr>
          <a:lstStyle/>
          <a:p>
            <a:pPr fontAlgn="base">
              <a:spcBef>
                <a:spcPct val="50000"/>
              </a:spcBef>
              <a:spcAft>
                <a:spcPct val="0"/>
              </a:spcAft>
            </a:pPr>
            <a:r>
              <a:rPr lang="en-US" sz="2400" dirty="0" smtClean="0">
                <a:solidFill>
                  <a:srgbClr val="000000"/>
                </a:solidFill>
                <a:latin typeface="Arial" charset="0"/>
              </a:rPr>
              <a:t>The </a:t>
            </a:r>
            <a:r>
              <a:rPr lang="en-US" sz="2400" b="1" i="1" dirty="0" smtClean="0">
                <a:solidFill>
                  <a:srgbClr val="000000"/>
                </a:solidFill>
                <a:latin typeface="Arial" charset="0"/>
              </a:rPr>
              <a:t>common ion effect</a:t>
            </a:r>
            <a:r>
              <a:rPr lang="en-US" sz="2400" dirty="0" smtClean="0">
                <a:solidFill>
                  <a:srgbClr val="000000"/>
                </a:solidFill>
                <a:latin typeface="Arial" charset="0"/>
              </a:rPr>
              <a:t> is the shift in equilibrium caused by the addition of a compound having an ion in common with the dissolved substance.</a:t>
            </a:r>
          </a:p>
        </p:txBody>
      </p:sp>
      <p:sp>
        <p:nvSpPr>
          <p:cNvPr id="21"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Common Ion Effect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23" name="Rounded Rectangle 22"/>
          <p:cNvSpPr/>
          <p:nvPr/>
        </p:nvSpPr>
        <p:spPr>
          <a:xfrm>
            <a:off x="5834731" y="1891273"/>
            <a:ext cx="3026229" cy="525356"/>
          </a:xfrm>
          <a:prstGeom prst="roundRect">
            <a:avLst/>
          </a:prstGeom>
          <a:solidFill>
            <a:srgbClr val="C0504D">
              <a:lumMod val="40000"/>
              <a:lumOff val="60000"/>
            </a:srgbClr>
          </a:solidFill>
          <a:ln w="25400" cap="flat" cmpd="sng" algn="ctr">
            <a:solidFill>
              <a:srgbClr val="FF0000"/>
            </a:solidFill>
            <a:prstDash val="solid"/>
          </a:ln>
          <a:effectLst/>
        </p:spPr>
        <p:txBody>
          <a:bodyPr rtlCol="0" anchor="ctr"/>
          <a:lstStyle/>
          <a:p>
            <a:pPr lvl="0" algn="ctr"/>
            <a:r>
              <a:rPr kumimoji="0" lang="en-US" sz="2400" b="0" i="0" u="none" strike="noStrike" kern="0" cap="none" spc="0" normalizeH="0" baseline="0" noProof="0" dirty="0" smtClean="0">
                <a:ln>
                  <a:noFill/>
                </a:ln>
                <a:solidFill>
                  <a:sysClr val="windowText" lastClr="000000"/>
                </a:solidFill>
                <a:effectLst/>
                <a:uLnTx/>
                <a:uFillTx/>
                <a:latin typeface="Calibri"/>
                <a:ea typeface="+mn-ea"/>
                <a:cs typeface="+mn-cs"/>
              </a:rPr>
              <a:t>Specific</a:t>
            </a:r>
            <a:r>
              <a:rPr kumimoji="0" lang="en-US" sz="2400" b="0" i="0" u="none" strike="noStrike" kern="0" cap="none" spc="0" normalizeH="0" noProof="0" dirty="0" smtClean="0">
                <a:ln>
                  <a:noFill/>
                </a:ln>
                <a:solidFill>
                  <a:sysClr val="windowText" lastClr="000000"/>
                </a:solidFill>
                <a:effectLst/>
                <a:uLnTx/>
                <a:uFillTx/>
                <a:latin typeface="Calibri"/>
                <a:ea typeface="+mn-ea"/>
                <a:cs typeface="+mn-cs"/>
              </a:rPr>
              <a:t> case </a:t>
            </a:r>
            <a:r>
              <a:rPr lang="en-US" sz="2400" kern="0" dirty="0" smtClean="0">
                <a:solidFill>
                  <a:sysClr val="windowText" lastClr="000000"/>
                </a:solidFill>
                <a:latin typeface="Calibri"/>
              </a:rPr>
              <a:t>of LCP</a:t>
            </a:r>
          </a:p>
        </p:txBody>
      </p:sp>
      <p:graphicFrame>
        <p:nvGraphicFramePr>
          <p:cNvPr id="24" name="Object 23"/>
          <p:cNvGraphicFramePr>
            <a:graphicFrameLocks noChangeAspect="1"/>
          </p:cNvGraphicFramePr>
          <p:nvPr>
            <p:extLst>
              <p:ext uri="{D42A27DB-BD31-4B8C-83A1-F6EECF244321}">
                <p14:modId xmlns="" xmlns:p14="http://schemas.microsoft.com/office/powerpoint/2010/main" val="3727668837"/>
              </p:ext>
            </p:extLst>
          </p:nvPr>
        </p:nvGraphicFramePr>
        <p:xfrm>
          <a:off x="1726558" y="3460035"/>
          <a:ext cx="1280884" cy="1708227"/>
        </p:xfrm>
        <a:graphic>
          <a:graphicData uri="http://schemas.openxmlformats.org/presentationml/2006/ole">
            <p:oleObj spid="_x0000_s617533" name="CS ChemDraw Drawing" r:id="rId3" imgW="1530720" imgH="2040120" progId="ChemDraw.Document.6.0">
              <p:embed/>
            </p:oleObj>
          </a:graphicData>
        </a:graphic>
      </p:graphicFrame>
      <p:sp>
        <p:nvSpPr>
          <p:cNvPr id="25" name="Rectangle 24"/>
          <p:cNvSpPr/>
          <p:nvPr/>
        </p:nvSpPr>
        <p:spPr>
          <a:xfrm>
            <a:off x="1933129" y="4144014"/>
            <a:ext cx="381836" cy="338554"/>
          </a:xfrm>
          <a:prstGeom prst="rect">
            <a:avLst/>
          </a:prstGeom>
        </p:spPr>
        <p:txBody>
          <a:bodyPr wrap="none">
            <a:spAutoFit/>
          </a:bodyPr>
          <a:lstStyle/>
          <a:p>
            <a:r>
              <a:rPr lang="en-US" sz="1600" dirty="0" err="1" smtClean="0">
                <a:solidFill>
                  <a:srgbClr val="000000"/>
                </a:solidFill>
                <a:latin typeface="Calibri" panose="020F0502020204030204" pitchFamily="34" charset="0"/>
              </a:rPr>
              <a:t>Cl</a:t>
            </a:r>
            <a:r>
              <a:rPr lang="en-US" sz="1600" baseline="30000" dirty="0" smtClean="0">
                <a:solidFill>
                  <a:srgbClr val="000000"/>
                </a:solidFill>
                <a:latin typeface="Calibri" panose="020F0502020204030204" pitchFamily="34" charset="0"/>
              </a:rPr>
              <a:t>-</a:t>
            </a:r>
            <a:endParaRPr lang="en-US" sz="1200" dirty="0"/>
          </a:p>
        </p:txBody>
      </p:sp>
      <p:sp>
        <p:nvSpPr>
          <p:cNvPr id="31" name="Rectangle 30"/>
          <p:cNvSpPr/>
          <p:nvPr/>
        </p:nvSpPr>
        <p:spPr>
          <a:xfrm>
            <a:off x="2392049" y="4144014"/>
            <a:ext cx="466794" cy="338554"/>
          </a:xfrm>
          <a:prstGeom prst="rect">
            <a:avLst/>
          </a:prstGeom>
        </p:spPr>
        <p:txBody>
          <a:bodyPr wrap="none">
            <a:spAutoFit/>
          </a:bodyPr>
          <a:lstStyle/>
          <a:p>
            <a:r>
              <a:rPr lang="en-US" sz="1600" dirty="0" smtClean="0">
                <a:solidFill>
                  <a:srgbClr val="000000"/>
                </a:solidFill>
                <a:latin typeface="Calibri" panose="020F0502020204030204" pitchFamily="34" charset="0"/>
              </a:rPr>
              <a:t>Ag</a:t>
            </a:r>
            <a:r>
              <a:rPr lang="en-US" sz="1600" baseline="30000" dirty="0" smtClean="0">
                <a:solidFill>
                  <a:srgbClr val="000000"/>
                </a:solidFill>
                <a:latin typeface="Calibri" panose="020F0502020204030204" pitchFamily="34" charset="0"/>
              </a:rPr>
              <a:t>+</a:t>
            </a:r>
            <a:endParaRPr lang="en-US" sz="1200" baseline="30000" dirty="0"/>
          </a:p>
        </p:txBody>
      </p:sp>
      <p:sp>
        <p:nvSpPr>
          <p:cNvPr id="32" name="Rectangle 31"/>
          <p:cNvSpPr/>
          <p:nvPr/>
        </p:nvSpPr>
        <p:spPr>
          <a:xfrm>
            <a:off x="2013294" y="4369097"/>
            <a:ext cx="478016" cy="338554"/>
          </a:xfrm>
          <a:prstGeom prst="rect">
            <a:avLst/>
          </a:prstGeom>
        </p:spPr>
        <p:txBody>
          <a:bodyPr wrap="none">
            <a:spAutoFit/>
          </a:bodyPr>
          <a:lstStyle/>
          <a:p>
            <a:r>
              <a:rPr lang="en-US" sz="1600" dirty="0" smtClean="0">
                <a:solidFill>
                  <a:srgbClr val="000000"/>
                </a:solidFill>
                <a:latin typeface="Calibri" panose="020F0502020204030204" pitchFamily="34" charset="0"/>
              </a:rPr>
              <a:t>Ag</a:t>
            </a:r>
            <a:r>
              <a:rPr lang="en-US" sz="1600" baseline="30000" dirty="0" smtClean="0">
                <a:solidFill>
                  <a:srgbClr val="000000"/>
                </a:solidFill>
                <a:latin typeface="Calibri" panose="020F0502020204030204" pitchFamily="34" charset="0"/>
              </a:rPr>
              <a:t>+</a:t>
            </a:r>
            <a:endParaRPr lang="en-US" sz="1200" baseline="30000" dirty="0"/>
          </a:p>
        </p:txBody>
      </p:sp>
      <p:sp>
        <p:nvSpPr>
          <p:cNvPr id="33" name="Rectangle 32"/>
          <p:cNvSpPr/>
          <p:nvPr/>
        </p:nvSpPr>
        <p:spPr>
          <a:xfrm>
            <a:off x="2347792" y="4347443"/>
            <a:ext cx="381836" cy="338554"/>
          </a:xfrm>
          <a:prstGeom prst="rect">
            <a:avLst/>
          </a:prstGeom>
        </p:spPr>
        <p:txBody>
          <a:bodyPr wrap="none">
            <a:spAutoFit/>
          </a:bodyPr>
          <a:lstStyle/>
          <a:p>
            <a:r>
              <a:rPr lang="en-US" sz="1600" dirty="0" err="1" smtClean="0">
                <a:solidFill>
                  <a:srgbClr val="000000"/>
                </a:solidFill>
                <a:latin typeface="Calibri" panose="020F0502020204030204" pitchFamily="34" charset="0"/>
              </a:rPr>
              <a:t>Cl</a:t>
            </a:r>
            <a:r>
              <a:rPr lang="en-US" sz="1600" baseline="30000" dirty="0" smtClean="0">
                <a:solidFill>
                  <a:srgbClr val="000000"/>
                </a:solidFill>
                <a:latin typeface="Calibri" panose="020F0502020204030204" pitchFamily="34" charset="0"/>
              </a:rPr>
              <a:t>-</a:t>
            </a:r>
            <a:endParaRPr lang="en-US" sz="1200" baseline="30000" dirty="0"/>
          </a:p>
        </p:txBody>
      </p:sp>
      <p:pic>
        <p:nvPicPr>
          <p:cNvPr id="617476" name="Picture 4" descr="http://textflow.mheducation.com/figures/0077386620/cha02680_ueq16181.png"/>
          <p:cNvPicPr>
            <a:picLocks noChangeAspect="1" noChangeArrowheads="1"/>
          </p:cNvPicPr>
          <p:nvPr/>
        </p:nvPicPr>
        <p:blipFill>
          <a:blip r:embed="rId4" cstate="print"/>
          <a:srcRect/>
          <a:stretch>
            <a:fillRect/>
          </a:stretch>
        </p:blipFill>
        <p:spPr bwMode="auto">
          <a:xfrm>
            <a:off x="3350465" y="4633784"/>
            <a:ext cx="3325755" cy="291733"/>
          </a:xfrm>
          <a:prstGeom prst="rect">
            <a:avLst/>
          </a:prstGeom>
          <a:noFill/>
        </p:spPr>
      </p:pic>
      <p:sp>
        <p:nvSpPr>
          <p:cNvPr id="11" name="Rectangle 10"/>
          <p:cNvSpPr/>
          <p:nvPr/>
        </p:nvSpPr>
        <p:spPr>
          <a:xfrm>
            <a:off x="1031515" y="4716768"/>
            <a:ext cx="603050" cy="369332"/>
          </a:xfrm>
          <a:prstGeom prst="rect">
            <a:avLst/>
          </a:prstGeom>
        </p:spPr>
        <p:txBody>
          <a:bodyPr wrap="none">
            <a:spAutoFit/>
          </a:bodyPr>
          <a:lstStyle/>
          <a:p>
            <a:pPr lvl="0" algn="ctr" fontAlgn="base">
              <a:spcBef>
                <a:spcPct val="20000"/>
              </a:spcBef>
              <a:spcAft>
                <a:spcPct val="0"/>
              </a:spcAft>
            </a:pPr>
            <a:r>
              <a:rPr lang="en-US" dirty="0" err="1" smtClean="0"/>
              <a:t>AgCl</a:t>
            </a:r>
            <a:endParaRPr lang="en-US" baseline="-25000" dirty="0"/>
          </a:p>
        </p:txBody>
      </p:sp>
      <p:graphicFrame>
        <p:nvGraphicFramePr>
          <p:cNvPr id="14" name="Object 44"/>
          <p:cNvGraphicFramePr>
            <a:graphicFrameLocks noChangeAspect="1"/>
          </p:cNvGraphicFramePr>
          <p:nvPr/>
        </p:nvGraphicFramePr>
        <p:xfrm>
          <a:off x="2065415" y="4744539"/>
          <a:ext cx="290512" cy="292100"/>
        </p:xfrm>
        <a:graphic>
          <a:graphicData uri="http://schemas.openxmlformats.org/presentationml/2006/ole">
            <p:oleObj spid="_x0000_s617534" name="CS ChemDraw Drawing" r:id="rId5" imgW="511632" imgH="513270" progId="ChemDraw.Document.6.0">
              <p:embed/>
            </p:oleObj>
          </a:graphicData>
        </a:graphic>
      </p:graphicFrame>
      <p:graphicFrame>
        <p:nvGraphicFramePr>
          <p:cNvPr id="15" name="Object 45"/>
          <p:cNvGraphicFramePr>
            <a:graphicFrameLocks noChangeAspect="1"/>
          </p:cNvGraphicFramePr>
          <p:nvPr/>
        </p:nvGraphicFramePr>
        <p:xfrm>
          <a:off x="2394410" y="4753969"/>
          <a:ext cx="290513" cy="292100"/>
        </p:xfrm>
        <a:graphic>
          <a:graphicData uri="http://schemas.openxmlformats.org/presentationml/2006/ole">
            <p:oleObj spid="_x0000_s617535" name="CS ChemDraw Drawing" r:id="rId6" imgW="511632" imgH="513270" progId="ChemDraw.Document.6.0">
              <p:embed/>
            </p:oleObj>
          </a:graphicData>
        </a:graphic>
      </p:graphicFrame>
      <p:graphicFrame>
        <p:nvGraphicFramePr>
          <p:cNvPr id="16" name="Object 46"/>
          <p:cNvGraphicFramePr>
            <a:graphicFrameLocks noChangeAspect="1"/>
          </p:cNvGraphicFramePr>
          <p:nvPr/>
        </p:nvGraphicFramePr>
        <p:xfrm>
          <a:off x="2240174" y="4764986"/>
          <a:ext cx="290513" cy="292100"/>
        </p:xfrm>
        <a:graphic>
          <a:graphicData uri="http://schemas.openxmlformats.org/presentationml/2006/ole">
            <p:oleObj spid="_x0000_s617536" name="CS ChemDraw Drawing" r:id="rId7" imgW="511632" imgH="513270" progId="ChemDraw.Document.6.0">
              <p:embed/>
            </p:oleObj>
          </a:graphicData>
        </a:graphic>
      </p:graphicFrame>
      <p:cxnSp>
        <p:nvCxnSpPr>
          <p:cNvPr id="17" name="Straight Arrow Connector 16"/>
          <p:cNvCxnSpPr/>
          <p:nvPr/>
        </p:nvCxnSpPr>
        <p:spPr>
          <a:xfrm flipV="1">
            <a:off x="1575412" y="4870355"/>
            <a:ext cx="500674" cy="211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17482" name="Object 10"/>
          <p:cNvGraphicFramePr>
            <a:graphicFrameLocks noChangeAspect="1"/>
          </p:cNvGraphicFramePr>
          <p:nvPr/>
        </p:nvGraphicFramePr>
        <p:xfrm>
          <a:off x="1885588" y="3033462"/>
          <a:ext cx="290512" cy="292100"/>
        </p:xfrm>
        <a:graphic>
          <a:graphicData uri="http://schemas.openxmlformats.org/presentationml/2006/ole">
            <p:oleObj spid="_x0000_s617537" name="CS ChemDraw Drawing" r:id="rId8" imgW="511632" imgH="511650" progId="ChemDraw.Document.6.0">
              <p:embed/>
            </p:oleObj>
          </a:graphicData>
        </a:graphic>
      </p:graphicFrame>
      <p:cxnSp>
        <p:nvCxnSpPr>
          <p:cNvPr id="20" name="Straight Arrow Connector 19"/>
          <p:cNvCxnSpPr/>
          <p:nvPr/>
        </p:nvCxnSpPr>
        <p:spPr>
          <a:xfrm flipV="1">
            <a:off x="1320188" y="3182941"/>
            <a:ext cx="500674" cy="2113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51223" y="3033462"/>
            <a:ext cx="1236237" cy="369332"/>
          </a:xfrm>
          <a:prstGeom prst="rect">
            <a:avLst/>
          </a:prstGeom>
        </p:spPr>
        <p:txBody>
          <a:bodyPr wrap="none">
            <a:spAutoFit/>
          </a:bodyPr>
          <a:lstStyle/>
          <a:p>
            <a:pPr lvl="0" algn="ctr" fontAlgn="base">
              <a:spcBef>
                <a:spcPct val="20000"/>
              </a:spcBef>
              <a:spcAft>
                <a:spcPct val="0"/>
              </a:spcAft>
            </a:pPr>
            <a:r>
              <a:rPr lang="en-US" dirty="0" smtClean="0">
                <a:solidFill>
                  <a:srgbClr val="7030A0"/>
                </a:solidFill>
              </a:rPr>
              <a:t>Add AgNO</a:t>
            </a:r>
            <a:r>
              <a:rPr lang="en-US" baseline="-25000" dirty="0" smtClean="0">
                <a:solidFill>
                  <a:srgbClr val="7030A0"/>
                </a:solidFill>
              </a:rPr>
              <a:t>3</a:t>
            </a:r>
            <a:endParaRPr lang="en-US" baseline="-25000" dirty="0">
              <a:solidFill>
                <a:srgbClr val="7030A0"/>
              </a:solidFill>
            </a:endParaRPr>
          </a:p>
        </p:txBody>
      </p:sp>
      <p:pic>
        <p:nvPicPr>
          <p:cNvPr id="617484" name="Picture 12" descr="http://textflow.mheducation.com/figures/0077386620/cha02680_ueq16180.png"/>
          <p:cNvPicPr>
            <a:picLocks noChangeAspect="1" noChangeArrowheads="1"/>
          </p:cNvPicPr>
          <p:nvPr/>
        </p:nvPicPr>
        <p:blipFill>
          <a:blip r:embed="rId9" cstate="print"/>
          <a:srcRect/>
          <a:stretch>
            <a:fillRect/>
          </a:stretch>
        </p:blipFill>
        <p:spPr bwMode="auto">
          <a:xfrm>
            <a:off x="3185862" y="3083475"/>
            <a:ext cx="3479343" cy="436625"/>
          </a:xfrm>
          <a:prstGeom prst="rect">
            <a:avLst/>
          </a:prstGeom>
          <a:noFill/>
        </p:spPr>
      </p:pic>
      <p:sp>
        <p:nvSpPr>
          <p:cNvPr id="26" name="Oval 22"/>
          <p:cNvSpPr>
            <a:spLocks noChangeArrowheads="1"/>
          </p:cNvSpPr>
          <p:nvPr/>
        </p:nvSpPr>
        <p:spPr bwMode="auto">
          <a:xfrm>
            <a:off x="4706987" y="3117203"/>
            <a:ext cx="845514" cy="400136"/>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z="2400" smtClean="0">
              <a:solidFill>
                <a:srgbClr val="000000"/>
              </a:solidFill>
              <a:latin typeface="Arial" charset="0"/>
            </a:endParaRPr>
          </a:p>
        </p:txBody>
      </p:sp>
      <p:sp>
        <p:nvSpPr>
          <p:cNvPr id="27" name="Text Box 25"/>
          <p:cNvSpPr txBox="1">
            <a:spLocks noChangeArrowheads="1"/>
          </p:cNvSpPr>
          <p:nvPr/>
        </p:nvSpPr>
        <p:spPr bwMode="auto">
          <a:xfrm>
            <a:off x="5119171" y="2737709"/>
            <a:ext cx="1656202" cy="400110"/>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000" dirty="0" smtClean="0">
                <a:solidFill>
                  <a:srgbClr val="FF0000"/>
                </a:solidFill>
                <a:latin typeface="Arial" charset="0"/>
              </a:rPr>
              <a:t>common ion</a:t>
            </a:r>
          </a:p>
        </p:txBody>
      </p:sp>
      <p:cxnSp>
        <p:nvCxnSpPr>
          <p:cNvPr id="28" name="Straight Arrow Connector 27"/>
          <p:cNvCxnSpPr/>
          <p:nvPr/>
        </p:nvCxnSpPr>
        <p:spPr>
          <a:xfrm flipV="1">
            <a:off x="5019198" y="4273836"/>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958562" y="4524451"/>
            <a:ext cx="84479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617486" name="Picture 14" descr="http://textflow.mheducation.com/figures/0077386620/cha02680_ueq16182.png"/>
          <p:cNvPicPr>
            <a:picLocks noChangeAspect="1" noChangeArrowheads="1"/>
          </p:cNvPicPr>
          <p:nvPr/>
        </p:nvPicPr>
        <p:blipFill>
          <a:blip r:embed="rId10" cstate="print"/>
          <a:srcRect/>
          <a:stretch>
            <a:fillRect/>
          </a:stretch>
        </p:blipFill>
        <p:spPr bwMode="auto">
          <a:xfrm>
            <a:off x="3370896" y="5349867"/>
            <a:ext cx="2345254" cy="305299"/>
          </a:xfrm>
          <a:prstGeom prst="rect">
            <a:avLst/>
          </a:prstGeom>
          <a:noFill/>
        </p:spPr>
      </p:pic>
      <p:sp>
        <p:nvSpPr>
          <p:cNvPr id="35" name="Rectangle 34"/>
          <p:cNvSpPr/>
          <p:nvPr/>
        </p:nvSpPr>
        <p:spPr>
          <a:xfrm>
            <a:off x="2366864" y="5884994"/>
            <a:ext cx="4375365" cy="369332"/>
          </a:xfrm>
          <a:prstGeom prst="rect">
            <a:avLst/>
          </a:prstGeom>
        </p:spPr>
        <p:txBody>
          <a:bodyPr wrap="none">
            <a:spAutoFit/>
          </a:bodyPr>
          <a:lstStyle/>
          <a:p>
            <a:pPr lvl="0" algn="ctr" fontAlgn="base">
              <a:spcBef>
                <a:spcPct val="20000"/>
              </a:spcBef>
              <a:spcAft>
                <a:spcPct val="0"/>
              </a:spcAft>
            </a:pPr>
            <a:r>
              <a:rPr lang="en-US" dirty="0" smtClean="0">
                <a:solidFill>
                  <a:srgbClr val="7030A0"/>
                </a:solidFill>
              </a:rPr>
              <a:t>More precipitate will form as we add AgNO</a:t>
            </a:r>
            <a:r>
              <a:rPr lang="en-US" baseline="-25000" dirty="0" smtClean="0">
                <a:solidFill>
                  <a:srgbClr val="7030A0"/>
                </a:solidFill>
              </a:rPr>
              <a:t>3</a:t>
            </a:r>
            <a:r>
              <a:rPr lang="en-US" dirty="0" smtClean="0">
                <a:solidFill>
                  <a:srgbClr val="7030A0"/>
                </a:solidFill>
              </a:rPr>
              <a:t>.</a:t>
            </a:r>
            <a:endParaRPr lang="en-US" baseline="-25000" dirty="0">
              <a:solidFill>
                <a:srgbClr val="7030A0"/>
              </a:solidFill>
            </a:endParaRPr>
          </a:p>
        </p:txBody>
      </p:sp>
      <p:sp>
        <p:nvSpPr>
          <p:cNvPr id="36" name="Text Box 4"/>
          <p:cNvSpPr txBox="1">
            <a:spLocks noChangeArrowheads="1"/>
          </p:cNvSpPr>
          <p:nvPr/>
        </p:nvSpPr>
        <p:spPr bwMode="auto">
          <a:xfrm>
            <a:off x="1024573" y="6347720"/>
            <a:ext cx="7050795" cy="400110"/>
          </a:xfrm>
          <a:prstGeom prst="rect">
            <a:avLst/>
          </a:prstGeom>
          <a:noFill/>
          <a:ln w="9525">
            <a:noFill/>
            <a:miter lim="800000"/>
            <a:headEnd/>
            <a:tailEnd/>
          </a:ln>
        </p:spPr>
        <p:txBody>
          <a:bodyPr wrap="square">
            <a:spAutoFit/>
          </a:bodyPr>
          <a:lstStyle/>
          <a:p>
            <a:pPr fontAlgn="base">
              <a:spcBef>
                <a:spcPct val="0"/>
              </a:spcBef>
              <a:spcAft>
                <a:spcPct val="0"/>
              </a:spcAft>
            </a:pPr>
            <a:r>
              <a:rPr lang="en-US" sz="2000" dirty="0" smtClean="0">
                <a:solidFill>
                  <a:srgbClr val="FF0000"/>
                </a:solidFill>
              </a:rPr>
              <a:t>The presence of a common ion </a:t>
            </a:r>
            <a:r>
              <a:rPr lang="en-US" sz="2000" b="1" dirty="0" smtClean="0">
                <a:solidFill>
                  <a:srgbClr val="FF0000"/>
                </a:solidFill>
              </a:rPr>
              <a:t>decreases </a:t>
            </a:r>
            <a:r>
              <a:rPr lang="en-US" sz="2000" dirty="0" smtClean="0">
                <a:solidFill>
                  <a:srgbClr val="FF0000"/>
                </a:solidFill>
              </a:rPr>
              <a:t>the solubility of the salt.</a:t>
            </a:r>
          </a:p>
        </p:txBody>
      </p:sp>
      <p:sp>
        <p:nvSpPr>
          <p:cNvPr id="30" name="Slide Number Placeholder 29"/>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7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74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748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35" grpId="0"/>
      <p:bldP spid="3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152400" y="1065826"/>
            <a:ext cx="8839200" cy="1187450"/>
          </a:xfrm>
          <a:prstGeom prst="rect">
            <a:avLst/>
          </a:prstGeom>
          <a:noFill/>
          <a:ln w="9525">
            <a:noFill/>
            <a:miter lim="800000"/>
            <a:headEnd/>
            <a:tailEnd/>
          </a:ln>
        </p:spPr>
        <p:txBody>
          <a:bodyPr>
            <a:spAutoFit/>
          </a:bodyPr>
          <a:lstStyle/>
          <a:p>
            <a:pPr fontAlgn="base">
              <a:spcBef>
                <a:spcPct val="50000"/>
              </a:spcBef>
              <a:spcAft>
                <a:spcPct val="0"/>
              </a:spcAft>
            </a:pPr>
            <a:r>
              <a:rPr lang="en-US" sz="2400" dirty="0" smtClean="0">
                <a:solidFill>
                  <a:srgbClr val="000000"/>
                </a:solidFill>
                <a:latin typeface="Arial" charset="0"/>
              </a:rPr>
              <a:t>The </a:t>
            </a:r>
            <a:r>
              <a:rPr lang="en-US" sz="2400" b="1" i="1" dirty="0" smtClean="0">
                <a:solidFill>
                  <a:srgbClr val="000000"/>
                </a:solidFill>
                <a:latin typeface="Arial" charset="0"/>
              </a:rPr>
              <a:t>common ion effect</a:t>
            </a:r>
            <a:r>
              <a:rPr lang="en-US" sz="2400" dirty="0" smtClean="0">
                <a:solidFill>
                  <a:srgbClr val="000000"/>
                </a:solidFill>
                <a:latin typeface="Arial" charset="0"/>
              </a:rPr>
              <a:t> is the shift in equilibrium caused by the addition of a compound having an ion in common with the dissolved substance.</a:t>
            </a:r>
          </a:p>
        </p:txBody>
      </p:sp>
      <p:sp>
        <p:nvSpPr>
          <p:cNvPr id="21"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Common Ion Effect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23" name="Rounded Rectangle 22"/>
          <p:cNvSpPr/>
          <p:nvPr/>
        </p:nvSpPr>
        <p:spPr>
          <a:xfrm>
            <a:off x="5834731" y="1891273"/>
            <a:ext cx="3026229" cy="525356"/>
          </a:xfrm>
          <a:prstGeom prst="roundRect">
            <a:avLst/>
          </a:prstGeom>
          <a:solidFill>
            <a:srgbClr val="C0504D">
              <a:lumMod val="40000"/>
              <a:lumOff val="60000"/>
            </a:srgbClr>
          </a:solidFill>
          <a:ln w="25400" cap="flat" cmpd="sng" algn="ctr">
            <a:solidFill>
              <a:srgbClr val="FF0000"/>
            </a:solidFill>
            <a:prstDash val="solid"/>
          </a:ln>
          <a:effectLst/>
        </p:spPr>
        <p:txBody>
          <a:bodyPr rtlCol="0" anchor="ctr"/>
          <a:lstStyle/>
          <a:p>
            <a:pPr lvl="0" algn="ctr"/>
            <a:r>
              <a:rPr kumimoji="0" lang="en-US" sz="2400" b="0" i="0" u="none" strike="noStrike" kern="0" cap="none" spc="0" normalizeH="0" baseline="0" noProof="0" dirty="0" smtClean="0">
                <a:ln>
                  <a:noFill/>
                </a:ln>
                <a:solidFill>
                  <a:sysClr val="windowText" lastClr="000000"/>
                </a:solidFill>
                <a:effectLst/>
                <a:uLnTx/>
                <a:uFillTx/>
                <a:latin typeface="Calibri"/>
                <a:ea typeface="+mn-ea"/>
                <a:cs typeface="+mn-cs"/>
              </a:rPr>
              <a:t>Specific</a:t>
            </a:r>
            <a:r>
              <a:rPr kumimoji="0" lang="en-US" sz="2400" b="0" i="0" u="none" strike="noStrike" kern="0" cap="none" spc="0" normalizeH="0" noProof="0" dirty="0" smtClean="0">
                <a:ln>
                  <a:noFill/>
                </a:ln>
                <a:solidFill>
                  <a:sysClr val="windowText" lastClr="000000"/>
                </a:solidFill>
                <a:effectLst/>
                <a:uLnTx/>
                <a:uFillTx/>
                <a:latin typeface="Calibri"/>
                <a:ea typeface="+mn-ea"/>
                <a:cs typeface="+mn-cs"/>
              </a:rPr>
              <a:t> case </a:t>
            </a:r>
            <a:r>
              <a:rPr lang="en-US" sz="2400" kern="0" dirty="0" smtClean="0">
                <a:solidFill>
                  <a:sysClr val="windowText" lastClr="000000"/>
                </a:solidFill>
                <a:latin typeface="Calibri"/>
              </a:rPr>
              <a:t>of LCP</a:t>
            </a:r>
          </a:p>
        </p:txBody>
      </p:sp>
      <p:graphicFrame>
        <p:nvGraphicFramePr>
          <p:cNvPr id="24" name="Object 23"/>
          <p:cNvGraphicFramePr>
            <a:graphicFrameLocks noChangeAspect="1"/>
          </p:cNvGraphicFramePr>
          <p:nvPr>
            <p:extLst>
              <p:ext uri="{D42A27DB-BD31-4B8C-83A1-F6EECF244321}">
                <p14:modId xmlns="" xmlns:p14="http://schemas.microsoft.com/office/powerpoint/2010/main" val="3727668837"/>
              </p:ext>
            </p:extLst>
          </p:nvPr>
        </p:nvGraphicFramePr>
        <p:xfrm>
          <a:off x="1436077" y="3636307"/>
          <a:ext cx="1280884" cy="1708227"/>
        </p:xfrm>
        <a:graphic>
          <a:graphicData uri="http://schemas.openxmlformats.org/presentationml/2006/ole">
            <p:oleObj spid="_x0000_s683065" name="CS ChemDraw Drawing" r:id="rId3" imgW="1530720" imgH="2040120" progId="ChemDraw.Document.6.0">
              <p:embed/>
            </p:oleObj>
          </a:graphicData>
        </a:graphic>
      </p:graphicFrame>
      <p:sp>
        <p:nvSpPr>
          <p:cNvPr id="25" name="Rectangle 24"/>
          <p:cNvSpPr/>
          <p:nvPr/>
        </p:nvSpPr>
        <p:spPr>
          <a:xfrm>
            <a:off x="1642648" y="4320286"/>
            <a:ext cx="320922" cy="338554"/>
          </a:xfrm>
          <a:prstGeom prst="rect">
            <a:avLst/>
          </a:prstGeom>
        </p:spPr>
        <p:txBody>
          <a:bodyPr wrap="none">
            <a:spAutoFit/>
          </a:bodyPr>
          <a:lstStyle/>
          <a:p>
            <a:r>
              <a:rPr lang="en-US" sz="1600" dirty="0" smtClean="0">
                <a:solidFill>
                  <a:srgbClr val="000000"/>
                </a:solidFill>
                <a:latin typeface="Calibri" panose="020F0502020204030204" pitchFamily="34" charset="0"/>
              </a:rPr>
              <a:t>F</a:t>
            </a:r>
            <a:r>
              <a:rPr lang="en-US" sz="1600" baseline="30000" dirty="0" smtClean="0">
                <a:solidFill>
                  <a:srgbClr val="000000"/>
                </a:solidFill>
                <a:latin typeface="Calibri" panose="020F0502020204030204" pitchFamily="34" charset="0"/>
              </a:rPr>
              <a:t>-</a:t>
            </a:r>
            <a:endParaRPr lang="en-US" sz="1200" dirty="0"/>
          </a:p>
        </p:txBody>
      </p:sp>
      <p:sp>
        <p:nvSpPr>
          <p:cNvPr id="31" name="Rectangle 30"/>
          <p:cNvSpPr/>
          <p:nvPr/>
        </p:nvSpPr>
        <p:spPr>
          <a:xfrm>
            <a:off x="2101568" y="4364354"/>
            <a:ext cx="527709" cy="338554"/>
          </a:xfrm>
          <a:prstGeom prst="rect">
            <a:avLst/>
          </a:prstGeom>
        </p:spPr>
        <p:txBody>
          <a:bodyPr wrap="none">
            <a:spAutoFit/>
          </a:bodyPr>
          <a:lstStyle/>
          <a:p>
            <a:r>
              <a:rPr lang="en-US" sz="1600" dirty="0" smtClean="0">
                <a:solidFill>
                  <a:srgbClr val="000000"/>
                </a:solidFill>
                <a:latin typeface="Calibri" panose="020F0502020204030204" pitchFamily="34" charset="0"/>
              </a:rPr>
              <a:t>Ca</a:t>
            </a:r>
            <a:r>
              <a:rPr lang="en-US" sz="1600" baseline="30000" dirty="0" smtClean="0">
                <a:solidFill>
                  <a:srgbClr val="000000"/>
                </a:solidFill>
                <a:latin typeface="Calibri" panose="020F0502020204030204" pitchFamily="34" charset="0"/>
              </a:rPr>
              <a:t>2+</a:t>
            </a:r>
            <a:endParaRPr lang="en-US" sz="1200" baseline="30000" dirty="0"/>
          </a:p>
        </p:txBody>
      </p:sp>
      <p:sp>
        <p:nvSpPr>
          <p:cNvPr id="32" name="Rectangle 31"/>
          <p:cNvSpPr/>
          <p:nvPr/>
        </p:nvSpPr>
        <p:spPr>
          <a:xfrm>
            <a:off x="1612643" y="4545369"/>
            <a:ext cx="527709" cy="338554"/>
          </a:xfrm>
          <a:prstGeom prst="rect">
            <a:avLst/>
          </a:prstGeom>
        </p:spPr>
        <p:txBody>
          <a:bodyPr wrap="none">
            <a:spAutoFit/>
          </a:bodyPr>
          <a:lstStyle/>
          <a:p>
            <a:r>
              <a:rPr lang="en-US" sz="1600" dirty="0" smtClean="0">
                <a:solidFill>
                  <a:srgbClr val="000000"/>
                </a:solidFill>
                <a:latin typeface="Calibri" panose="020F0502020204030204" pitchFamily="34" charset="0"/>
              </a:rPr>
              <a:t>Ca</a:t>
            </a:r>
            <a:r>
              <a:rPr lang="en-US" sz="1600" baseline="30000" dirty="0" smtClean="0">
                <a:solidFill>
                  <a:srgbClr val="000000"/>
                </a:solidFill>
                <a:latin typeface="Calibri" panose="020F0502020204030204" pitchFamily="34" charset="0"/>
              </a:rPr>
              <a:t>2+</a:t>
            </a:r>
            <a:endParaRPr lang="en-US" sz="1200" baseline="30000" dirty="0"/>
          </a:p>
        </p:txBody>
      </p:sp>
      <p:sp>
        <p:nvSpPr>
          <p:cNvPr id="33" name="Rectangle 32"/>
          <p:cNvSpPr/>
          <p:nvPr/>
        </p:nvSpPr>
        <p:spPr>
          <a:xfrm>
            <a:off x="2134430" y="4589817"/>
            <a:ext cx="320922" cy="338554"/>
          </a:xfrm>
          <a:prstGeom prst="rect">
            <a:avLst/>
          </a:prstGeom>
        </p:spPr>
        <p:txBody>
          <a:bodyPr wrap="none">
            <a:spAutoFit/>
          </a:bodyPr>
          <a:lstStyle/>
          <a:p>
            <a:r>
              <a:rPr lang="en-US" sz="1600" dirty="0" smtClean="0">
                <a:solidFill>
                  <a:srgbClr val="000000"/>
                </a:solidFill>
                <a:latin typeface="Calibri" panose="020F0502020204030204" pitchFamily="34" charset="0"/>
              </a:rPr>
              <a:t>F</a:t>
            </a:r>
            <a:r>
              <a:rPr lang="en-US" sz="1600" baseline="30000" dirty="0" smtClean="0">
                <a:solidFill>
                  <a:srgbClr val="000000"/>
                </a:solidFill>
                <a:latin typeface="Calibri" panose="020F0502020204030204" pitchFamily="34" charset="0"/>
              </a:rPr>
              <a:t>-</a:t>
            </a:r>
            <a:endParaRPr lang="en-US" sz="1200" baseline="30000" dirty="0"/>
          </a:p>
        </p:txBody>
      </p:sp>
      <p:sp>
        <p:nvSpPr>
          <p:cNvPr id="11" name="Rectangle 10"/>
          <p:cNvSpPr/>
          <p:nvPr/>
        </p:nvSpPr>
        <p:spPr>
          <a:xfrm>
            <a:off x="741034" y="4893040"/>
            <a:ext cx="603049" cy="369332"/>
          </a:xfrm>
          <a:prstGeom prst="rect">
            <a:avLst/>
          </a:prstGeom>
        </p:spPr>
        <p:txBody>
          <a:bodyPr wrap="none">
            <a:spAutoFit/>
          </a:bodyPr>
          <a:lstStyle/>
          <a:p>
            <a:pPr lvl="0" algn="ctr" fontAlgn="base">
              <a:spcBef>
                <a:spcPct val="20000"/>
              </a:spcBef>
              <a:spcAft>
                <a:spcPct val="0"/>
              </a:spcAft>
            </a:pPr>
            <a:r>
              <a:rPr lang="en-US" dirty="0" smtClean="0"/>
              <a:t>CaF</a:t>
            </a:r>
            <a:r>
              <a:rPr lang="en-US" baseline="-25000" dirty="0" smtClean="0"/>
              <a:t>2</a:t>
            </a:r>
            <a:endParaRPr lang="en-US" baseline="-25000" dirty="0"/>
          </a:p>
        </p:txBody>
      </p:sp>
      <p:graphicFrame>
        <p:nvGraphicFramePr>
          <p:cNvPr id="14" name="Object 44"/>
          <p:cNvGraphicFramePr>
            <a:graphicFrameLocks noChangeAspect="1"/>
          </p:cNvGraphicFramePr>
          <p:nvPr/>
        </p:nvGraphicFramePr>
        <p:xfrm>
          <a:off x="1774934" y="4920811"/>
          <a:ext cx="290512" cy="292100"/>
        </p:xfrm>
        <a:graphic>
          <a:graphicData uri="http://schemas.openxmlformats.org/presentationml/2006/ole">
            <p:oleObj spid="_x0000_s683066" name="CS ChemDraw Drawing" r:id="rId4" imgW="511632" imgH="513270" progId="ChemDraw.Document.6.0">
              <p:embed/>
            </p:oleObj>
          </a:graphicData>
        </a:graphic>
      </p:graphicFrame>
      <p:graphicFrame>
        <p:nvGraphicFramePr>
          <p:cNvPr id="15" name="Object 45"/>
          <p:cNvGraphicFramePr>
            <a:graphicFrameLocks noChangeAspect="1"/>
          </p:cNvGraphicFramePr>
          <p:nvPr/>
        </p:nvGraphicFramePr>
        <p:xfrm>
          <a:off x="2103929" y="4930241"/>
          <a:ext cx="290513" cy="292100"/>
        </p:xfrm>
        <a:graphic>
          <a:graphicData uri="http://schemas.openxmlformats.org/presentationml/2006/ole">
            <p:oleObj spid="_x0000_s683067" name="CS ChemDraw Drawing" r:id="rId5" imgW="511632" imgH="513270" progId="ChemDraw.Document.6.0">
              <p:embed/>
            </p:oleObj>
          </a:graphicData>
        </a:graphic>
      </p:graphicFrame>
      <p:graphicFrame>
        <p:nvGraphicFramePr>
          <p:cNvPr id="16" name="Object 46"/>
          <p:cNvGraphicFramePr>
            <a:graphicFrameLocks noChangeAspect="1"/>
          </p:cNvGraphicFramePr>
          <p:nvPr/>
        </p:nvGraphicFramePr>
        <p:xfrm>
          <a:off x="1949693" y="4941258"/>
          <a:ext cx="290513" cy="292100"/>
        </p:xfrm>
        <a:graphic>
          <a:graphicData uri="http://schemas.openxmlformats.org/presentationml/2006/ole">
            <p:oleObj spid="_x0000_s683068" name="CS ChemDraw Drawing" r:id="rId6" imgW="511632" imgH="513270" progId="ChemDraw.Document.6.0">
              <p:embed/>
            </p:oleObj>
          </a:graphicData>
        </a:graphic>
      </p:graphicFrame>
      <p:cxnSp>
        <p:nvCxnSpPr>
          <p:cNvPr id="17" name="Straight Arrow Connector 16"/>
          <p:cNvCxnSpPr/>
          <p:nvPr/>
        </p:nvCxnSpPr>
        <p:spPr>
          <a:xfrm flipV="1">
            <a:off x="1284931" y="5046627"/>
            <a:ext cx="500674" cy="211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17482" name="Object 10"/>
          <p:cNvGraphicFramePr>
            <a:graphicFrameLocks noChangeAspect="1"/>
          </p:cNvGraphicFramePr>
          <p:nvPr/>
        </p:nvGraphicFramePr>
        <p:xfrm>
          <a:off x="1595107" y="3209734"/>
          <a:ext cx="290512" cy="292100"/>
        </p:xfrm>
        <a:graphic>
          <a:graphicData uri="http://schemas.openxmlformats.org/presentationml/2006/ole">
            <p:oleObj spid="_x0000_s683069" name="CS ChemDraw Drawing" r:id="rId7" imgW="511632" imgH="511650" progId="ChemDraw.Document.6.0">
              <p:embed/>
            </p:oleObj>
          </a:graphicData>
        </a:graphic>
      </p:graphicFrame>
      <p:cxnSp>
        <p:nvCxnSpPr>
          <p:cNvPr id="20" name="Straight Arrow Connector 19"/>
          <p:cNvCxnSpPr/>
          <p:nvPr/>
        </p:nvCxnSpPr>
        <p:spPr>
          <a:xfrm flipV="1">
            <a:off x="1029707" y="3359213"/>
            <a:ext cx="500674" cy="2113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1017" y="3209734"/>
            <a:ext cx="979755" cy="369332"/>
          </a:xfrm>
          <a:prstGeom prst="rect">
            <a:avLst/>
          </a:prstGeom>
        </p:spPr>
        <p:txBody>
          <a:bodyPr wrap="none">
            <a:spAutoFit/>
          </a:bodyPr>
          <a:lstStyle/>
          <a:p>
            <a:pPr lvl="0" algn="ctr" fontAlgn="base">
              <a:spcBef>
                <a:spcPct val="20000"/>
              </a:spcBef>
              <a:spcAft>
                <a:spcPct val="0"/>
              </a:spcAft>
            </a:pPr>
            <a:r>
              <a:rPr lang="en-US" dirty="0" smtClean="0">
                <a:solidFill>
                  <a:srgbClr val="7030A0"/>
                </a:solidFill>
              </a:rPr>
              <a:t>Add </a:t>
            </a:r>
            <a:r>
              <a:rPr lang="en-US" dirty="0" err="1" smtClean="0">
                <a:solidFill>
                  <a:srgbClr val="7030A0"/>
                </a:solidFill>
              </a:rPr>
              <a:t>NaF</a:t>
            </a:r>
            <a:endParaRPr lang="en-US" baseline="-25000" dirty="0">
              <a:solidFill>
                <a:srgbClr val="7030A0"/>
              </a:solidFill>
            </a:endParaRPr>
          </a:p>
        </p:txBody>
      </p:sp>
      <p:pic>
        <p:nvPicPr>
          <p:cNvPr id="683015" name="Picture 7"/>
          <p:cNvPicPr>
            <a:picLocks noChangeAspect="1" noChangeArrowheads="1"/>
          </p:cNvPicPr>
          <p:nvPr/>
        </p:nvPicPr>
        <p:blipFill>
          <a:blip r:embed="rId8" cstate="print"/>
          <a:srcRect/>
          <a:stretch>
            <a:fillRect/>
          </a:stretch>
        </p:blipFill>
        <p:spPr bwMode="auto">
          <a:xfrm>
            <a:off x="2975079" y="2666082"/>
            <a:ext cx="2579366" cy="3266693"/>
          </a:xfrm>
          <a:prstGeom prst="rect">
            <a:avLst/>
          </a:prstGeom>
          <a:noFill/>
          <a:ln w="9525">
            <a:noFill/>
            <a:miter lim="800000"/>
            <a:headEnd/>
            <a:tailEnd/>
          </a:ln>
        </p:spPr>
      </p:pic>
      <p:grpSp>
        <p:nvGrpSpPr>
          <p:cNvPr id="30" name="Group 8"/>
          <p:cNvGrpSpPr>
            <a:grpSpLocks/>
          </p:cNvGrpSpPr>
          <p:nvPr/>
        </p:nvGrpSpPr>
        <p:grpSpPr bwMode="auto">
          <a:xfrm>
            <a:off x="5900892" y="3496176"/>
            <a:ext cx="2895601" cy="338138"/>
            <a:chOff x="1594" y="528"/>
            <a:chExt cx="1824" cy="213"/>
          </a:xfrm>
        </p:grpSpPr>
        <p:sp>
          <p:nvSpPr>
            <p:cNvPr id="34" name="Text Box 5"/>
            <p:cNvSpPr txBox="1">
              <a:spLocks noChangeArrowheads="1"/>
            </p:cNvSpPr>
            <p:nvPr/>
          </p:nvSpPr>
          <p:spPr bwMode="auto">
            <a:xfrm>
              <a:off x="1594" y="528"/>
              <a:ext cx="1824" cy="213"/>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smtClean="0">
                  <a:solidFill>
                    <a:srgbClr val="000000"/>
                  </a:solidFill>
                  <a:latin typeface="Arial" charset="0"/>
                </a:rPr>
                <a:t>CaF</a:t>
              </a:r>
              <a:r>
                <a:rPr lang="en-US" sz="1600" baseline="-25000" dirty="0" smtClean="0">
                  <a:solidFill>
                    <a:srgbClr val="000000"/>
                  </a:solidFill>
                  <a:latin typeface="Arial" charset="0"/>
                </a:rPr>
                <a:t>2</a:t>
              </a:r>
              <a:r>
                <a:rPr lang="en-US" sz="1400" dirty="0" smtClean="0">
                  <a:solidFill>
                    <a:srgbClr val="000000"/>
                  </a:solidFill>
                  <a:latin typeface="Arial" charset="0"/>
                </a:rPr>
                <a:t>(</a:t>
              </a:r>
              <a:r>
                <a:rPr lang="en-US" sz="1400" i="1" dirty="0" smtClean="0">
                  <a:solidFill>
                    <a:srgbClr val="000000"/>
                  </a:solidFill>
                  <a:latin typeface="Arial" charset="0"/>
                </a:rPr>
                <a:t>s</a:t>
              </a:r>
              <a:r>
                <a:rPr lang="en-US" sz="1400" dirty="0" smtClean="0">
                  <a:solidFill>
                    <a:srgbClr val="000000"/>
                  </a:solidFill>
                  <a:latin typeface="Arial" charset="0"/>
                </a:rPr>
                <a:t>)</a:t>
              </a:r>
              <a:r>
                <a:rPr lang="en-US" sz="1600" dirty="0" smtClean="0">
                  <a:solidFill>
                    <a:srgbClr val="000000"/>
                  </a:solidFill>
                  <a:latin typeface="Arial" charset="0"/>
                </a:rPr>
                <a:t>          Ca</a:t>
              </a:r>
              <a:r>
                <a:rPr lang="en-US" sz="1600" baseline="30000" dirty="0" smtClean="0">
                  <a:solidFill>
                    <a:srgbClr val="000000"/>
                  </a:solidFill>
                  <a:latin typeface="Arial" charset="0"/>
                </a:rPr>
                <a:t>2+</a:t>
              </a:r>
              <a:r>
                <a:rPr lang="en-US" sz="1400" dirty="0" smtClean="0">
                  <a:solidFill>
                    <a:srgbClr val="000000"/>
                  </a:solidFill>
                  <a:latin typeface="Arial" charset="0"/>
                </a:rPr>
                <a:t>(</a:t>
              </a:r>
              <a:r>
                <a:rPr lang="en-US" sz="1400" i="1" dirty="0" err="1" smtClean="0">
                  <a:solidFill>
                    <a:srgbClr val="000000"/>
                  </a:solidFill>
                  <a:latin typeface="Arial" charset="0"/>
                </a:rPr>
                <a:t>aq</a:t>
              </a:r>
              <a:r>
                <a:rPr lang="en-US" sz="1400" dirty="0" smtClean="0">
                  <a:solidFill>
                    <a:srgbClr val="000000"/>
                  </a:solidFill>
                  <a:latin typeface="Arial" charset="0"/>
                </a:rPr>
                <a:t>)</a:t>
              </a:r>
              <a:r>
                <a:rPr lang="en-US" sz="1600" dirty="0" smtClean="0">
                  <a:solidFill>
                    <a:srgbClr val="000000"/>
                  </a:solidFill>
                  <a:latin typeface="Arial" charset="0"/>
                </a:rPr>
                <a:t> + F</a:t>
              </a:r>
              <a:r>
                <a:rPr lang="en-US" baseline="30000" dirty="0" smtClean="0">
                  <a:solidFill>
                    <a:srgbClr val="000000"/>
                  </a:solidFill>
                  <a:latin typeface="Arial" charset="0"/>
                </a:rPr>
                <a:t>-</a:t>
              </a:r>
              <a:r>
                <a:rPr lang="en-US" sz="1400" dirty="0" smtClean="0">
                  <a:solidFill>
                    <a:srgbClr val="000000"/>
                  </a:solidFill>
                  <a:latin typeface="Arial" charset="0"/>
                </a:rPr>
                <a:t>(</a:t>
              </a:r>
              <a:r>
                <a:rPr lang="en-US" sz="1400" i="1" dirty="0" err="1" smtClean="0">
                  <a:solidFill>
                    <a:srgbClr val="000000"/>
                  </a:solidFill>
                  <a:latin typeface="Arial" charset="0"/>
                </a:rPr>
                <a:t>aq</a:t>
              </a:r>
              <a:r>
                <a:rPr lang="en-US" sz="1400" dirty="0" smtClean="0">
                  <a:solidFill>
                    <a:srgbClr val="000000"/>
                  </a:solidFill>
                  <a:latin typeface="Arial" charset="0"/>
                </a:rPr>
                <a:t>)</a:t>
              </a:r>
            </a:p>
          </p:txBody>
        </p:sp>
        <p:sp>
          <p:nvSpPr>
            <p:cNvPr id="36" name="Line 6"/>
            <p:cNvSpPr>
              <a:spLocks noChangeShapeType="1"/>
            </p:cNvSpPr>
            <p:nvPr/>
          </p:nvSpPr>
          <p:spPr bwMode="auto">
            <a:xfrm>
              <a:off x="2111" y="624"/>
              <a:ext cx="263"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smtClean="0">
                <a:solidFill>
                  <a:srgbClr val="000000"/>
                </a:solidFill>
                <a:latin typeface="Arial" charset="0"/>
              </a:endParaRPr>
            </a:p>
          </p:txBody>
        </p:sp>
        <p:sp>
          <p:nvSpPr>
            <p:cNvPr id="37" name="Line 7"/>
            <p:cNvSpPr>
              <a:spLocks noChangeShapeType="1"/>
            </p:cNvSpPr>
            <p:nvPr/>
          </p:nvSpPr>
          <p:spPr bwMode="auto">
            <a:xfrm flipH="1">
              <a:off x="2097" y="692"/>
              <a:ext cx="27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smtClean="0">
                <a:solidFill>
                  <a:srgbClr val="000000"/>
                </a:solidFill>
                <a:latin typeface="Arial" charset="0"/>
              </a:endParaRPr>
            </a:p>
          </p:txBody>
        </p:sp>
      </p:grpSp>
      <p:grpSp>
        <p:nvGrpSpPr>
          <p:cNvPr id="38" name="Group 8"/>
          <p:cNvGrpSpPr>
            <a:grpSpLocks/>
          </p:cNvGrpSpPr>
          <p:nvPr/>
        </p:nvGrpSpPr>
        <p:grpSpPr bwMode="auto">
          <a:xfrm>
            <a:off x="5943412" y="4322451"/>
            <a:ext cx="2782888" cy="338138"/>
            <a:chOff x="1615" y="528"/>
            <a:chExt cx="1753" cy="213"/>
          </a:xfrm>
        </p:grpSpPr>
        <p:sp>
          <p:nvSpPr>
            <p:cNvPr id="39" name="Text Box 5"/>
            <p:cNvSpPr txBox="1">
              <a:spLocks noChangeArrowheads="1"/>
            </p:cNvSpPr>
            <p:nvPr/>
          </p:nvSpPr>
          <p:spPr bwMode="auto">
            <a:xfrm>
              <a:off x="1615" y="528"/>
              <a:ext cx="1753" cy="213"/>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err="1" smtClean="0">
                  <a:solidFill>
                    <a:srgbClr val="000000"/>
                  </a:solidFill>
                  <a:latin typeface="Arial" charset="0"/>
                </a:rPr>
                <a:t>NaF</a:t>
              </a:r>
              <a:r>
                <a:rPr lang="en-US" sz="1600" baseline="-25000" dirty="0" smtClean="0">
                  <a:solidFill>
                    <a:srgbClr val="000000"/>
                  </a:solidFill>
                  <a:latin typeface="Arial" charset="0"/>
                </a:rPr>
                <a:t> </a:t>
              </a:r>
              <a:r>
                <a:rPr lang="en-US" sz="1400" dirty="0" smtClean="0">
                  <a:solidFill>
                    <a:srgbClr val="000000"/>
                  </a:solidFill>
                  <a:latin typeface="Arial" charset="0"/>
                </a:rPr>
                <a:t>(</a:t>
              </a:r>
              <a:r>
                <a:rPr lang="en-US" sz="1400" i="1" dirty="0" smtClean="0">
                  <a:solidFill>
                    <a:srgbClr val="000000"/>
                  </a:solidFill>
                  <a:latin typeface="Arial" charset="0"/>
                </a:rPr>
                <a:t>s</a:t>
              </a:r>
              <a:r>
                <a:rPr lang="en-US" sz="1400" dirty="0" smtClean="0">
                  <a:solidFill>
                    <a:srgbClr val="000000"/>
                  </a:solidFill>
                  <a:latin typeface="Arial" charset="0"/>
                </a:rPr>
                <a:t>)</a:t>
              </a:r>
              <a:r>
                <a:rPr lang="en-US" sz="1600" dirty="0" smtClean="0">
                  <a:solidFill>
                    <a:srgbClr val="000000"/>
                  </a:solidFill>
                  <a:latin typeface="Arial" charset="0"/>
                </a:rPr>
                <a:t>          Na</a:t>
              </a:r>
              <a:r>
                <a:rPr lang="en-US" sz="1600" baseline="30000" dirty="0" smtClean="0">
                  <a:solidFill>
                    <a:srgbClr val="000000"/>
                  </a:solidFill>
                  <a:latin typeface="Arial" charset="0"/>
                </a:rPr>
                <a:t>+</a:t>
              </a:r>
              <a:r>
                <a:rPr lang="en-US" sz="1400" dirty="0" smtClean="0">
                  <a:solidFill>
                    <a:srgbClr val="000000"/>
                  </a:solidFill>
                  <a:latin typeface="Arial" charset="0"/>
                </a:rPr>
                <a:t>(</a:t>
              </a:r>
              <a:r>
                <a:rPr lang="en-US" sz="1400" i="1" dirty="0" err="1" smtClean="0">
                  <a:solidFill>
                    <a:srgbClr val="000000"/>
                  </a:solidFill>
                  <a:latin typeface="Arial" charset="0"/>
                </a:rPr>
                <a:t>aq</a:t>
              </a:r>
              <a:r>
                <a:rPr lang="en-US" sz="1400" dirty="0" smtClean="0">
                  <a:solidFill>
                    <a:srgbClr val="000000"/>
                  </a:solidFill>
                  <a:latin typeface="Arial" charset="0"/>
                </a:rPr>
                <a:t>)</a:t>
              </a:r>
              <a:r>
                <a:rPr lang="en-US" sz="1600" dirty="0" smtClean="0">
                  <a:solidFill>
                    <a:srgbClr val="000000"/>
                  </a:solidFill>
                  <a:latin typeface="Arial" charset="0"/>
                </a:rPr>
                <a:t> + F</a:t>
              </a:r>
              <a:r>
                <a:rPr lang="en-US" baseline="30000" dirty="0" smtClean="0">
                  <a:solidFill>
                    <a:srgbClr val="000000"/>
                  </a:solidFill>
                  <a:latin typeface="Arial" charset="0"/>
                </a:rPr>
                <a:t>-</a:t>
              </a:r>
              <a:r>
                <a:rPr lang="en-US" sz="1400" dirty="0" smtClean="0">
                  <a:solidFill>
                    <a:srgbClr val="000000"/>
                  </a:solidFill>
                  <a:latin typeface="Arial" charset="0"/>
                </a:rPr>
                <a:t>(</a:t>
              </a:r>
              <a:r>
                <a:rPr lang="en-US" sz="1400" i="1" dirty="0" err="1" smtClean="0">
                  <a:solidFill>
                    <a:srgbClr val="000000"/>
                  </a:solidFill>
                  <a:latin typeface="Arial" charset="0"/>
                </a:rPr>
                <a:t>aq</a:t>
              </a:r>
              <a:r>
                <a:rPr lang="en-US" sz="1400" dirty="0" smtClean="0">
                  <a:solidFill>
                    <a:srgbClr val="000000"/>
                  </a:solidFill>
                  <a:latin typeface="Arial" charset="0"/>
                </a:rPr>
                <a:t>)</a:t>
              </a:r>
            </a:p>
          </p:txBody>
        </p:sp>
        <p:sp>
          <p:nvSpPr>
            <p:cNvPr id="40" name="Line 6"/>
            <p:cNvSpPr>
              <a:spLocks noChangeShapeType="1"/>
            </p:cNvSpPr>
            <p:nvPr/>
          </p:nvSpPr>
          <p:spPr bwMode="auto">
            <a:xfrm>
              <a:off x="2111" y="645"/>
              <a:ext cx="263"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smtClean="0">
                <a:solidFill>
                  <a:srgbClr val="000000"/>
                </a:solidFill>
                <a:latin typeface="Arial" charset="0"/>
              </a:endParaRPr>
            </a:p>
          </p:txBody>
        </p:sp>
      </p:grpSp>
      <p:cxnSp>
        <p:nvCxnSpPr>
          <p:cNvPr id="42" name="Straight Arrow Connector 41"/>
          <p:cNvCxnSpPr/>
          <p:nvPr/>
        </p:nvCxnSpPr>
        <p:spPr>
          <a:xfrm flipV="1">
            <a:off x="8258156" y="3187879"/>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503457" y="3438494"/>
            <a:ext cx="84479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8" name="Slide Number Placeholder 27"/>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152400" y="1065826"/>
            <a:ext cx="8839200" cy="1187450"/>
          </a:xfrm>
          <a:prstGeom prst="rect">
            <a:avLst/>
          </a:prstGeom>
          <a:noFill/>
          <a:ln w="9525">
            <a:noFill/>
            <a:miter lim="800000"/>
            <a:headEnd/>
            <a:tailEnd/>
          </a:ln>
        </p:spPr>
        <p:txBody>
          <a:bodyPr>
            <a:spAutoFit/>
          </a:bodyPr>
          <a:lstStyle/>
          <a:p>
            <a:pPr fontAlgn="base">
              <a:spcBef>
                <a:spcPct val="50000"/>
              </a:spcBef>
              <a:spcAft>
                <a:spcPct val="0"/>
              </a:spcAft>
            </a:pPr>
            <a:r>
              <a:rPr lang="en-US" sz="2400" dirty="0" smtClean="0">
                <a:solidFill>
                  <a:srgbClr val="000000"/>
                </a:solidFill>
                <a:latin typeface="Arial" charset="0"/>
              </a:rPr>
              <a:t>The </a:t>
            </a:r>
            <a:r>
              <a:rPr lang="en-US" sz="2400" b="1" i="1" dirty="0" smtClean="0">
                <a:solidFill>
                  <a:srgbClr val="000000"/>
                </a:solidFill>
                <a:latin typeface="Arial" charset="0"/>
              </a:rPr>
              <a:t>common ion effect</a:t>
            </a:r>
            <a:r>
              <a:rPr lang="en-US" sz="2400" dirty="0" smtClean="0">
                <a:solidFill>
                  <a:srgbClr val="000000"/>
                </a:solidFill>
                <a:latin typeface="Arial" charset="0"/>
              </a:rPr>
              <a:t> is the shift in equilibrium caused by the addition of a compound having an ion in common with the dissolved substance.</a:t>
            </a:r>
          </a:p>
        </p:txBody>
      </p:sp>
      <p:sp>
        <p:nvSpPr>
          <p:cNvPr id="21"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Common Ion Effect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23" name="Rounded Rectangle 22"/>
          <p:cNvSpPr/>
          <p:nvPr/>
        </p:nvSpPr>
        <p:spPr>
          <a:xfrm>
            <a:off x="5834731" y="1891273"/>
            <a:ext cx="3026229" cy="525356"/>
          </a:xfrm>
          <a:prstGeom prst="roundRect">
            <a:avLst/>
          </a:prstGeom>
          <a:solidFill>
            <a:srgbClr val="C0504D">
              <a:lumMod val="40000"/>
              <a:lumOff val="60000"/>
            </a:srgbClr>
          </a:solidFill>
          <a:ln w="25400" cap="flat" cmpd="sng" algn="ctr">
            <a:solidFill>
              <a:srgbClr val="FF0000"/>
            </a:solidFill>
            <a:prstDash val="solid"/>
          </a:ln>
          <a:effectLst/>
        </p:spPr>
        <p:txBody>
          <a:bodyPr rtlCol="0" anchor="ctr"/>
          <a:lstStyle/>
          <a:p>
            <a:pPr lvl="0" algn="ctr"/>
            <a:r>
              <a:rPr kumimoji="0" lang="en-US" sz="2400" b="0" i="0" u="none" strike="noStrike" kern="0" cap="none" spc="0" normalizeH="0" baseline="0" noProof="0" dirty="0" smtClean="0">
                <a:ln>
                  <a:noFill/>
                </a:ln>
                <a:solidFill>
                  <a:sysClr val="windowText" lastClr="000000"/>
                </a:solidFill>
                <a:effectLst/>
                <a:uLnTx/>
                <a:uFillTx/>
                <a:latin typeface="Calibri"/>
                <a:ea typeface="+mn-ea"/>
                <a:cs typeface="+mn-cs"/>
              </a:rPr>
              <a:t>Specific</a:t>
            </a:r>
            <a:r>
              <a:rPr kumimoji="0" lang="en-US" sz="2400" b="0" i="0" u="none" strike="noStrike" kern="0" cap="none" spc="0" normalizeH="0" noProof="0" dirty="0" smtClean="0">
                <a:ln>
                  <a:noFill/>
                </a:ln>
                <a:solidFill>
                  <a:sysClr val="windowText" lastClr="000000"/>
                </a:solidFill>
                <a:effectLst/>
                <a:uLnTx/>
                <a:uFillTx/>
                <a:latin typeface="Calibri"/>
                <a:ea typeface="+mn-ea"/>
                <a:cs typeface="+mn-cs"/>
              </a:rPr>
              <a:t> case </a:t>
            </a:r>
            <a:r>
              <a:rPr lang="en-US" sz="2400" kern="0" dirty="0" smtClean="0">
                <a:solidFill>
                  <a:sysClr val="windowText" lastClr="000000"/>
                </a:solidFill>
                <a:latin typeface="Calibri"/>
              </a:rPr>
              <a:t>of LCP</a:t>
            </a:r>
          </a:p>
        </p:txBody>
      </p:sp>
      <p:graphicFrame>
        <p:nvGraphicFramePr>
          <p:cNvPr id="24" name="Object 23"/>
          <p:cNvGraphicFramePr>
            <a:graphicFrameLocks noChangeAspect="1"/>
          </p:cNvGraphicFramePr>
          <p:nvPr>
            <p:extLst>
              <p:ext uri="{D42A27DB-BD31-4B8C-83A1-F6EECF244321}">
                <p14:modId xmlns="" xmlns:p14="http://schemas.microsoft.com/office/powerpoint/2010/main" val="3727668837"/>
              </p:ext>
            </p:extLst>
          </p:nvPr>
        </p:nvGraphicFramePr>
        <p:xfrm>
          <a:off x="1436077" y="3636307"/>
          <a:ext cx="1280884" cy="1708227"/>
        </p:xfrm>
        <a:graphic>
          <a:graphicData uri="http://schemas.openxmlformats.org/presentationml/2006/ole">
            <p:oleObj spid="_x0000_s684089" name="CS ChemDraw Drawing" r:id="rId3" imgW="1530720" imgH="2040120" progId="ChemDraw.Document.6.0">
              <p:embed/>
            </p:oleObj>
          </a:graphicData>
        </a:graphic>
      </p:graphicFrame>
      <p:sp>
        <p:nvSpPr>
          <p:cNvPr id="25" name="Rectangle 24"/>
          <p:cNvSpPr/>
          <p:nvPr/>
        </p:nvSpPr>
        <p:spPr>
          <a:xfrm>
            <a:off x="1642648" y="4320286"/>
            <a:ext cx="320922" cy="338554"/>
          </a:xfrm>
          <a:prstGeom prst="rect">
            <a:avLst/>
          </a:prstGeom>
        </p:spPr>
        <p:txBody>
          <a:bodyPr wrap="none">
            <a:spAutoFit/>
          </a:bodyPr>
          <a:lstStyle/>
          <a:p>
            <a:r>
              <a:rPr lang="en-US" sz="1600" dirty="0" smtClean="0">
                <a:solidFill>
                  <a:srgbClr val="000000"/>
                </a:solidFill>
                <a:latin typeface="Calibri" panose="020F0502020204030204" pitchFamily="34" charset="0"/>
              </a:rPr>
              <a:t>F</a:t>
            </a:r>
            <a:r>
              <a:rPr lang="en-US" sz="1600" baseline="30000" dirty="0" smtClean="0">
                <a:solidFill>
                  <a:srgbClr val="000000"/>
                </a:solidFill>
                <a:latin typeface="Calibri" panose="020F0502020204030204" pitchFamily="34" charset="0"/>
              </a:rPr>
              <a:t>-</a:t>
            </a:r>
            <a:endParaRPr lang="en-US" sz="1200" dirty="0"/>
          </a:p>
        </p:txBody>
      </p:sp>
      <p:sp>
        <p:nvSpPr>
          <p:cNvPr id="31" name="Rectangle 30"/>
          <p:cNvSpPr/>
          <p:nvPr/>
        </p:nvSpPr>
        <p:spPr>
          <a:xfrm>
            <a:off x="2101568" y="4364354"/>
            <a:ext cx="527709" cy="338554"/>
          </a:xfrm>
          <a:prstGeom prst="rect">
            <a:avLst/>
          </a:prstGeom>
        </p:spPr>
        <p:txBody>
          <a:bodyPr wrap="none">
            <a:spAutoFit/>
          </a:bodyPr>
          <a:lstStyle/>
          <a:p>
            <a:r>
              <a:rPr lang="en-US" sz="1600" dirty="0" smtClean="0">
                <a:solidFill>
                  <a:srgbClr val="000000"/>
                </a:solidFill>
                <a:latin typeface="Calibri" panose="020F0502020204030204" pitchFamily="34" charset="0"/>
              </a:rPr>
              <a:t>Ca</a:t>
            </a:r>
            <a:r>
              <a:rPr lang="en-US" sz="1600" baseline="30000" dirty="0" smtClean="0">
                <a:solidFill>
                  <a:srgbClr val="000000"/>
                </a:solidFill>
                <a:latin typeface="Calibri" panose="020F0502020204030204" pitchFamily="34" charset="0"/>
              </a:rPr>
              <a:t>2+</a:t>
            </a:r>
            <a:endParaRPr lang="en-US" sz="1200" baseline="30000" dirty="0"/>
          </a:p>
        </p:txBody>
      </p:sp>
      <p:sp>
        <p:nvSpPr>
          <p:cNvPr id="32" name="Rectangle 31"/>
          <p:cNvSpPr/>
          <p:nvPr/>
        </p:nvSpPr>
        <p:spPr>
          <a:xfrm>
            <a:off x="1612643" y="4545369"/>
            <a:ext cx="527709" cy="338554"/>
          </a:xfrm>
          <a:prstGeom prst="rect">
            <a:avLst/>
          </a:prstGeom>
        </p:spPr>
        <p:txBody>
          <a:bodyPr wrap="none">
            <a:spAutoFit/>
          </a:bodyPr>
          <a:lstStyle/>
          <a:p>
            <a:r>
              <a:rPr lang="en-US" sz="1600" dirty="0" smtClean="0">
                <a:solidFill>
                  <a:srgbClr val="000000"/>
                </a:solidFill>
                <a:latin typeface="Calibri" panose="020F0502020204030204" pitchFamily="34" charset="0"/>
              </a:rPr>
              <a:t>Ca</a:t>
            </a:r>
            <a:r>
              <a:rPr lang="en-US" sz="1600" baseline="30000" dirty="0" smtClean="0">
                <a:solidFill>
                  <a:srgbClr val="000000"/>
                </a:solidFill>
                <a:latin typeface="Calibri" panose="020F0502020204030204" pitchFamily="34" charset="0"/>
              </a:rPr>
              <a:t>2+</a:t>
            </a:r>
            <a:endParaRPr lang="en-US" sz="1200" baseline="30000" dirty="0"/>
          </a:p>
        </p:txBody>
      </p:sp>
      <p:sp>
        <p:nvSpPr>
          <p:cNvPr id="33" name="Rectangle 32"/>
          <p:cNvSpPr/>
          <p:nvPr/>
        </p:nvSpPr>
        <p:spPr>
          <a:xfrm>
            <a:off x="2134430" y="4589817"/>
            <a:ext cx="320922" cy="338554"/>
          </a:xfrm>
          <a:prstGeom prst="rect">
            <a:avLst/>
          </a:prstGeom>
        </p:spPr>
        <p:txBody>
          <a:bodyPr wrap="none">
            <a:spAutoFit/>
          </a:bodyPr>
          <a:lstStyle/>
          <a:p>
            <a:r>
              <a:rPr lang="en-US" sz="1600" dirty="0" smtClean="0">
                <a:solidFill>
                  <a:srgbClr val="000000"/>
                </a:solidFill>
                <a:latin typeface="Calibri" panose="020F0502020204030204" pitchFamily="34" charset="0"/>
              </a:rPr>
              <a:t>F</a:t>
            </a:r>
            <a:r>
              <a:rPr lang="en-US" sz="1600" baseline="30000" dirty="0" smtClean="0">
                <a:solidFill>
                  <a:srgbClr val="000000"/>
                </a:solidFill>
                <a:latin typeface="Calibri" panose="020F0502020204030204" pitchFamily="34" charset="0"/>
              </a:rPr>
              <a:t>-</a:t>
            </a:r>
            <a:endParaRPr lang="en-US" sz="1200" baseline="30000" dirty="0"/>
          </a:p>
        </p:txBody>
      </p:sp>
      <p:sp>
        <p:nvSpPr>
          <p:cNvPr id="11" name="Rectangle 10"/>
          <p:cNvSpPr/>
          <p:nvPr/>
        </p:nvSpPr>
        <p:spPr>
          <a:xfrm>
            <a:off x="741034" y="4893040"/>
            <a:ext cx="603049" cy="369332"/>
          </a:xfrm>
          <a:prstGeom prst="rect">
            <a:avLst/>
          </a:prstGeom>
        </p:spPr>
        <p:txBody>
          <a:bodyPr wrap="none">
            <a:spAutoFit/>
          </a:bodyPr>
          <a:lstStyle/>
          <a:p>
            <a:pPr lvl="0" algn="ctr" fontAlgn="base">
              <a:spcBef>
                <a:spcPct val="20000"/>
              </a:spcBef>
              <a:spcAft>
                <a:spcPct val="0"/>
              </a:spcAft>
            </a:pPr>
            <a:r>
              <a:rPr lang="en-US" dirty="0" smtClean="0"/>
              <a:t>CaF</a:t>
            </a:r>
            <a:r>
              <a:rPr lang="en-US" baseline="-25000" dirty="0" smtClean="0"/>
              <a:t>2</a:t>
            </a:r>
            <a:endParaRPr lang="en-US" baseline="-25000" dirty="0"/>
          </a:p>
        </p:txBody>
      </p:sp>
      <p:graphicFrame>
        <p:nvGraphicFramePr>
          <p:cNvPr id="14" name="Object 44"/>
          <p:cNvGraphicFramePr>
            <a:graphicFrameLocks noChangeAspect="1"/>
          </p:cNvGraphicFramePr>
          <p:nvPr/>
        </p:nvGraphicFramePr>
        <p:xfrm>
          <a:off x="1774934" y="4920811"/>
          <a:ext cx="290512" cy="292100"/>
        </p:xfrm>
        <a:graphic>
          <a:graphicData uri="http://schemas.openxmlformats.org/presentationml/2006/ole">
            <p:oleObj spid="_x0000_s684090" name="CS ChemDraw Drawing" r:id="rId4" imgW="511632" imgH="513270" progId="ChemDraw.Document.6.0">
              <p:embed/>
            </p:oleObj>
          </a:graphicData>
        </a:graphic>
      </p:graphicFrame>
      <p:graphicFrame>
        <p:nvGraphicFramePr>
          <p:cNvPr id="15" name="Object 45"/>
          <p:cNvGraphicFramePr>
            <a:graphicFrameLocks noChangeAspect="1"/>
          </p:cNvGraphicFramePr>
          <p:nvPr/>
        </p:nvGraphicFramePr>
        <p:xfrm>
          <a:off x="2103929" y="4930241"/>
          <a:ext cx="290513" cy="292100"/>
        </p:xfrm>
        <a:graphic>
          <a:graphicData uri="http://schemas.openxmlformats.org/presentationml/2006/ole">
            <p:oleObj spid="_x0000_s684091" name="CS ChemDraw Drawing" r:id="rId5" imgW="511632" imgH="513270" progId="ChemDraw.Document.6.0">
              <p:embed/>
            </p:oleObj>
          </a:graphicData>
        </a:graphic>
      </p:graphicFrame>
      <p:graphicFrame>
        <p:nvGraphicFramePr>
          <p:cNvPr id="16" name="Object 46"/>
          <p:cNvGraphicFramePr>
            <a:graphicFrameLocks noChangeAspect="1"/>
          </p:cNvGraphicFramePr>
          <p:nvPr/>
        </p:nvGraphicFramePr>
        <p:xfrm>
          <a:off x="1949693" y="4941258"/>
          <a:ext cx="290513" cy="292100"/>
        </p:xfrm>
        <a:graphic>
          <a:graphicData uri="http://schemas.openxmlformats.org/presentationml/2006/ole">
            <p:oleObj spid="_x0000_s684092" name="CS ChemDraw Drawing" r:id="rId6" imgW="511632" imgH="513270" progId="ChemDraw.Document.6.0">
              <p:embed/>
            </p:oleObj>
          </a:graphicData>
        </a:graphic>
      </p:graphicFrame>
      <p:cxnSp>
        <p:nvCxnSpPr>
          <p:cNvPr id="17" name="Straight Arrow Connector 16"/>
          <p:cNvCxnSpPr/>
          <p:nvPr/>
        </p:nvCxnSpPr>
        <p:spPr>
          <a:xfrm flipV="1">
            <a:off x="1284931" y="5046627"/>
            <a:ext cx="500674" cy="211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17482" name="Object 10"/>
          <p:cNvGraphicFramePr>
            <a:graphicFrameLocks noChangeAspect="1"/>
          </p:cNvGraphicFramePr>
          <p:nvPr/>
        </p:nvGraphicFramePr>
        <p:xfrm>
          <a:off x="1595107" y="3209734"/>
          <a:ext cx="290512" cy="292100"/>
        </p:xfrm>
        <a:graphic>
          <a:graphicData uri="http://schemas.openxmlformats.org/presentationml/2006/ole">
            <p:oleObj spid="_x0000_s684093" name="CS ChemDraw Drawing" r:id="rId7" imgW="511632" imgH="511650" progId="ChemDraw.Document.6.0">
              <p:embed/>
            </p:oleObj>
          </a:graphicData>
        </a:graphic>
      </p:graphicFrame>
      <p:cxnSp>
        <p:nvCxnSpPr>
          <p:cNvPr id="20" name="Straight Arrow Connector 19"/>
          <p:cNvCxnSpPr/>
          <p:nvPr/>
        </p:nvCxnSpPr>
        <p:spPr>
          <a:xfrm flipV="1">
            <a:off x="1029707" y="3359213"/>
            <a:ext cx="500674" cy="2113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1017" y="3209734"/>
            <a:ext cx="979755" cy="369332"/>
          </a:xfrm>
          <a:prstGeom prst="rect">
            <a:avLst/>
          </a:prstGeom>
        </p:spPr>
        <p:txBody>
          <a:bodyPr wrap="none">
            <a:spAutoFit/>
          </a:bodyPr>
          <a:lstStyle/>
          <a:p>
            <a:pPr lvl="0" algn="ctr" fontAlgn="base">
              <a:spcBef>
                <a:spcPct val="20000"/>
              </a:spcBef>
              <a:spcAft>
                <a:spcPct val="0"/>
              </a:spcAft>
            </a:pPr>
            <a:r>
              <a:rPr lang="en-US" dirty="0" smtClean="0">
                <a:solidFill>
                  <a:srgbClr val="7030A0"/>
                </a:solidFill>
              </a:rPr>
              <a:t>Add </a:t>
            </a:r>
            <a:r>
              <a:rPr lang="en-US" dirty="0" err="1" smtClean="0">
                <a:solidFill>
                  <a:srgbClr val="7030A0"/>
                </a:solidFill>
              </a:rPr>
              <a:t>NaF</a:t>
            </a:r>
            <a:endParaRPr lang="en-US" baseline="-25000" dirty="0">
              <a:solidFill>
                <a:srgbClr val="7030A0"/>
              </a:solidFill>
            </a:endParaRPr>
          </a:p>
        </p:txBody>
      </p:sp>
      <p:sp>
        <p:nvSpPr>
          <p:cNvPr id="35" name="Rectangle 34"/>
          <p:cNvSpPr/>
          <p:nvPr/>
        </p:nvSpPr>
        <p:spPr>
          <a:xfrm>
            <a:off x="311137" y="6226521"/>
            <a:ext cx="8464818" cy="430887"/>
          </a:xfrm>
          <a:prstGeom prst="rect">
            <a:avLst/>
          </a:prstGeom>
        </p:spPr>
        <p:txBody>
          <a:bodyPr wrap="none">
            <a:spAutoFit/>
          </a:bodyPr>
          <a:lstStyle/>
          <a:p>
            <a:pPr lvl="0" algn="ctr" fontAlgn="base">
              <a:spcBef>
                <a:spcPct val="20000"/>
              </a:spcBef>
              <a:spcAft>
                <a:spcPct val="0"/>
              </a:spcAft>
            </a:pPr>
            <a:r>
              <a:rPr lang="en-US" sz="2200" dirty="0" smtClean="0">
                <a:solidFill>
                  <a:srgbClr val="FF0000"/>
                </a:solidFill>
              </a:rPr>
              <a:t>Salts become increasingly less soluble when more common ion is added.</a:t>
            </a:r>
            <a:endParaRPr lang="en-US" sz="2200" baseline="-25000" dirty="0">
              <a:solidFill>
                <a:srgbClr val="FF0000"/>
              </a:solidFill>
            </a:endParaRPr>
          </a:p>
        </p:txBody>
      </p:sp>
      <p:pic>
        <p:nvPicPr>
          <p:cNvPr id="683015" name="Picture 7"/>
          <p:cNvPicPr>
            <a:picLocks noChangeAspect="1" noChangeArrowheads="1"/>
          </p:cNvPicPr>
          <p:nvPr/>
        </p:nvPicPr>
        <p:blipFill>
          <a:blip r:embed="rId8" cstate="print"/>
          <a:srcRect/>
          <a:stretch>
            <a:fillRect/>
          </a:stretch>
        </p:blipFill>
        <p:spPr bwMode="auto">
          <a:xfrm>
            <a:off x="2975079" y="2666082"/>
            <a:ext cx="2579366" cy="3266693"/>
          </a:xfrm>
          <a:prstGeom prst="rect">
            <a:avLst/>
          </a:prstGeom>
          <a:noFill/>
          <a:ln w="9525">
            <a:noFill/>
            <a:miter lim="800000"/>
            <a:headEnd/>
            <a:tailEnd/>
          </a:ln>
        </p:spPr>
      </p:pic>
      <p:grpSp>
        <p:nvGrpSpPr>
          <p:cNvPr id="2" name="Group 8"/>
          <p:cNvGrpSpPr>
            <a:grpSpLocks/>
          </p:cNvGrpSpPr>
          <p:nvPr/>
        </p:nvGrpSpPr>
        <p:grpSpPr bwMode="auto">
          <a:xfrm>
            <a:off x="5900892" y="3496176"/>
            <a:ext cx="2895601" cy="338138"/>
            <a:chOff x="1594" y="528"/>
            <a:chExt cx="1824" cy="213"/>
          </a:xfrm>
        </p:grpSpPr>
        <p:sp>
          <p:nvSpPr>
            <p:cNvPr id="34" name="Text Box 5"/>
            <p:cNvSpPr txBox="1">
              <a:spLocks noChangeArrowheads="1"/>
            </p:cNvSpPr>
            <p:nvPr/>
          </p:nvSpPr>
          <p:spPr bwMode="auto">
            <a:xfrm>
              <a:off x="1594" y="528"/>
              <a:ext cx="1824" cy="213"/>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smtClean="0">
                  <a:solidFill>
                    <a:srgbClr val="000000"/>
                  </a:solidFill>
                  <a:latin typeface="Arial" charset="0"/>
                </a:rPr>
                <a:t>CaF</a:t>
              </a:r>
              <a:r>
                <a:rPr lang="en-US" sz="1600" baseline="-25000" dirty="0" smtClean="0">
                  <a:solidFill>
                    <a:srgbClr val="000000"/>
                  </a:solidFill>
                  <a:latin typeface="Arial" charset="0"/>
                </a:rPr>
                <a:t>2</a:t>
              </a:r>
              <a:r>
                <a:rPr lang="en-US" sz="1400" dirty="0" smtClean="0">
                  <a:solidFill>
                    <a:srgbClr val="000000"/>
                  </a:solidFill>
                  <a:latin typeface="Arial" charset="0"/>
                </a:rPr>
                <a:t>(</a:t>
              </a:r>
              <a:r>
                <a:rPr lang="en-US" sz="1400" i="1" dirty="0" smtClean="0">
                  <a:solidFill>
                    <a:srgbClr val="000000"/>
                  </a:solidFill>
                  <a:latin typeface="Arial" charset="0"/>
                </a:rPr>
                <a:t>s</a:t>
              </a:r>
              <a:r>
                <a:rPr lang="en-US" sz="1400" dirty="0" smtClean="0">
                  <a:solidFill>
                    <a:srgbClr val="000000"/>
                  </a:solidFill>
                  <a:latin typeface="Arial" charset="0"/>
                </a:rPr>
                <a:t>)</a:t>
              </a:r>
              <a:r>
                <a:rPr lang="en-US" sz="1600" dirty="0" smtClean="0">
                  <a:solidFill>
                    <a:srgbClr val="000000"/>
                  </a:solidFill>
                  <a:latin typeface="Arial" charset="0"/>
                </a:rPr>
                <a:t>          Ca</a:t>
              </a:r>
              <a:r>
                <a:rPr lang="en-US" sz="1600" baseline="30000" dirty="0" smtClean="0">
                  <a:solidFill>
                    <a:srgbClr val="000000"/>
                  </a:solidFill>
                  <a:latin typeface="Arial" charset="0"/>
                </a:rPr>
                <a:t>2+</a:t>
              </a:r>
              <a:r>
                <a:rPr lang="en-US" sz="1400" dirty="0" smtClean="0">
                  <a:solidFill>
                    <a:srgbClr val="000000"/>
                  </a:solidFill>
                  <a:latin typeface="Arial" charset="0"/>
                </a:rPr>
                <a:t>(</a:t>
              </a:r>
              <a:r>
                <a:rPr lang="en-US" sz="1400" i="1" dirty="0" err="1" smtClean="0">
                  <a:solidFill>
                    <a:srgbClr val="000000"/>
                  </a:solidFill>
                  <a:latin typeface="Arial" charset="0"/>
                </a:rPr>
                <a:t>aq</a:t>
              </a:r>
              <a:r>
                <a:rPr lang="en-US" sz="1400" dirty="0" smtClean="0">
                  <a:solidFill>
                    <a:srgbClr val="000000"/>
                  </a:solidFill>
                  <a:latin typeface="Arial" charset="0"/>
                </a:rPr>
                <a:t>)</a:t>
              </a:r>
              <a:r>
                <a:rPr lang="en-US" sz="1600" dirty="0" smtClean="0">
                  <a:solidFill>
                    <a:srgbClr val="000000"/>
                  </a:solidFill>
                  <a:latin typeface="Arial" charset="0"/>
                </a:rPr>
                <a:t> + F</a:t>
              </a:r>
              <a:r>
                <a:rPr lang="en-US" baseline="30000" dirty="0" smtClean="0">
                  <a:solidFill>
                    <a:srgbClr val="000000"/>
                  </a:solidFill>
                  <a:latin typeface="Arial" charset="0"/>
                </a:rPr>
                <a:t>-</a:t>
              </a:r>
              <a:r>
                <a:rPr lang="en-US" sz="1400" dirty="0" smtClean="0">
                  <a:solidFill>
                    <a:srgbClr val="000000"/>
                  </a:solidFill>
                  <a:latin typeface="Arial" charset="0"/>
                </a:rPr>
                <a:t>(</a:t>
              </a:r>
              <a:r>
                <a:rPr lang="en-US" sz="1400" i="1" dirty="0" err="1" smtClean="0">
                  <a:solidFill>
                    <a:srgbClr val="000000"/>
                  </a:solidFill>
                  <a:latin typeface="Arial" charset="0"/>
                </a:rPr>
                <a:t>aq</a:t>
              </a:r>
              <a:r>
                <a:rPr lang="en-US" sz="1400" dirty="0" smtClean="0">
                  <a:solidFill>
                    <a:srgbClr val="000000"/>
                  </a:solidFill>
                  <a:latin typeface="Arial" charset="0"/>
                </a:rPr>
                <a:t>)</a:t>
              </a:r>
            </a:p>
          </p:txBody>
        </p:sp>
        <p:sp>
          <p:nvSpPr>
            <p:cNvPr id="36" name="Line 6"/>
            <p:cNvSpPr>
              <a:spLocks noChangeShapeType="1"/>
            </p:cNvSpPr>
            <p:nvPr/>
          </p:nvSpPr>
          <p:spPr bwMode="auto">
            <a:xfrm>
              <a:off x="2111" y="624"/>
              <a:ext cx="263"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smtClean="0">
                <a:solidFill>
                  <a:srgbClr val="000000"/>
                </a:solidFill>
                <a:latin typeface="Arial" charset="0"/>
              </a:endParaRPr>
            </a:p>
          </p:txBody>
        </p:sp>
        <p:sp>
          <p:nvSpPr>
            <p:cNvPr id="37" name="Line 7"/>
            <p:cNvSpPr>
              <a:spLocks noChangeShapeType="1"/>
            </p:cNvSpPr>
            <p:nvPr/>
          </p:nvSpPr>
          <p:spPr bwMode="auto">
            <a:xfrm flipH="1">
              <a:off x="2097" y="692"/>
              <a:ext cx="27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smtClean="0">
                <a:solidFill>
                  <a:srgbClr val="000000"/>
                </a:solidFill>
                <a:latin typeface="Arial" charset="0"/>
              </a:endParaRPr>
            </a:p>
          </p:txBody>
        </p:sp>
      </p:grpSp>
      <p:grpSp>
        <p:nvGrpSpPr>
          <p:cNvPr id="3" name="Group 8"/>
          <p:cNvGrpSpPr>
            <a:grpSpLocks/>
          </p:cNvGrpSpPr>
          <p:nvPr/>
        </p:nvGrpSpPr>
        <p:grpSpPr bwMode="auto">
          <a:xfrm>
            <a:off x="5943412" y="4322451"/>
            <a:ext cx="2782888" cy="338138"/>
            <a:chOff x="1615" y="528"/>
            <a:chExt cx="1753" cy="213"/>
          </a:xfrm>
        </p:grpSpPr>
        <p:sp>
          <p:nvSpPr>
            <p:cNvPr id="39" name="Text Box 5"/>
            <p:cNvSpPr txBox="1">
              <a:spLocks noChangeArrowheads="1"/>
            </p:cNvSpPr>
            <p:nvPr/>
          </p:nvSpPr>
          <p:spPr bwMode="auto">
            <a:xfrm>
              <a:off x="1615" y="528"/>
              <a:ext cx="1753" cy="213"/>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err="1" smtClean="0">
                  <a:solidFill>
                    <a:srgbClr val="000000"/>
                  </a:solidFill>
                  <a:latin typeface="Arial" charset="0"/>
                </a:rPr>
                <a:t>NaF</a:t>
              </a:r>
              <a:r>
                <a:rPr lang="en-US" sz="1600" baseline="-25000" dirty="0" smtClean="0">
                  <a:solidFill>
                    <a:srgbClr val="000000"/>
                  </a:solidFill>
                  <a:latin typeface="Arial" charset="0"/>
                </a:rPr>
                <a:t> </a:t>
              </a:r>
              <a:r>
                <a:rPr lang="en-US" sz="1400" dirty="0" smtClean="0">
                  <a:solidFill>
                    <a:srgbClr val="000000"/>
                  </a:solidFill>
                  <a:latin typeface="Arial" charset="0"/>
                </a:rPr>
                <a:t>(</a:t>
              </a:r>
              <a:r>
                <a:rPr lang="en-US" sz="1400" i="1" dirty="0" smtClean="0">
                  <a:solidFill>
                    <a:srgbClr val="000000"/>
                  </a:solidFill>
                  <a:latin typeface="Arial" charset="0"/>
                </a:rPr>
                <a:t>s</a:t>
              </a:r>
              <a:r>
                <a:rPr lang="en-US" sz="1400" dirty="0" smtClean="0">
                  <a:solidFill>
                    <a:srgbClr val="000000"/>
                  </a:solidFill>
                  <a:latin typeface="Arial" charset="0"/>
                </a:rPr>
                <a:t>)</a:t>
              </a:r>
              <a:r>
                <a:rPr lang="en-US" sz="1600" dirty="0" smtClean="0">
                  <a:solidFill>
                    <a:srgbClr val="000000"/>
                  </a:solidFill>
                  <a:latin typeface="Arial" charset="0"/>
                </a:rPr>
                <a:t>          Na</a:t>
              </a:r>
              <a:r>
                <a:rPr lang="en-US" sz="1600" baseline="30000" dirty="0" smtClean="0">
                  <a:solidFill>
                    <a:srgbClr val="000000"/>
                  </a:solidFill>
                  <a:latin typeface="Arial" charset="0"/>
                </a:rPr>
                <a:t>+</a:t>
              </a:r>
              <a:r>
                <a:rPr lang="en-US" sz="1400" dirty="0" smtClean="0">
                  <a:solidFill>
                    <a:srgbClr val="000000"/>
                  </a:solidFill>
                  <a:latin typeface="Arial" charset="0"/>
                </a:rPr>
                <a:t>(</a:t>
              </a:r>
              <a:r>
                <a:rPr lang="en-US" sz="1400" i="1" dirty="0" err="1" smtClean="0">
                  <a:solidFill>
                    <a:srgbClr val="000000"/>
                  </a:solidFill>
                  <a:latin typeface="Arial" charset="0"/>
                </a:rPr>
                <a:t>aq</a:t>
              </a:r>
              <a:r>
                <a:rPr lang="en-US" sz="1400" dirty="0" smtClean="0">
                  <a:solidFill>
                    <a:srgbClr val="000000"/>
                  </a:solidFill>
                  <a:latin typeface="Arial" charset="0"/>
                </a:rPr>
                <a:t>)</a:t>
              </a:r>
              <a:r>
                <a:rPr lang="en-US" sz="1600" dirty="0" smtClean="0">
                  <a:solidFill>
                    <a:srgbClr val="000000"/>
                  </a:solidFill>
                  <a:latin typeface="Arial" charset="0"/>
                </a:rPr>
                <a:t> + F</a:t>
              </a:r>
              <a:r>
                <a:rPr lang="en-US" baseline="30000" dirty="0" smtClean="0">
                  <a:solidFill>
                    <a:srgbClr val="000000"/>
                  </a:solidFill>
                  <a:latin typeface="Arial" charset="0"/>
                </a:rPr>
                <a:t>-</a:t>
              </a:r>
              <a:r>
                <a:rPr lang="en-US" sz="1400" dirty="0" smtClean="0">
                  <a:solidFill>
                    <a:srgbClr val="000000"/>
                  </a:solidFill>
                  <a:latin typeface="Arial" charset="0"/>
                </a:rPr>
                <a:t>(</a:t>
              </a:r>
              <a:r>
                <a:rPr lang="en-US" sz="1400" i="1" dirty="0" err="1" smtClean="0">
                  <a:solidFill>
                    <a:srgbClr val="000000"/>
                  </a:solidFill>
                  <a:latin typeface="Arial" charset="0"/>
                </a:rPr>
                <a:t>aq</a:t>
              </a:r>
              <a:r>
                <a:rPr lang="en-US" sz="1400" dirty="0" smtClean="0">
                  <a:solidFill>
                    <a:srgbClr val="000000"/>
                  </a:solidFill>
                  <a:latin typeface="Arial" charset="0"/>
                </a:rPr>
                <a:t>)</a:t>
              </a:r>
            </a:p>
          </p:txBody>
        </p:sp>
        <p:sp>
          <p:nvSpPr>
            <p:cNvPr id="40" name="Line 6"/>
            <p:cNvSpPr>
              <a:spLocks noChangeShapeType="1"/>
            </p:cNvSpPr>
            <p:nvPr/>
          </p:nvSpPr>
          <p:spPr bwMode="auto">
            <a:xfrm>
              <a:off x="2111" y="645"/>
              <a:ext cx="263"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smtClean="0">
                <a:solidFill>
                  <a:srgbClr val="000000"/>
                </a:solidFill>
                <a:latin typeface="Arial" charset="0"/>
              </a:endParaRPr>
            </a:p>
          </p:txBody>
        </p:sp>
      </p:grpSp>
      <p:cxnSp>
        <p:nvCxnSpPr>
          <p:cNvPr id="42" name="Straight Arrow Connector 41"/>
          <p:cNvCxnSpPr/>
          <p:nvPr/>
        </p:nvCxnSpPr>
        <p:spPr>
          <a:xfrm flipV="1">
            <a:off x="8258156" y="2533880"/>
            <a:ext cx="0" cy="973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202497" y="3416460"/>
            <a:ext cx="1740663"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9" name="Slide Number Placeholder 28"/>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F5FABF5D-800B-4BF7-BC4D-AFDCB5AE4A87}" type="slidenum">
              <a:rPr lang="en-US">
                <a:solidFill>
                  <a:srgbClr val="000000">
                    <a:tint val="75000"/>
                  </a:srgbClr>
                </a:solidFill>
              </a:rPr>
              <a:pPr>
                <a:defRPr/>
              </a:pPr>
              <a:t>44</a:t>
            </a:fld>
            <a:endParaRPr lang="en-US" dirty="0">
              <a:solidFill>
                <a:srgbClr val="000000">
                  <a:tint val="75000"/>
                </a:srgbClr>
              </a:solidFill>
            </a:endParaRPr>
          </a:p>
        </p:txBody>
      </p:sp>
      <p:sp>
        <p:nvSpPr>
          <p:cNvPr id="91139"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16.12</a:t>
            </a:r>
          </a:p>
        </p:txBody>
      </p:sp>
      <p:sp>
        <p:nvSpPr>
          <p:cNvPr id="91140" name="Text Placeholder 2"/>
          <p:cNvSpPr>
            <a:spLocks/>
          </p:cNvSpPr>
          <p:nvPr/>
        </p:nvSpPr>
        <p:spPr bwMode="auto">
          <a:xfrm>
            <a:off x="152400" y="762000"/>
            <a:ext cx="8807450" cy="901547"/>
          </a:xfrm>
          <a:prstGeom prst="rect">
            <a:avLst/>
          </a:prstGeom>
          <a:noFill/>
          <a:ln w="9525">
            <a:noFill/>
            <a:miter lim="800000"/>
            <a:headEnd/>
            <a:tailEnd/>
          </a:ln>
        </p:spPr>
        <p:txBody>
          <a:bodyPr/>
          <a:lstStyle/>
          <a:p>
            <a:pPr fontAlgn="base">
              <a:spcBef>
                <a:spcPct val="20000"/>
              </a:spcBef>
              <a:spcAft>
                <a:spcPct val="0"/>
              </a:spcAft>
            </a:pPr>
            <a:r>
              <a:rPr lang="en-US" sz="2400" dirty="0" smtClean="0">
                <a:solidFill>
                  <a:srgbClr val="000000"/>
                </a:solidFill>
                <a:latin typeface="Calibri" pitchFamily="34" charset="0"/>
              </a:rPr>
              <a:t>Calculate the solubility of silver chloride (in g/L) in a 6.5 x 10</a:t>
            </a:r>
            <a:r>
              <a:rPr lang="en-US" sz="2400" baseline="30000" dirty="0" smtClean="0">
                <a:solidFill>
                  <a:srgbClr val="000000"/>
                </a:solidFill>
                <a:latin typeface="Calibri" pitchFamily="34" charset="0"/>
              </a:rPr>
              <a:t>-3</a:t>
            </a:r>
            <a:r>
              <a:rPr lang="en-US" sz="2400" dirty="0" smtClean="0">
                <a:solidFill>
                  <a:srgbClr val="000000"/>
                </a:solidFill>
                <a:latin typeface="Calibri" pitchFamily="34" charset="0"/>
              </a:rPr>
              <a:t> </a:t>
            </a:r>
            <a:r>
              <a:rPr lang="en-US" sz="2400" i="1" dirty="0" smtClean="0">
                <a:solidFill>
                  <a:srgbClr val="000000"/>
                </a:solidFill>
                <a:latin typeface="Calibri" pitchFamily="34" charset="0"/>
              </a:rPr>
              <a:t>M </a:t>
            </a:r>
            <a:r>
              <a:rPr lang="en-US" sz="2400" dirty="0" smtClean="0">
                <a:solidFill>
                  <a:srgbClr val="000000"/>
                </a:solidFill>
                <a:latin typeface="Calibri" pitchFamily="34" charset="0"/>
              </a:rPr>
              <a:t>silver nitrate solution. (</a:t>
            </a:r>
            <a:r>
              <a:rPr lang="en-US" sz="2400" dirty="0" err="1" smtClean="0">
                <a:solidFill>
                  <a:srgbClr val="000000"/>
                </a:solidFill>
                <a:latin typeface="Calibri" pitchFamily="34" charset="0"/>
              </a:rPr>
              <a:t>AgCl</a:t>
            </a:r>
            <a:r>
              <a:rPr lang="en-US" sz="2400" dirty="0" smtClean="0">
                <a:solidFill>
                  <a:srgbClr val="000000"/>
                </a:solidFill>
                <a:latin typeface="Calibri" pitchFamily="34" charset="0"/>
              </a:rPr>
              <a:t>, </a:t>
            </a:r>
            <a:r>
              <a:rPr lang="en-US" sz="2400" i="1" dirty="0" err="1" smtClean="0">
                <a:solidFill>
                  <a:srgbClr val="000000"/>
                </a:solidFill>
                <a:latin typeface="Calibri" pitchFamily="34" charset="0"/>
              </a:rPr>
              <a:t>K</a:t>
            </a:r>
            <a:r>
              <a:rPr lang="en-US" sz="2400" baseline="-25000" dirty="0" err="1" smtClean="0">
                <a:solidFill>
                  <a:srgbClr val="000000"/>
                </a:solidFill>
                <a:latin typeface="Calibri" pitchFamily="34" charset="0"/>
              </a:rPr>
              <a:t>sp</a:t>
            </a:r>
            <a:r>
              <a:rPr lang="en-US" sz="2400" dirty="0" smtClean="0">
                <a:solidFill>
                  <a:srgbClr val="000000"/>
                </a:solidFill>
                <a:latin typeface="Calibri" pitchFamily="34" charset="0"/>
              </a:rPr>
              <a:t> = 1.6 x 10</a:t>
            </a:r>
            <a:r>
              <a:rPr lang="en-US" sz="2400" baseline="30000" dirty="0" smtClean="0">
                <a:solidFill>
                  <a:srgbClr val="000000"/>
                </a:solidFill>
                <a:latin typeface="Calibri" pitchFamily="34" charset="0"/>
              </a:rPr>
              <a:t>-10</a:t>
            </a:r>
            <a:r>
              <a:rPr lang="en-US" sz="2400" dirty="0" smtClean="0">
                <a:solidFill>
                  <a:srgbClr val="000000"/>
                </a:solidFill>
                <a:latin typeface="Calibri" pitchFamily="34" charset="0"/>
              </a:rPr>
              <a:t>)</a:t>
            </a:r>
            <a:endParaRPr lang="en-US" sz="2400" dirty="0" smtClean="0">
              <a:latin typeface="Calibri" pitchFamily="34" charset="0"/>
            </a:endParaRPr>
          </a:p>
          <a:p>
            <a:pPr fontAlgn="base">
              <a:spcBef>
                <a:spcPct val="20000"/>
              </a:spcBef>
              <a:spcAft>
                <a:spcPct val="0"/>
              </a:spcAft>
              <a:buFont typeface="Arial" charset="0"/>
              <a:buNone/>
            </a:pPr>
            <a:endParaRPr lang="en-US" sz="2400" dirty="0" smtClean="0">
              <a:solidFill>
                <a:srgbClr val="000000"/>
              </a:solidFill>
              <a:latin typeface="Calibri" pitchFamily="34" charset="0"/>
            </a:endParaRPr>
          </a:p>
        </p:txBody>
      </p:sp>
      <p:sp>
        <p:nvSpPr>
          <p:cNvPr id="6" name="Rectangle 5"/>
          <p:cNvSpPr/>
          <p:nvPr/>
        </p:nvSpPr>
        <p:spPr>
          <a:xfrm>
            <a:off x="30028" y="1764249"/>
            <a:ext cx="5121658" cy="400110"/>
          </a:xfrm>
          <a:prstGeom prst="rect">
            <a:avLst/>
          </a:prstGeom>
        </p:spPr>
        <p:txBody>
          <a:bodyPr wrap="none">
            <a:spAutoFit/>
          </a:bodyPr>
          <a:lstStyle/>
          <a:p>
            <a:r>
              <a:rPr lang="en-US" sz="2000" dirty="0" smtClean="0">
                <a:solidFill>
                  <a:srgbClr val="FF0000"/>
                </a:solidFill>
                <a:latin typeface="Calibri" pitchFamily="34" charset="0"/>
              </a:rPr>
              <a:t>First lets calculate the solubility of </a:t>
            </a:r>
            <a:r>
              <a:rPr lang="en-US" sz="2000" dirty="0" err="1" smtClean="0">
                <a:solidFill>
                  <a:srgbClr val="FF0000"/>
                </a:solidFill>
                <a:latin typeface="Calibri" pitchFamily="34" charset="0"/>
              </a:rPr>
              <a:t>AgCl</a:t>
            </a:r>
            <a:r>
              <a:rPr lang="en-US" sz="2000" dirty="0" smtClean="0">
                <a:solidFill>
                  <a:srgbClr val="FF0000"/>
                </a:solidFill>
                <a:latin typeface="Calibri" pitchFamily="34" charset="0"/>
              </a:rPr>
              <a:t> (in g/L):</a:t>
            </a:r>
            <a:endParaRPr lang="en-US" sz="2000" dirty="0">
              <a:solidFill>
                <a:srgbClr val="FF0000"/>
              </a:solidFill>
            </a:endParaRPr>
          </a:p>
        </p:txBody>
      </p:sp>
      <p:grpSp>
        <p:nvGrpSpPr>
          <p:cNvPr id="7" name="Group 6"/>
          <p:cNvGrpSpPr/>
          <p:nvPr/>
        </p:nvGrpSpPr>
        <p:grpSpPr>
          <a:xfrm>
            <a:off x="152400" y="2242117"/>
            <a:ext cx="8807450" cy="787521"/>
            <a:chOff x="152400" y="761999"/>
            <a:chExt cx="8807450" cy="787521"/>
          </a:xfrm>
        </p:grpSpPr>
        <p:sp>
          <p:nvSpPr>
            <p:cNvPr id="8" name="Text Placeholder 2"/>
            <p:cNvSpPr>
              <a:spLocks/>
            </p:cNvSpPr>
            <p:nvPr/>
          </p:nvSpPr>
          <p:spPr bwMode="auto">
            <a:xfrm>
              <a:off x="152400" y="761999"/>
              <a:ext cx="8807450" cy="787521"/>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000" i="1" dirty="0" smtClean="0">
                  <a:solidFill>
                    <a:srgbClr val="000000"/>
                  </a:solidFill>
                  <a:latin typeface="Calibri" pitchFamily="34" charset="0"/>
                </a:rPr>
                <a:t>  </a:t>
              </a:r>
              <a:r>
                <a:rPr lang="en-US" sz="2000" i="1" dirty="0" err="1" smtClean="0">
                  <a:solidFill>
                    <a:srgbClr val="000000"/>
                  </a:solidFill>
                  <a:latin typeface="Calibri" pitchFamily="34" charset="0"/>
                </a:rPr>
                <a:t>K</a:t>
              </a:r>
              <a:r>
                <a:rPr lang="en-US" sz="2000" baseline="-25000" dirty="0" err="1" smtClean="0">
                  <a:solidFill>
                    <a:srgbClr val="000000"/>
                  </a:solidFill>
                  <a:latin typeface="Calibri" pitchFamily="34" charset="0"/>
                </a:rPr>
                <a:t>sp</a:t>
              </a:r>
              <a:r>
                <a:rPr lang="en-US" sz="2000" dirty="0" smtClean="0">
                  <a:solidFill>
                    <a:srgbClr val="000000"/>
                  </a:solidFill>
                  <a:latin typeface="Calibri" pitchFamily="34" charset="0"/>
                </a:rPr>
                <a:t> of	[Ag</a:t>
              </a:r>
              <a:r>
                <a:rPr lang="en-US" sz="2000" baseline="30000" dirty="0" smtClean="0">
                  <a:solidFill>
                    <a:srgbClr val="000000"/>
                  </a:solidFill>
                  <a:latin typeface="Calibri" pitchFamily="34" charset="0"/>
                </a:rPr>
                <a:t>+</a:t>
              </a:r>
              <a:r>
                <a:rPr lang="en-US" sz="2000" dirty="0" smtClean="0">
                  <a:solidFill>
                    <a:srgbClr val="000000"/>
                  </a:solidFill>
                  <a:latin typeface="Calibri" pitchFamily="34" charset="0"/>
                </a:rPr>
                <a:t>] and	molar solubility	    solubility of</a:t>
              </a:r>
            </a:p>
            <a:p>
              <a:pPr fontAlgn="base">
                <a:spcBef>
                  <a:spcPct val="20000"/>
                </a:spcBef>
                <a:spcAft>
                  <a:spcPct val="0"/>
                </a:spcAft>
                <a:buFont typeface="Arial" charset="0"/>
                <a:buNone/>
                <a:tabLst>
                  <a:tab pos="1774825" algn="l"/>
                  <a:tab pos="3776663" algn="l"/>
                  <a:tab pos="6454775" algn="l"/>
                </a:tabLst>
              </a:pPr>
              <a:r>
                <a:rPr lang="en-US" sz="2000" dirty="0" smtClean="0">
                  <a:solidFill>
                    <a:srgbClr val="000000"/>
                  </a:solidFill>
                  <a:latin typeface="Calibri" pitchFamily="34" charset="0"/>
                </a:rPr>
                <a:t>   </a:t>
              </a:r>
              <a:r>
                <a:rPr lang="en-US" sz="2000" dirty="0" err="1" smtClean="0">
                  <a:solidFill>
                    <a:srgbClr val="000000"/>
                  </a:solidFill>
                  <a:latin typeface="Calibri" pitchFamily="34" charset="0"/>
                </a:rPr>
                <a:t>AgCl</a:t>
              </a:r>
              <a:r>
                <a:rPr lang="en-US" sz="2000" baseline="-25000" dirty="0" smtClean="0">
                  <a:solidFill>
                    <a:srgbClr val="000000"/>
                  </a:solidFill>
                  <a:latin typeface="Calibri" pitchFamily="34" charset="0"/>
                </a:rPr>
                <a:t>	     </a:t>
              </a:r>
              <a:r>
                <a:rPr lang="en-US" sz="2000" dirty="0" smtClean="0">
                  <a:solidFill>
                    <a:srgbClr val="000000"/>
                  </a:solidFill>
                  <a:latin typeface="Calibri" pitchFamily="34" charset="0"/>
                </a:rPr>
                <a:t>[</a:t>
              </a:r>
              <a:r>
                <a:rPr lang="en-US" sz="2000" dirty="0" err="1" smtClean="0">
                  <a:solidFill>
                    <a:srgbClr val="000000"/>
                  </a:solidFill>
                  <a:latin typeface="Calibri" pitchFamily="34" charset="0"/>
                </a:rPr>
                <a:t>Cl</a:t>
              </a:r>
              <a:r>
                <a:rPr lang="en-US" sz="2000" baseline="30000" dirty="0" smtClean="0">
                  <a:solidFill>
                    <a:srgbClr val="000000"/>
                  </a:solidFill>
                  <a:latin typeface="Calibri" pitchFamily="34" charset="0"/>
                </a:rPr>
                <a:t>-</a:t>
              </a:r>
              <a:r>
                <a:rPr lang="en-US" sz="2000" dirty="0" smtClean="0">
                  <a:solidFill>
                    <a:srgbClr val="000000"/>
                  </a:solidFill>
                  <a:latin typeface="Calibri" pitchFamily="34" charset="0"/>
                </a:rPr>
                <a:t>]	      of </a:t>
              </a:r>
              <a:r>
                <a:rPr lang="en-US" sz="2000" dirty="0" err="1" smtClean="0">
                  <a:solidFill>
                    <a:srgbClr val="000000"/>
                  </a:solidFill>
                  <a:latin typeface="Calibri" pitchFamily="34" charset="0"/>
                </a:rPr>
                <a:t>AgCl</a:t>
              </a:r>
              <a:r>
                <a:rPr lang="en-US" sz="2000" baseline="-25000" dirty="0" smtClean="0">
                  <a:solidFill>
                    <a:srgbClr val="000000"/>
                  </a:solidFill>
                  <a:latin typeface="Calibri" pitchFamily="34" charset="0"/>
                </a:rPr>
                <a:t>	        </a:t>
              </a:r>
              <a:r>
                <a:rPr lang="en-US" sz="2000" dirty="0" err="1" smtClean="0">
                  <a:solidFill>
                    <a:srgbClr val="000000"/>
                  </a:solidFill>
                  <a:latin typeface="Calibri" pitchFamily="34" charset="0"/>
                </a:rPr>
                <a:t>AgCl</a:t>
              </a:r>
              <a:r>
                <a:rPr lang="en-US" sz="2000" baseline="-25000" dirty="0" smtClean="0">
                  <a:solidFill>
                    <a:srgbClr val="000000"/>
                  </a:solidFill>
                  <a:latin typeface="Calibri" pitchFamily="34" charset="0"/>
                </a:rPr>
                <a:t> </a:t>
              </a:r>
              <a:r>
                <a:rPr lang="en-US" sz="2000" dirty="0" smtClean="0">
                  <a:solidFill>
                    <a:srgbClr val="000000"/>
                  </a:solidFill>
                  <a:latin typeface="Calibri" pitchFamily="34" charset="0"/>
                </a:rPr>
                <a:t>in g/L</a:t>
              </a:r>
            </a:p>
          </p:txBody>
        </p:sp>
        <p:sp>
          <p:nvSpPr>
            <p:cNvPr id="9" name="Line 4"/>
            <p:cNvSpPr>
              <a:spLocks noChangeShapeType="1"/>
            </p:cNvSpPr>
            <p:nvPr/>
          </p:nvSpPr>
          <p:spPr bwMode="auto">
            <a:xfrm>
              <a:off x="1350963" y="1176498"/>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sp>
          <p:nvSpPr>
            <p:cNvPr id="10" name="Line 5"/>
            <p:cNvSpPr>
              <a:spLocks noChangeShapeType="1"/>
            </p:cNvSpPr>
            <p:nvPr/>
          </p:nvSpPr>
          <p:spPr bwMode="auto">
            <a:xfrm>
              <a:off x="3305498" y="1176498"/>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sp>
          <p:nvSpPr>
            <p:cNvPr id="11" name="Line 6"/>
            <p:cNvSpPr>
              <a:spLocks noChangeShapeType="1"/>
            </p:cNvSpPr>
            <p:nvPr/>
          </p:nvSpPr>
          <p:spPr bwMode="auto">
            <a:xfrm>
              <a:off x="5930554" y="1172466"/>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grpSp>
      <p:graphicFrame>
        <p:nvGraphicFramePr>
          <p:cNvPr id="12" name="Group 3"/>
          <p:cNvGraphicFramePr>
            <a:graphicFrameLocks noGrp="1"/>
          </p:cNvGraphicFramePr>
          <p:nvPr>
            <p:extLst>
              <p:ext uri="{D42A27DB-BD31-4B8C-83A1-F6EECF244321}">
                <p14:modId xmlns="" xmlns:p14="http://schemas.microsoft.com/office/powerpoint/2010/main" val="4202591607"/>
              </p:ext>
            </p:extLst>
          </p:nvPr>
        </p:nvGraphicFramePr>
        <p:xfrm>
          <a:off x="163417" y="3890970"/>
          <a:ext cx="8763000" cy="1952626"/>
        </p:xfrm>
        <a:graphic>
          <a:graphicData uri="http://schemas.openxmlformats.org/drawingml/2006/table">
            <a:tbl>
              <a:tblPr/>
              <a:tblGrid>
                <a:gridCol w="2362200"/>
                <a:gridCol w="2255838"/>
                <a:gridCol w="487362"/>
                <a:gridCol w="2057400"/>
                <a:gridCol w="1600200"/>
              </a:tblGrid>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err="1" smtClean="0">
                          <a:ln>
                            <a:noFill/>
                          </a:ln>
                          <a:solidFill>
                            <a:schemeClr val="tx1"/>
                          </a:solidFill>
                          <a:effectLst/>
                          <a:latin typeface="Arial" pitchFamily="34" charset="0"/>
                        </a:rPr>
                        <a:t>AgCl</a:t>
                      </a:r>
                      <a:r>
                        <a:rPr kumimoji="0" lang="en-US" sz="2400" b="0" i="0" u="none" strike="noStrike" cap="none" normalizeH="0" baseline="0" dirty="0" smtClean="0">
                          <a:ln>
                            <a:noFill/>
                          </a:ln>
                          <a:solidFill>
                            <a:schemeClr val="tx1"/>
                          </a:solidFill>
                          <a:effectLst/>
                          <a:latin typeface="Arial" pitchFamily="34" charset="0"/>
                        </a:rPr>
                        <a:t>(</a:t>
                      </a:r>
                      <a:r>
                        <a:rPr kumimoji="0" lang="en-US" sz="2400" b="0" i="1" u="none" strike="noStrike" cap="none" normalizeH="0" baseline="0" dirty="0" smtClean="0">
                          <a:ln>
                            <a:noFill/>
                          </a:ln>
                          <a:solidFill>
                            <a:schemeClr val="tx1"/>
                          </a:solidFill>
                          <a:effectLst/>
                          <a:latin typeface="Arial" pitchFamily="34" charset="0"/>
                        </a:rPr>
                        <a:t>s</a:t>
                      </a:r>
                      <a:r>
                        <a:rPr kumimoji="0" lang="en-US" sz="2400" b="0" i="0" u="none" strike="noStrike" cap="none" normalizeH="0" baseline="0" dirty="0" smtClean="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smtClean="0">
                        <a:ln>
                          <a:noFill/>
                        </a:ln>
                        <a:solidFill>
                          <a:schemeClr val="tx1"/>
                        </a:solidFill>
                        <a:effectLst/>
                        <a:latin typeface=""/>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   Ag</a:t>
                      </a:r>
                      <a:r>
                        <a:rPr kumimoji="0" lang="en-US" sz="2400" b="0" i="0" u="none" strike="noStrike" cap="none" normalizeH="0" baseline="30000" dirty="0" smtClean="0">
                          <a:ln>
                            <a:noFill/>
                          </a:ln>
                          <a:solidFill>
                            <a:schemeClr val="tx1"/>
                          </a:solidFill>
                          <a:effectLst/>
                          <a:latin typeface="Arial" pitchFamily="34" charset="0"/>
                        </a:rPr>
                        <a:t>+</a:t>
                      </a:r>
                      <a:r>
                        <a:rPr kumimoji="0" lang="en-US" sz="2400" b="0" i="0" u="none" strike="noStrike" cap="none" normalizeH="0" baseline="0" dirty="0" smtClean="0">
                          <a:ln>
                            <a:noFill/>
                          </a:ln>
                          <a:solidFill>
                            <a:schemeClr val="tx1"/>
                          </a:solidFill>
                          <a:effectLst/>
                          <a:latin typeface="Arial" pitchFamily="34" charset="0"/>
                        </a:rPr>
                        <a:t>(</a:t>
                      </a:r>
                      <a:r>
                        <a:rPr kumimoji="0" lang="en-US" sz="2400" b="0" i="1" u="none" strike="noStrike" cap="none" normalizeH="0" baseline="0" dirty="0" err="1" smtClean="0">
                          <a:ln>
                            <a:noFill/>
                          </a:ln>
                          <a:solidFill>
                            <a:schemeClr val="tx1"/>
                          </a:solidFill>
                          <a:effectLst/>
                          <a:latin typeface="Arial" pitchFamily="34" charset="0"/>
                        </a:rPr>
                        <a:t>aq</a:t>
                      </a:r>
                      <a:r>
                        <a:rPr kumimoji="0" lang="en-US" sz="2400" b="0" i="0" u="none" strike="noStrike" cap="none" normalizeH="0" baseline="0" dirty="0" smtClean="0">
                          <a:ln>
                            <a:noFill/>
                          </a:ln>
                          <a:solidFill>
                            <a:schemeClr val="tx1"/>
                          </a:solidFill>
                          <a:effectLst/>
                          <a:latin typeface="Arial" pitchFamily="34" charset="0"/>
                        </a:rPr>
                        <a:t>)   +</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err="1" smtClean="0">
                          <a:ln>
                            <a:noFill/>
                          </a:ln>
                          <a:solidFill>
                            <a:schemeClr val="tx1"/>
                          </a:solidFill>
                          <a:effectLst/>
                          <a:latin typeface="Arial" pitchFamily="34" charset="0"/>
                        </a:rPr>
                        <a:t>Cl</a:t>
                      </a:r>
                      <a:r>
                        <a:rPr kumimoji="0" lang="en-US" sz="2400" b="0" i="0" u="none" strike="noStrike" cap="none" normalizeH="0" baseline="30000" dirty="0" smtClean="0">
                          <a:ln>
                            <a:noFill/>
                          </a:ln>
                          <a:solidFill>
                            <a:schemeClr val="tx1"/>
                          </a:solidFill>
                          <a:effectLst/>
                          <a:latin typeface="Arial" pitchFamily="34" charset="0"/>
                        </a:rPr>
                        <a:t>-</a:t>
                      </a:r>
                      <a:r>
                        <a:rPr kumimoji="0" lang="en-US" sz="2400" b="0" i="1" u="none" strike="noStrike" cap="none" normalizeH="0" baseline="0" dirty="0" smtClean="0">
                          <a:ln>
                            <a:noFill/>
                          </a:ln>
                          <a:solidFill>
                            <a:schemeClr val="tx1"/>
                          </a:solidFill>
                          <a:effectLst/>
                          <a:latin typeface="Arial" pitchFamily="34" charset="0"/>
                        </a:rPr>
                        <a:t>(</a:t>
                      </a:r>
                      <a:r>
                        <a:rPr kumimoji="0" lang="en-US" sz="2400" b="0" i="1" u="none" strike="noStrike" cap="none" normalizeH="0" baseline="0" dirty="0" err="1" smtClean="0">
                          <a:ln>
                            <a:noFill/>
                          </a:ln>
                          <a:solidFill>
                            <a:schemeClr val="tx1"/>
                          </a:solidFill>
                          <a:effectLst/>
                          <a:latin typeface="Arial" pitchFamily="34" charset="0"/>
                        </a:rPr>
                        <a:t>aq</a:t>
                      </a:r>
                      <a:r>
                        <a:rPr kumimoji="0" lang="en-US" sz="2400" b="0" i="0" u="none" strike="noStrike" cap="none" normalizeH="0" baseline="0" dirty="0" smtClean="0">
                          <a:ln>
                            <a:noFill/>
                          </a:ln>
                          <a:solidFill>
                            <a:schemeClr val="tx1"/>
                          </a:solidFill>
                          <a:effectLst/>
                          <a:latin typeface="Arial" pitchFamily="34" charset="0"/>
                        </a:rPr>
                        <a:t>)</a:t>
                      </a:r>
                    </a:p>
                  </a:txBody>
                  <a:tcPr horzOverflow="overflow">
                    <a:lnL>
                      <a:noFill/>
                    </a:lnL>
                    <a:lnR cap="flat">
                      <a:noFill/>
                    </a:lnR>
                    <a:lnT cap="fla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Initial (</a:t>
                      </a:r>
                      <a:r>
                        <a:rPr kumimoji="0" lang="en-US" sz="2400" b="0" i="1" u="none" strike="noStrike" cap="none" normalizeH="0" baseline="0" dirty="0" smtClean="0">
                          <a:ln>
                            <a:noFill/>
                          </a:ln>
                          <a:solidFill>
                            <a:schemeClr val="tx1"/>
                          </a:solidFill>
                          <a:effectLst/>
                          <a:latin typeface="Arial" pitchFamily="34" charset="0"/>
                        </a:rPr>
                        <a:t>M</a:t>
                      </a:r>
                      <a:r>
                        <a:rPr kumimoji="0" lang="en-US" sz="2400" b="0" i="0" u="none" strike="noStrike" cap="none" normalizeH="0" baseline="0" dirty="0" smtClean="0">
                          <a:ln>
                            <a:noFill/>
                          </a:ln>
                          <a:solidFill>
                            <a:schemeClr val="tx1"/>
                          </a:solidFill>
                          <a:effectLst/>
                          <a:latin typeface="Arial" pitchFamily="34" charset="0"/>
                        </a:rPr>
                        <a: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3000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smtClean="0">
                          <a:ln>
                            <a:noFill/>
                          </a:ln>
                          <a:solidFill>
                            <a:schemeClr val="tx1"/>
                          </a:solidFill>
                          <a:effectLst/>
                          <a:latin typeface="Arial" pitchFamily="34" charset="0"/>
                        </a:rPr>
                        <a:t>0</a:t>
                      </a:r>
                      <a:endParaRPr kumimoji="0" lang="en-US" sz="2400" b="0" i="0" u="none" strike="noStrike" cap="none" normalizeH="0" baseline="3000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0</a:t>
                      </a:r>
                      <a:endParaRPr kumimoji="0" lang="en-US" sz="2400" b="0" i="0" u="none" strike="noStrike" cap="none" normalizeH="0" baseline="30000" dirty="0" smtClean="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tr>
              <a:tr h="4556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Change (</a:t>
                      </a:r>
                      <a:r>
                        <a:rPr kumimoji="0" lang="en-US" sz="2400" b="0" i="1" u="none" strike="noStrike" cap="none" normalizeH="0" baseline="0" dirty="0" smtClean="0">
                          <a:ln>
                            <a:noFill/>
                          </a:ln>
                          <a:solidFill>
                            <a:schemeClr val="tx1"/>
                          </a:solidFill>
                          <a:effectLst/>
                          <a:latin typeface="Arial" pitchFamily="34" charset="0"/>
                        </a:rPr>
                        <a:t>M</a:t>
                      </a:r>
                      <a:r>
                        <a:rPr kumimoji="0" lang="en-US" sz="2400" b="0" i="0" u="none" strike="noStrike" cap="none" normalizeH="0" baseline="0" dirty="0" smtClean="0">
                          <a:ln>
                            <a:noFill/>
                          </a:ln>
                          <a:solidFill>
                            <a:schemeClr val="tx1"/>
                          </a:solidFill>
                          <a:effectLst/>
                          <a:latin typeface="Arial" pitchFamily="34" charset="0"/>
                        </a:rPr>
                        <a:t>):</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smtClean="0">
                        <a:ln>
                          <a:noFill/>
                        </a:ln>
                        <a:solidFill>
                          <a:schemeClr val="tx1"/>
                        </a:solidFill>
                        <a:effectLst/>
                        <a:latin typeface="Arial" pitchFamily="34" charset="0"/>
                      </a:endParaRP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Equilibrium (</a:t>
                      </a:r>
                      <a:r>
                        <a:rPr kumimoji="0" lang="en-US" sz="2400" b="0" i="1" u="none" strike="noStrike" cap="none" normalizeH="0" baseline="0" dirty="0" smtClean="0">
                          <a:ln>
                            <a:noFill/>
                          </a:ln>
                          <a:solidFill>
                            <a:schemeClr val="tx1"/>
                          </a:solidFill>
                          <a:effectLst/>
                          <a:latin typeface="Arial" pitchFamily="34" charset="0"/>
                        </a:rPr>
                        <a:t>M</a:t>
                      </a:r>
                      <a:r>
                        <a:rPr kumimoji="0" lang="en-US" sz="2400" b="0" i="0" u="none" strike="noStrike" cap="none" normalizeH="0" baseline="0" dirty="0" smtClean="0">
                          <a:ln>
                            <a:noFill/>
                          </a:ln>
                          <a:solidFill>
                            <a:schemeClr val="tx1"/>
                          </a:solidFill>
                          <a:effectLst/>
                          <a:latin typeface="Arial" pitchFamily="34" charset="0"/>
                        </a:rPr>
                        <a:t>):</a:t>
                      </a: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13" name="Rectangle 12"/>
          <p:cNvSpPr/>
          <p:nvPr/>
        </p:nvSpPr>
        <p:spPr>
          <a:xfrm>
            <a:off x="3427336" y="4831682"/>
            <a:ext cx="441146"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14" name="Rectangle 13"/>
          <p:cNvSpPr/>
          <p:nvPr/>
        </p:nvSpPr>
        <p:spPr>
          <a:xfrm>
            <a:off x="6023832" y="4831037"/>
            <a:ext cx="518091"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15" name="Rectangle 14"/>
          <p:cNvSpPr/>
          <p:nvPr/>
        </p:nvSpPr>
        <p:spPr>
          <a:xfrm>
            <a:off x="7867872" y="4833260"/>
            <a:ext cx="518091" cy="461665"/>
          </a:xfrm>
          <a:prstGeom prst="rect">
            <a:avLst/>
          </a:prstGeom>
        </p:spPr>
        <p:txBody>
          <a:bodyPr wrap="none">
            <a:spAutoFit/>
          </a:bodyPr>
          <a:lstStyle/>
          <a:p>
            <a:pPr lvl="0" algn="ctr" fontAlgn="base">
              <a:spcBef>
                <a:spcPct val="20000"/>
              </a:spcBef>
              <a:spcAft>
                <a:spcPct val="0"/>
              </a:spcAft>
            </a:pPr>
            <a:r>
              <a:rPr lang="en-US" sz="2400" dirty="0" smtClean="0">
                <a:solidFill>
                  <a:srgbClr val="000000"/>
                </a:solidFill>
                <a:latin typeface="Arial" pitchFamily="34" charset="0"/>
              </a:rPr>
              <a:t>+</a:t>
            </a:r>
            <a:r>
              <a:rPr lang="en-US" sz="2400" i="1" dirty="0" smtClean="0">
                <a:solidFill>
                  <a:srgbClr val="000000"/>
                </a:solidFill>
                <a:latin typeface="Arial" pitchFamily="34" charset="0"/>
              </a:rPr>
              <a:t>s</a:t>
            </a:r>
            <a:endParaRPr lang="en-US" sz="2400" i="1" dirty="0">
              <a:solidFill>
                <a:srgbClr val="000000"/>
              </a:solidFill>
              <a:latin typeface="Arial" pitchFamily="34" charset="0"/>
            </a:endParaRPr>
          </a:p>
        </p:txBody>
      </p:sp>
      <p:sp>
        <p:nvSpPr>
          <p:cNvPr id="16" name="Rectangle 15"/>
          <p:cNvSpPr/>
          <p:nvPr/>
        </p:nvSpPr>
        <p:spPr>
          <a:xfrm>
            <a:off x="7960148" y="5292692"/>
            <a:ext cx="338554" cy="461665"/>
          </a:xfrm>
          <a:prstGeom prst="rect">
            <a:avLst/>
          </a:prstGeom>
        </p:spPr>
        <p:txBody>
          <a:bodyPr wrap="none">
            <a:spAutoFit/>
          </a:bodyPr>
          <a:lstStyle/>
          <a:p>
            <a:pPr lvl="0" algn="ctr" fontAlgn="base">
              <a:spcBef>
                <a:spcPct val="20000"/>
              </a:spcBef>
              <a:spcAft>
                <a:spcPct val="0"/>
              </a:spcAft>
            </a:pPr>
            <a:r>
              <a:rPr lang="en-US" sz="2400" i="1" dirty="0" smtClean="0">
                <a:solidFill>
                  <a:srgbClr val="000000"/>
                </a:solidFill>
                <a:latin typeface="Arial" pitchFamily="34" charset="0"/>
              </a:rPr>
              <a:t>s</a:t>
            </a:r>
            <a:endParaRPr lang="en-US" sz="2400" i="1" dirty="0">
              <a:solidFill>
                <a:srgbClr val="000000"/>
              </a:solidFill>
              <a:latin typeface="Arial" pitchFamily="34" charset="0"/>
            </a:endParaRPr>
          </a:p>
        </p:txBody>
      </p:sp>
      <p:sp>
        <p:nvSpPr>
          <p:cNvPr id="17" name="Rectangle 16"/>
          <p:cNvSpPr/>
          <p:nvPr/>
        </p:nvSpPr>
        <p:spPr>
          <a:xfrm>
            <a:off x="6116279" y="5292691"/>
            <a:ext cx="338554" cy="461665"/>
          </a:xfrm>
          <a:prstGeom prst="rect">
            <a:avLst/>
          </a:prstGeom>
        </p:spPr>
        <p:txBody>
          <a:bodyPr wrap="none">
            <a:spAutoFit/>
          </a:bodyPr>
          <a:lstStyle/>
          <a:p>
            <a:pPr lvl="0" algn="ctr" fontAlgn="base">
              <a:spcBef>
                <a:spcPct val="20000"/>
              </a:spcBef>
              <a:spcAft>
                <a:spcPct val="0"/>
              </a:spcAft>
            </a:pPr>
            <a:r>
              <a:rPr lang="en-US" sz="2400" i="1" dirty="0" smtClean="0">
                <a:solidFill>
                  <a:srgbClr val="000000"/>
                </a:solidFill>
                <a:latin typeface="Arial" pitchFamily="34" charset="0"/>
              </a:rPr>
              <a:t>s</a:t>
            </a:r>
            <a:endParaRPr lang="en-US" sz="2400" i="1" dirty="0">
              <a:solidFill>
                <a:srgbClr val="000000"/>
              </a:solidFill>
              <a:latin typeface="Arial" pitchFamily="34" charset="0"/>
            </a:endParaRPr>
          </a:p>
        </p:txBody>
      </p:sp>
      <p:sp>
        <p:nvSpPr>
          <p:cNvPr id="18" name="Rectangle 46"/>
          <p:cNvSpPr>
            <a:spLocks noChangeArrowheads="1"/>
          </p:cNvSpPr>
          <p:nvPr/>
        </p:nvSpPr>
        <p:spPr bwMode="auto">
          <a:xfrm>
            <a:off x="2261302" y="3163127"/>
            <a:ext cx="2442911"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i="1" dirty="0" err="1" smtClean="0"/>
              <a:t>K</a:t>
            </a:r>
            <a:r>
              <a:rPr lang="en-US" sz="2400" baseline="-25000" dirty="0" err="1" smtClean="0"/>
              <a:t>sp</a:t>
            </a:r>
            <a:r>
              <a:rPr lang="en-US" sz="2400" dirty="0" smtClean="0"/>
              <a:t> = [Ag</a:t>
            </a:r>
            <a:r>
              <a:rPr lang="en-US" sz="2400" baseline="30000" dirty="0" smtClean="0"/>
              <a:t>+</a:t>
            </a:r>
            <a:r>
              <a:rPr lang="en-US" sz="2400" dirty="0" smtClean="0"/>
              <a:t>][</a:t>
            </a:r>
            <a:r>
              <a:rPr lang="en-US" sz="2400" dirty="0" err="1" smtClean="0"/>
              <a:t>Cl</a:t>
            </a:r>
            <a:r>
              <a:rPr lang="en-US" sz="2400" baseline="30000" dirty="0" smtClean="0"/>
              <a:t>-</a:t>
            </a:r>
            <a:r>
              <a:rPr lang="en-US" sz="2400" dirty="0" smtClean="0"/>
              <a:t>]</a:t>
            </a:r>
            <a:endParaRPr lang="en-US" sz="2400" baseline="30000" dirty="0" smtClean="0"/>
          </a:p>
        </p:txBody>
      </p:sp>
      <p:sp>
        <p:nvSpPr>
          <p:cNvPr id="19" name="Rectangle 18"/>
          <p:cNvSpPr/>
          <p:nvPr/>
        </p:nvSpPr>
        <p:spPr>
          <a:xfrm>
            <a:off x="4389166" y="3183375"/>
            <a:ext cx="1879433" cy="461665"/>
          </a:xfrm>
          <a:prstGeom prst="rect">
            <a:avLst/>
          </a:prstGeom>
        </p:spPr>
        <p:txBody>
          <a:bodyPr wrap="square">
            <a:spAutoFit/>
          </a:bodyPr>
          <a:lstStyle/>
          <a:p>
            <a:pPr algn="ctr" fontAlgn="base">
              <a:spcBef>
                <a:spcPct val="0"/>
              </a:spcBef>
              <a:spcAft>
                <a:spcPct val="0"/>
              </a:spcAft>
            </a:pPr>
            <a:r>
              <a:rPr lang="en-US" sz="2400" dirty="0">
                <a:solidFill>
                  <a:srgbClr val="000000"/>
                </a:solidFill>
              </a:rPr>
              <a:t>= (</a:t>
            </a:r>
            <a:r>
              <a:rPr lang="en-US" sz="2400" i="1" dirty="0">
                <a:solidFill>
                  <a:srgbClr val="000000"/>
                </a:solidFill>
              </a:rPr>
              <a:t>s</a:t>
            </a:r>
            <a:r>
              <a:rPr lang="en-US" sz="2400" dirty="0" smtClean="0">
                <a:solidFill>
                  <a:srgbClr val="000000"/>
                </a:solidFill>
              </a:rPr>
              <a:t>)(</a:t>
            </a:r>
            <a:r>
              <a:rPr lang="en-US" sz="2400" i="1" dirty="0" smtClean="0">
                <a:solidFill>
                  <a:srgbClr val="000000"/>
                </a:solidFill>
              </a:rPr>
              <a:t>s</a:t>
            </a:r>
            <a:r>
              <a:rPr lang="en-US" sz="2400" dirty="0" smtClean="0">
                <a:solidFill>
                  <a:srgbClr val="000000"/>
                </a:solidFill>
              </a:rPr>
              <a:t>) </a:t>
            </a:r>
            <a:r>
              <a:rPr lang="en-US" sz="2400" dirty="0">
                <a:solidFill>
                  <a:srgbClr val="000000"/>
                </a:solidFill>
              </a:rPr>
              <a:t>= </a:t>
            </a:r>
            <a:r>
              <a:rPr lang="en-US" sz="2400" i="1" dirty="0" smtClean="0">
                <a:solidFill>
                  <a:srgbClr val="000000"/>
                </a:solidFill>
              </a:rPr>
              <a:t>s</a:t>
            </a:r>
            <a:r>
              <a:rPr lang="en-US" sz="2400" baseline="30000" dirty="0" smtClean="0">
                <a:solidFill>
                  <a:srgbClr val="000000"/>
                </a:solidFill>
              </a:rPr>
              <a:t>2</a:t>
            </a:r>
            <a:endParaRPr lang="en-US" sz="2400" baseline="30000" dirty="0">
              <a:solidFill>
                <a:srgbClr val="000000"/>
              </a:solidFill>
            </a:endParaRPr>
          </a:p>
        </p:txBody>
      </p:sp>
      <p:sp>
        <p:nvSpPr>
          <p:cNvPr id="20" name="Rectangle 19"/>
          <p:cNvSpPr/>
          <p:nvPr/>
        </p:nvSpPr>
        <p:spPr>
          <a:xfrm>
            <a:off x="1801773" y="6078973"/>
            <a:ext cx="2064989" cy="461665"/>
          </a:xfrm>
          <a:prstGeom prst="rect">
            <a:avLst/>
          </a:prstGeom>
        </p:spPr>
        <p:txBody>
          <a:bodyPr wrap="none">
            <a:spAutoFit/>
          </a:bodyPr>
          <a:lstStyle/>
          <a:p>
            <a:pPr algn="ctr" fontAlgn="base">
              <a:spcBef>
                <a:spcPct val="0"/>
              </a:spcBef>
              <a:spcAft>
                <a:spcPct val="0"/>
              </a:spcAft>
            </a:pPr>
            <a:r>
              <a:rPr lang="en-US" sz="2400" i="1" dirty="0" err="1" smtClean="0">
                <a:solidFill>
                  <a:srgbClr val="000000"/>
                </a:solidFill>
                <a:latin typeface="Calibri" pitchFamily="34" charset="0"/>
              </a:rPr>
              <a:t>K</a:t>
            </a:r>
            <a:r>
              <a:rPr lang="en-US" sz="2400" baseline="-25000" dirty="0" err="1" smtClean="0">
                <a:solidFill>
                  <a:srgbClr val="000000"/>
                </a:solidFill>
                <a:latin typeface="Calibri" pitchFamily="34" charset="0"/>
              </a:rPr>
              <a:t>sp</a:t>
            </a:r>
            <a:r>
              <a:rPr lang="en-US" sz="2400" dirty="0" smtClean="0">
                <a:solidFill>
                  <a:srgbClr val="000000"/>
                </a:solidFill>
                <a:latin typeface="Calibri" pitchFamily="34" charset="0"/>
              </a:rPr>
              <a:t> = 1.6 x 10</a:t>
            </a:r>
            <a:r>
              <a:rPr lang="en-US" sz="2400" baseline="30000" dirty="0" smtClean="0">
                <a:solidFill>
                  <a:srgbClr val="000000"/>
                </a:solidFill>
                <a:latin typeface="Calibri" pitchFamily="34" charset="0"/>
              </a:rPr>
              <a:t>-10</a:t>
            </a:r>
            <a:endParaRPr lang="en-US" sz="2400" baseline="30000" dirty="0">
              <a:solidFill>
                <a:srgbClr val="000000"/>
              </a:solidFill>
            </a:endParaRPr>
          </a:p>
        </p:txBody>
      </p:sp>
      <p:sp>
        <p:nvSpPr>
          <p:cNvPr id="21" name="Rectangle 20"/>
          <p:cNvSpPr/>
          <p:nvPr/>
        </p:nvSpPr>
        <p:spPr>
          <a:xfrm>
            <a:off x="4554269" y="6038578"/>
            <a:ext cx="2571538" cy="461665"/>
          </a:xfrm>
          <a:prstGeom prst="rect">
            <a:avLst/>
          </a:prstGeom>
        </p:spPr>
        <p:txBody>
          <a:bodyPr wrap="none">
            <a:spAutoFit/>
          </a:bodyPr>
          <a:lstStyle/>
          <a:p>
            <a:pPr algn="ctr" fontAlgn="base">
              <a:spcBef>
                <a:spcPct val="0"/>
              </a:spcBef>
              <a:spcAft>
                <a:spcPct val="0"/>
              </a:spcAft>
            </a:pPr>
            <a:r>
              <a:rPr lang="en-US" sz="2400" dirty="0" smtClean="0">
                <a:solidFill>
                  <a:srgbClr val="000000"/>
                </a:solidFill>
                <a:latin typeface="Calibri" pitchFamily="34" charset="0"/>
              </a:rPr>
              <a:t>s = 1.3 x 10</a:t>
            </a:r>
            <a:r>
              <a:rPr lang="en-US" sz="2400" baseline="30000" dirty="0" smtClean="0">
                <a:solidFill>
                  <a:srgbClr val="000000"/>
                </a:solidFill>
                <a:latin typeface="Calibri" pitchFamily="34" charset="0"/>
              </a:rPr>
              <a:t>-6</a:t>
            </a:r>
            <a:r>
              <a:rPr lang="en-US" sz="2400" dirty="0" smtClean="0">
                <a:solidFill>
                  <a:srgbClr val="000000"/>
                </a:solidFill>
              </a:rPr>
              <a:t> mol/L</a:t>
            </a:r>
            <a:endParaRPr lang="en-US" sz="2400" baseline="30000" dirty="0">
              <a:solidFill>
                <a:srgbClr val="000000"/>
              </a:solidFill>
            </a:endParaRPr>
          </a:p>
        </p:txBody>
      </p:sp>
      <p:sp>
        <p:nvSpPr>
          <p:cNvPr id="22" name="Rectangle 21"/>
          <p:cNvSpPr/>
          <p:nvPr/>
        </p:nvSpPr>
        <p:spPr>
          <a:xfrm>
            <a:off x="6101662" y="3185027"/>
            <a:ext cx="1648207" cy="461665"/>
          </a:xfrm>
          <a:prstGeom prst="rect">
            <a:avLst/>
          </a:prstGeom>
        </p:spPr>
        <p:txBody>
          <a:bodyPr wrap="none">
            <a:spAutoFit/>
          </a:bodyPr>
          <a:lstStyle/>
          <a:p>
            <a:pPr lvl="0" algn="ctr" fontAlgn="base">
              <a:spcBef>
                <a:spcPct val="0"/>
              </a:spcBef>
              <a:spcAft>
                <a:spcPct val="0"/>
              </a:spcAft>
            </a:pPr>
            <a:r>
              <a:rPr lang="en-US" sz="2400" dirty="0" smtClean="0">
                <a:solidFill>
                  <a:srgbClr val="000000"/>
                </a:solidFill>
                <a:latin typeface="Calibri" pitchFamily="34" charset="0"/>
              </a:rPr>
              <a:t>= 1.6 x 10</a:t>
            </a:r>
            <a:r>
              <a:rPr lang="en-US" sz="2400" baseline="30000" dirty="0" smtClean="0">
                <a:solidFill>
                  <a:srgbClr val="000000"/>
                </a:solidFill>
                <a:latin typeface="Calibri" pitchFamily="34" charset="0"/>
              </a:rPr>
              <a:t>-10</a:t>
            </a:r>
            <a:endParaRPr lang="en-US" sz="2400" baseline="30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P spid="17" grpId="0"/>
      <p:bldP spid="18" grpId="0"/>
      <p:bldP spid="19" grpId="0"/>
      <p:bldP spid="20" grpId="0"/>
      <p:bldP spid="21"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F5FABF5D-800B-4BF7-BC4D-AFDCB5AE4A87}" type="slidenum">
              <a:rPr lang="en-US">
                <a:solidFill>
                  <a:srgbClr val="000000">
                    <a:tint val="75000"/>
                  </a:srgbClr>
                </a:solidFill>
              </a:rPr>
              <a:pPr>
                <a:defRPr/>
              </a:pPr>
              <a:t>45</a:t>
            </a:fld>
            <a:endParaRPr lang="en-US" dirty="0">
              <a:solidFill>
                <a:srgbClr val="000000">
                  <a:tint val="75000"/>
                </a:srgbClr>
              </a:solidFill>
            </a:endParaRPr>
          </a:p>
        </p:txBody>
      </p:sp>
      <p:sp>
        <p:nvSpPr>
          <p:cNvPr id="91139"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16.12</a:t>
            </a:r>
          </a:p>
        </p:txBody>
      </p:sp>
      <p:sp>
        <p:nvSpPr>
          <p:cNvPr id="91140" name="Text Placeholder 2"/>
          <p:cNvSpPr>
            <a:spLocks/>
          </p:cNvSpPr>
          <p:nvPr/>
        </p:nvSpPr>
        <p:spPr bwMode="auto">
          <a:xfrm>
            <a:off x="152400" y="762000"/>
            <a:ext cx="8807450" cy="901547"/>
          </a:xfrm>
          <a:prstGeom prst="rect">
            <a:avLst/>
          </a:prstGeom>
          <a:noFill/>
          <a:ln w="9525">
            <a:noFill/>
            <a:miter lim="800000"/>
            <a:headEnd/>
            <a:tailEnd/>
          </a:ln>
        </p:spPr>
        <p:txBody>
          <a:bodyPr/>
          <a:lstStyle/>
          <a:p>
            <a:pPr fontAlgn="base">
              <a:spcBef>
                <a:spcPct val="20000"/>
              </a:spcBef>
              <a:spcAft>
                <a:spcPct val="0"/>
              </a:spcAft>
            </a:pPr>
            <a:r>
              <a:rPr lang="en-US" sz="2400" dirty="0" smtClean="0">
                <a:solidFill>
                  <a:srgbClr val="000000"/>
                </a:solidFill>
                <a:latin typeface="Calibri" pitchFamily="34" charset="0"/>
              </a:rPr>
              <a:t>Calculate the solubility of silver chloride (in g/L) in a 6.5 x 10</a:t>
            </a:r>
            <a:r>
              <a:rPr lang="en-US" sz="2400" baseline="30000" dirty="0" smtClean="0">
                <a:solidFill>
                  <a:srgbClr val="000000"/>
                </a:solidFill>
                <a:latin typeface="Calibri" pitchFamily="34" charset="0"/>
              </a:rPr>
              <a:t>-3</a:t>
            </a:r>
            <a:r>
              <a:rPr lang="en-US" sz="2400" dirty="0" smtClean="0">
                <a:solidFill>
                  <a:srgbClr val="000000"/>
                </a:solidFill>
                <a:latin typeface="Calibri" pitchFamily="34" charset="0"/>
              </a:rPr>
              <a:t> </a:t>
            </a:r>
            <a:r>
              <a:rPr lang="en-US" sz="2400" i="1" dirty="0" smtClean="0">
                <a:solidFill>
                  <a:srgbClr val="000000"/>
                </a:solidFill>
                <a:latin typeface="Calibri" pitchFamily="34" charset="0"/>
              </a:rPr>
              <a:t>M </a:t>
            </a:r>
            <a:r>
              <a:rPr lang="en-US" sz="2400" dirty="0" smtClean="0">
                <a:solidFill>
                  <a:srgbClr val="000000"/>
                </a:solidFill>
                <a:latin typeface="Calibri" pitchFamily="34" charset="0"/>
              </a:rPr>
              <a:t>silver nitrate solution. (</a:t>
            </a:r>
            <a:r>
              <a:rPr lang="en-US" sz="2400" dirty="0" err="1" smtClean="0">
                <a:solidFill>
                  <a:srgbClr val="000000"/>
                </a:solidFill>
                <a:latin typeface="Calibri" pitchFamily="34" charset="0"/>
              </a:rPr>
              <a:t>AgCl</a:t>
            </a:r>
            <a:r>
              <a:rPr lang="en-US" sz="2400" dirty="0" smtClean="0">
                <a:solidFill>
                  <a:srgbClr val="000000"/>
                </a:solidFill>
                <a:latin typeface="Calibri" pitchFamily="34" charset="0"/>
              </a:rPr>
              <a:t>, </a:t>
            </a:r>
            <a:r>
              <a:rPr lang="en-US" sz="2400" i="1" dirty="0" err="1" smtClean="0">
                <a:solidFill>
                  <a:srgbClr val="000000"/>
                </a:solidFill>
                <a:latin typeface="Calibri" pitchFamily="34" charset="0"/>
              </a:rPr>
              <a:t>K</a:t>
            </a:r>
            <a:r>
              <a:rPr lang="en-US" sz="2400" baseline="-25000" dirty="0" err="1" smtClean="0">
                <a:solidFill>
                  <a:srgbClr val="000000"/>
                </a:solidFill>
                <a:latin typeface="Calibri" pitchFamily="34" charset="0"/>
              </a:rPr>
              <a:t>sp</a:t>
            </a:r>
            <a:r>
              <a:rPr lang="en-US" sz="2400" dirty="0" smtClean="0">
                <a:solidFill>
                  <a:srgbClr val="000000"/>
                </a:solidFill>
                <a:latin typeface="Calibri" pitchFamily="34" charset="0"/>
              </a:rPr>
              <a:t> = 1.6 x 10</a:t>
            </a:r>
            <a:r>
              <a:rPr lang="en-US" sz="2400" baseline="30000" dirty="0" smtClean="0">
                <a:solidFill>
                  <a:srgbClr val="000000"/>
                </a:solidFill>
                <a:latin typeface="Calibri" pitchFamily="34" charset="0"/>
              </a:rPr>
              <a:t>-10</a:t>
            </a:r>
            <a:r>
              <a:rPr lang="en-US" sz="2400" dirty="0" smtClean="0">
                <a:solidFill>
                  <a:srgbClr val="000000"/>
                </a:solidFill>
                <a:latin typeface="Calibri" pitchFamily="34" charset="0"/>
              </a:rPr>
              <a:t>)</a:t>
            </a:r>
            <a:endParaRPr lang="en-US" sz="2400" dirty="0" smtClean="0">
              <a:latin typeface="Calibri" pitchFamily="34" charset="0"/>
            </a:endParaRPr>
          </a:p>
          <a:p>
            <a:pPr fontAlgn="base">
              <a:spcBef>
                <a:spcPct val="20000"/>
              </a:spcBef>
              <a:spcAft>
                <a:spcPct val="0"/>
              </a:spcAft>
              <a:buFont typeface="Arial" charset="0"/>
              <a:buNone/>
            </a:pPr>
            <a:endParaRPr lang="en-US" sz="2400" dirty="0" smtClean="0">
              <a:solidFill>
                <a:srgbClr val="000000"/>
              </a:solidFill>
              <a:latin typeface="Calibri" pitchFamily="34" charset="0"/>
            </a:endParaRPr>
          </a:p>
        </p:txBody>
      </p:sp>
      <p:sp>
        <p:nvSpPr>
          <p:cNvPr id="6" name="Rectangle 5"/>
          <p:cNvSpPr/>
          <p:nvPr/>
        </p:nvSpPr>
        <p:spPr>
          <a:xfrm>
            <a:off x="30028" y="1764249"/>
            <a:ext cx="5121658" cy="400110"/>
          </a:xfrm>
          <a:prstGeom prst="rect">
            <a:avLst/>
          </a:prstGeom>
        </p:spPr>
        <p:txBody>
          <a:bodyPr wrap="none">
            <a:spAutoFit/>
          </a:bodyPr>
          <a:lstStyle/>
          <a:p>
            <a:r>
              <a:rPr lang="en-US" sz="2000" dirty="0" smtClean="0">
                <a:solidFill>
                  <a:srgbClr val="FF0000"/>
                </a:solidFill>
                <a:latin typeface="Calibri" pitchFamily="34" charset="0"/>
              </a:rPr>
              <a:t>First lets calculate the solubility of </a:t>
            </a:r>
            <a:r>
              <a:rPr lang="en-US" sz="2000" dirty="0" err="1" smtClean="0">
                <a:solidFill>
                  <a:srgbClr val="FF0000"/>
                </a:solidFill>
                <a:latin typeface="Calibri" pitchFamily="34" charset="0"/>
              </a:rPr>
              <a:t>AgCl</a:t>
            </a:r>
            <a:r>
              <a:rPr lang="en-US" sz="2000" dirty="0" smtClean="0">
                <a:solidFill>
                  <a:srgbClr val="FF0000"/>
                </a:solidFill>
                <a:latin typeface="Calibri" pitchFamily="34" charset="0"/>
              </a:rPr>
              <a:t> (in g/L):</a:t>
            </a:r>
            <a:endParaRPr lang="en-US" sz="2000" dirty="0">
              <a:solidFill>
                <a:srgbClr val="FF0000"/>
              </a:solidFill>
            </a:endParaRPr>
          </a:p>
        </p:txBody>
      </p:sp>
      <p:grpSp>
        <p:nvGrpSpPr>
          <p:cNvPr id="2" name="Group 6"/>
          <p:cNvGrpSpPr/>
          <p:nvPr/>
        </p:nvGrpSpPr>
        <p:grpSpPr>
          <a:xfrm>
            <a:off x="152400" y="2242117"/>
            <a:ext cx="8807450" cy="787521"/>
            <a:chOff x="152400" y="761999"/>
            <a:chExt cx="8807450" cy="787521"/>
          </a:xfrm>
        </p:grpSpPr>
        <p:sp>
          <p:nvSpPr>
            <p:cNvPr id="8" name="Text Placeholder 2"/>
            <p:cNvSpPr>
              <a:spLocks/>
            </p:cNvSpPr>
            <p:nvPr/>
          </p:nvSpPr>
          <p:spPr bwMode="auto">
            <a:xfrm>
              <a:off x="152400" y="761999"/>
              <a:ext cx="8807450" cy="787521"/>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000" i="1" dirty="0" smtClean="0">
                  <a:solidFill>
                    <a:srgbClr val="000000"/>
                  </a:solidFill>
                  <a:latin typeface="Calibri" pitchFamily="34" charset="0"/>
                </a:rPr>
                <a:t>  </a:t>
              </a:r>
              <a:r>
                <a:rPr lang="en-US" sz="2000" i="1" dirty="0" err="1" smtClean="0">
                  <a:solidFill>
                    <a:srgbClr val="000000"/>
                  </a:solidFill>
                  <a:latin typeface="Calibri" pitchFamily="34" charset="0"/>
                </a:rPr>
                <a:t>K</a:t>
              </a:r>
              <a:r>
                <a:rPr lang="en-US" sz="2000" baseline="-25000" dirty="0" err="1" smtClean="0">
                  <a:solidFill>
                    <a:srgbClr val="000000"/>
                  </a:solidFill>
                  <a:latin typeface="Calibri" pitchFamily="34" charset="0"/>
                </a:rPr>
                <a:t>sp</a:t>
              </a:r>
              <a:r>
                <a:rPr lang="en-US" sz="2000" dirty="0" smtClean="0">
                  <a:solidFill>
                    <a:srgbClr val="000000"/>
                  </a:solidFill>
                  <a:latin typeface="Calibri" pitchFamily="34" charset="0"/>
                </a:rPr>
                <a:t> of	[Ag</a:t>
              </a:r>
              <a:r>
                <a:rPr lang="en-US" sz="2000" baseline="30000" dirty="0" smtClean="0">
                  <a:solidFill>
                    <a:srgbClr val="000000"/>
                  </a:solidFill>
                  <a:latin typeface="Calibri" pitchFamily="34" charset="0"/>
                </a:rPr>
                <a:t>+</a:t>
              </a:r>
              <a:r>
                <a:rPr lang="en-US" sz="2000" dirty="0" smtClean="0">
                  <a:solidFill>
                    <a:srgbClr val="000000"/>
                  </a:solidFill>
                  <a:latin typeface="Calibri" pitchFamily="34" charset="0"/>
                </a:rPr>
                <a:t>] and	molar solubility	    solubility of</a:t>
              </a:r>
            </a:p>
            <a:p>
              <a:pPr fontAlgn="base">
                <a:spcBef>
                  <a:spcPct val="20000"/>
                </a:spcBef>
                <a:spcAft>
                  <a:spcPct val="0"/>
                </a:spcAft>
                <a:buFont typeface="Arial" charset="0"/>
                <a:buNone/>
                <a:tabLst>
                  <a:tab pos="1774825" algn="l"/>
                  <a:tab pos="3776663" algn="l"/>
                  <a:tab pos="6454775" algn="l"/>
                </a:tabLst>
              </a:pPr>
              <a:r>
                <a:rPr lang="en-US" sz="2000" dirty="0" smtClean="0">
                  <a:solidFill>
                    <a:srgbClr val="000000"/>
                  </a:solidFill>
                  <a:latin typeface="Calibri" pitchFamily="34" charset="0"/>
                </a:rPr>
                <a:t>   </a:t>
              </a:r>
              <a:r>
                <a:rPr lang="en-US" sz="2000" dirty="0" err="1" smtClean="0">
                  <a:solidFill>
                    <a:srgbClr val="000000"/>
                  </a:solidFill>
                  <a:latin typeface="Calibri" pitchFamily="34" charset="0"/>
                </a:rPr>
                <a:t>AgCl</a:t>
              </a:r>
              <a:r>
                <a:rPr lang="en-US" sz="2000" baseline="-25000" dirty="0" smtClean="0">
                  <a:solidFill>
                    <a:srgbClr val="000000"/>
                  </a:solidFill>
                  <a:latin typeface="Calibri" pitchFamily="34" charset="0"/>
                </a:rPr>
                <a:t>	     </a:t>
              </a:r>
              <a:r>
                <a:rPr lang="en-US" sz="2000" dirty="0" smtClean="0">
                  <a:solidFill>
                    <a:srgbClr val="000000"/>
                  </a:solidFill>
                  <a:latin typeface="Calibri" pitchFamily="34" charset="0"/>
                </a:rPr>
                <a:t>[</a:t>
              </a:r>
              <a:r>
                <a:rPr lang="en-US" sz="2000" dirty="0" err="1" smtClean="0">
                  <a:solidFill>
                    <a:srgbClr val="000000"/>
                  </a:solidFill>
                  <a:latin typeface="Calibri" pitchFamily="34" charset="0"/>
                </a:rPr>
                <a:t>Cl</a:t>
              </a:r>
              <a:r>
                <a:rPr lang="en-US" sz="2000" baseline="30000" dirty="0" smtClean="0">
                  <a:solidFill>
                    <a:srgbClr val="000000"/>
                  </a:solidFill>
                  <a:latin typeface="Calibri" pitchFamily="34" charset="0"/>
                </a:rPr>
                <a:t>-</a:t>
              </a:r>
              <a:r>
                <a:rPr lang="en-US" sz="2000" dirty="0" smtClean="0">
                  <a:solidFill>
                    <a:srgbClr val="000000"/>
                  </a:solidFill>
                  <a:latin typeface="Calibri" pitchFamily="34" charset="0"/>
                </a:rPr>
                <a:t>]	      of </a:t>
              </a:r>
              <a:r>
                <a:rPr lang="en-US" sz="2000" dirty="0" err="1" smtClean="0">
                  <a:solidFill>
                    <a:srgbClr val="000000"/>
                  </a:solidFill>
                  <a:latin typeface="Calibri" pitchFamily="34" charset="0"/>
                </a:rPr>
                <a:t>AgCl</a:t>
              </a:r>
              <a:r>
                <a:rPr lang="en-US" sz="2000" baseline="-25000" dirty="0" smtClean="0">
                  <a:solidFill>
                    <a:srgbClr val="000000"/>
                  </a:solidFill>
                  <a:latin typeface="Calibri" pitchFamily="34" charset="0"/>
                </a:rPr>
                <a:t>	        </a:t>
              </a:r>
              <a:r>
                <a:rPr lang="en-US" sz="2000" dirty="0" err="1" smtClean="0">
                  <a:solidFill>
                    <a:srgbClr val="000000"/>
                  </a:solidFill>
                  <a:latin typeface="Calibri" pitchFamily="34" charset="0"/>
                </a:rPr>
                <a:t>AgCl</a:t>
              </a:r>
              <a:r>
                <a:rPr lang="en-US" sz="2000" baseline="-25000" dirty="0" smtClean="0">
                  <a:solidFill>
                    <a:srgbClr val="000000"/>
                  </a:solidFill>
                  <a:latin typeface="Calibri" pitchFamily="34" charset="0"/>
                </a:rPr>
                <a:t> </a:t>
              </a:r>
              <a:r>
                <a:rPr lang="en-US" sz="2000" dirty="0" smtClean="0">
                  <a:solidFill>
                    <a:srgbClr val="000000"/>
                  </a:solidFill>
                  <a:latin typeface="Calibri" pitchFamily="34" charset="0"/>
                </a:rPr>
                <a:t>in g/L</a:t>
              </a:r>
            </a:p>
          </p:txBody>
        </p:sp>
        <p:sp>
          <p:nvSpPr>
            <p:cNvPr id="9" name="Line 4"/>
            <p:cNvSpPr>
              <a:spLocks noChangeShapeType="1"/>
            </p:cNvSpPr>
            <p:nvPr/>
          </p:nvSpPr>
          <p:spPr bwMode="auto">
            <a:xfrm>
              <a:off x="1350963" y="1176498"/>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sp>
          <p:nvSpPr>
            <p:cNvPr id="10" name="Line 5"/>
            <p:cNvSpPr>
              <a:spLocks noChangeShapeType="1"/>
            </p:cNvSpPr>
            <p:nvPr/>
          </p:nvSpPr>
          <p:spPr bwMode="auto">
            <a:xfrm>
              <a:off x="3305498" y="1176498"/>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sp>
          <p:nvSpPr>
            <p:cNvPr id="11" name="Line 6"/>
            <p:cNvSpPr>
              <a:spLocks noChangeShapeType="1"/>
            </p:cNvSpPr>
            <p:nvPr/>
          </p:nvSpPr>
          <p:spPr bwMode="auto">
            <a:xfrm>
              <a:off x="5930554" y="1172466"/>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grpSp>
      <p:sp>
        <p:nvSpPr>
          <p:cNvPr id="21" name="Rectangle 20"/>
          <p:cNvSpPr/>
          <p:nvPr/>
        </p:nvSpPr>
        <p:spPr>
          <a:xfrm>
            <a:off x="3822876" y="3097075"/>
            <a:ext cx="1830950" cy="400110"/>
          </a:xfrm>
          <a:prstGeom prst="rect">
            <a:avLst/>
          </a:prstGeom>
        </p:spPr>
        <p:txBody>
          <a:bodyPr wrap="none">
            <a:spAutoFit/>
          </a:bodyPr>
          <a:lstStyle/>
          <a:p>
            <a:pPr algn="ctr" fontAlgn="base">
              <a:spcBef>
                <a:spcPct val="0"/>
              </a:spcBef>
              <a:spcAft>
                <a:spcPct val="0"/>
              </a:spcAft>
            </a:pPr>
            <a:r>
              <a:rPr lang="en-US" sz="2000" dirty="0" smtClean="0">
                <a:solidFill>
                  <a:srgbClr val="FF0000"/>
                </a:solidFill>
                <a:latin typeface="Calibri" pitchFamily="34" charset="0"/>
              </a:rPr>
              <a:t>1.3 x 10</a:t>
            </a:r>
            <a:r>
              <a:rPr lang="en-US" sz="2000" baseline="30000" dirty="0" smtClean="0">
                <a:solidFill>
                  <a:srgbClr val="FF0000"/>
                </a:solidFill>
                <a:latin typeface="Calibri" pitchFamily="34" charset="0"/>
              </a:rPr>
              <a:t>-6</a:t>
            </a:r>
            <a:r>
              <a:rPr lang="en-US" sz="2000" dirty="0" smtClean="0">
                <a:solidFill>
                  <a:srgbClr val="FF0000"/>
                </a:solidFill>
              </a:rPr>
              <a:t> mol/L</a:t>
            </a:r>
            <a:endParaRPr lang="en-US" sz="2000" baseline="30000" dirty="0">
              <a:solidFill>
                <a:srgbClr val="FF0000"/>
              </a:solidFill>
            </a:endParaRPr>
          </a:p>
        </p:txBody>
      </p:sp>
      <p:sp>
        <p:nvSpPr>
          <p:cNvPr id="23" name="Rectangle 22"/>
          <p:cNvSpPr/>
          <p:nvPr/>
        </p:nvSpPr>
        <p:spPr>
          <a:xfrm>
            <a:off x="5674671" y="3023371"/>
            <a:ext cx="1119217" cy="307777"/>
          </a:xfrm>
          <a:prstGeom prst="rect">
            <a:avLst/>
          </a:prstGeom>
        </p:spPr>
        <p:txBody>
          <a:bodyPr wrap="none">
            <a:spAutoFit/>
          </a:bodyPr>
          <a:lstStyle/>
          <a:p>
            <a:r>
              <a:rPr lang="en-US" sz="1400" dirty="0" smtClean="0"/>
              <a:t>143.4 g/mol</a:t>
            </a:r>
            <a:endParaRPr lang="en-US" sz="1400" dirty="0"/>
          </a:p>
        </p:txBody>
      </p:sp>
      <p:sp>
        <p:nvSpPr>
          <p:cNvPr id="24" name="Rectangle 23"/>
          <p:cNvSpPr/>
          <p:nvPr/>
        </p:nvSpPr>
        <p:spPr>
          <a:xfrm>
            <a:off x="6875964" y="3095238"/>
            <a:ext cx="1560042" cy="400110"/>
          </a:xfrm>
          <a:prstGeom prst="rect">
            <a:avLst/>
          </a:prstGeom>
        </p:spPr>
        <p:txBody>
          <a:bodyPr wrap="none">
            <a:spAutoFit/>
          </a:bodyPr>
          <a:lstStyle/>
          <a:p>
            <a:pPr algn="ctr" fontAlgn="base">
              <a:spcBef>
                <a:spcPct val="0"/>
              </a:spcBef>
              <a:spcAft>
                <a:spcPct val="0"/>
              </a:spcAft>
            </a:pPr>
            <a:r>
              <a:rPr lang="en-US" sz="2000" dirty="0" smtClean="0">
                <a:solidFill>
                  <a:srgbClr val="FF0000"/>
                </a:solidFill>
                <a:latin typeface="Calibri" pitchFamily="34" charset="0"/>
              </a:rPr>
              <a:t>1.8 x 10</a:t>
            </a:r>
            <a:r>
              <a:rPr lang="en-US" sz="2000" baseline="30000" dirty="0" smtClean="0">
                <a:solidFill>
                  <a:srgbClr val="FF0000"/>
                </a:solidFill>
                <a:latin typeface="Calibri" pitchFamily="34" charset="0"/>
              </a:rPr>
              <a:t>-3</a:t>
            </a:r>
            <a:r>
              <a:rPr lang="en-US" sz="2000" dirty="0" smtClean="0">
                <a:solidFill>
                  <a:srgbClr val="FF0000"/>
                </a:solidFill>
              </a:rPr>
              <a:t> g/L</a:t>
            </a:r>
            <a:endParaRPr lang="en-US" sz="2000" baseline="30000" dirty="0">
              <a:solidFill>
                <a:srgbClr val="FF0000"/>
              </a:solidFill>
            </a:endParaRPr>
          </a:p>
        </p:txBody>
      </p:sp>
      <p:sp>
        <p:nvSpPr>
          <p:cNvPr id="25" name="Line 6"/>
          <p:cNvSpPr>
            <a:spLocks noChangeShapeType="1"/>
          </p:cNvSpPr>
          <p:nvPr/>
        </p:nvSpPr>
        <p:spPr bwMode="auto">
          <a:xfrm>
            <a:off x="5631261" y="3289727"/>
            <a:ext cx="1287331"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F5FABF5D-800B-4BF7-BC4D-AFDCB5AE4A87}" type="slidenum">
              <a:rPr lang="en-US">
                <a:solidFill>
                  <a:srgbClr val="000000">
                    <a:tint val="75000"/>
                  </a:srgbClr>
                </a:solidFill>
              </a:rPr>
              <a:pPr>
                <a:defRPr/>
              </a:pPr>
              <a:t>46</a:t>
            </a:fld>
            <a:endParaRPr lang="en-US" dirty="0">
              <a:solidFill>
                <a:srgbClr val="000000">
                  <a:tint val="75000"/>
                </a:srgbClr>
              </a:solidFill>
            </a:endParaRPr>
          </a:p>
        </p:txBody>
      </p:sp>
      <p:sp>
        <p:nvSpPr>
          <p:cNvPr id="91139"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16.12</a:t>
            </a:r>
          </a:p>
        </p:txBody>
      </p:sp>
      <p:sp>
        <p:nvSpPr>
          <p:cNvPr id="91140" name="Text Placeholder 2"/>
          <p:cNvSpPr>
            <a:spLocks/>
          </p:cNvSpPr>
          <p:nvPr/>
        </p:nvSpPr>
        <p:spPr bwMode="auto">
          <a:xfrm>
            <a:off x="152400" y="762000"/>
            <a:ext cx="8807450" cy="901547"/>
          </a:xfrm>
          <a:prstGeom prst="rect">
            <a:avLst/>
          </a:prstGeom>
          <a:noFill/>
          <a:ln w="9525">
            <a:noFill/>
            <a:miter lim="800000"/>
            <a:headEnd/>
            <a:tailEnd/>
          </a:ln>
        </p:spPr>
        <p:txBody>
          <a:bodyPr/>
          <a:lstStyle/>
          <a:p>
            <a:pPr fontAlgn="base">
              <a:spcBef>
                <a:spcPct val="20000"/>
              </a:spcBef>
              <a:spcAft>
                <a:spcPct val="0"/>
              </a:spcAft>
            </a:pPr>
            <a:r>
              <a:rPr lang="en-US" sz="2400" dirty="0" smtClean="0">
                <a:solidFill>
                  <a:srgbClr val="000000"/>
                </a:solidFill>
                <a:latin typeface="Calibri" pitchFamily="34" charset="0"/>
              </a:rPr>
              <a:t>Calculate the solubility of silver chloride (in g/L) in a 6.5 x 10</a:t>
            </a:r>
            <a:r>
              <a:rPr lang="en-US" sz="2400" baseline="30000" dirty="0" smtClean="0">
                <a:solidFill>
                  <a:srgbClr val="000000"/>
                </a:solidFill>
                <a:latin typeface="Calibri" pitchFamily="34" charset="0"/>
              </a:rPr>
              <a:t>-3</a:t>
            </a:r>
            <a:r>
              <a:rPr lang="en-US" sz="2400" dirty="0" smtClean="0">
                <a:solidFill>
                  <a:srgbClr val="000000"/>
                </a:solidFill>
                <a:latin typeface="Calibri" pitchFamily="34" charset="0"/>
              </a:rPr>
              <a:t> </a:t>
            </a:r>
            <a:r>
              <a:rPr lang="en-US" sz="2400" i="1" dirty="0" smtClean="0">
                <a:solidFill>
                  <a:srgbClr val="000000"/>
                </a:solidFill>
                <a:latin typeface="Calibri" pitchFamily="34" charset="0"/>
              </a:rPr>
              <a:t>M </a:t>
            </a:r>
            <a:r>
              <a:rPr lang="en-US" sz="2400" dirty="0" smtClean="0">
                <a:solidFill>
                  <a:srgbClr val="000000"/>
                </a:solidFill>
                <a:latin typeface="Calibri" pitchFamily="34" charset="0"/>
              </a:rPr>
              <a:t>silver nitrate solution. (</a:t>
            </a:r>
            <a:r>
              <a:rPr lang="en-US" sz="2400" dirty="0" err="1" smtClean="0">
                <a:solidFill>
                  <a:srgbClr val="000000"/>
                </a:solidFill>
                <a:latin typeface="Calibri" pitchFamily="34" charset="0"/>
              </a:rPr>
              <a:t>AgCl</a:t>
            </a:r>
            <a:r>
              <a:rPr lang="en-US" sz="2400" dirty="0" smtClean="0">
                <a:solidFill>
                  <a:srgbClr val="000000"/>
                </a:solidFill>
                <a:latin typeface="Calibri" pitchFamily="34" charset="0"/>
              </a:rPr>
              <a:t>, </a:t>
            </a:r>
            <a:r>
              <a:rPr lang="en-US" sz="2400" i="1" dirty="0" err="1" smtClean="0">
                <a:solidFill>
                  <a:srgbClr val="000000"/>
                </a:solidFill>
                <a:latin typeface="Calibri" pitchFamily="34" charset="0"/>
              </a:rPr>
              <a:t>K</a:t>
            </a:r>
            <a:r>
              <a:rPr lang="en-US" sz="2400" baseline="-25000" dirty="0" err="1" smtClean="0">
                <a:solidFill>
                  <a:srgbClr val="000000"/>
                </a:solidFill>
                <a:latin typeface="Calibri" pitchFamily="34" charset="0"/>
              </a:rPr>
              <a:t>sp</a:t>
            </a:r>
            <a:r>
              <a:rPr lang="en-US" sz="2400" dirty="0" smtClean="0">
                <a:solidFill>
                  <a:srgbClr val="000000"/>
                </a:solidFill>
                <a:latin typeface="Calibri" pitchFamily="34" charset="0"/>
              </a:rPr>
              <a:t> = 1.6 x 10</a:t>
            </a:r>
            <a:r>
              <a:rPr lang="en-US" sz="2400" baseline="30000" dirty="0" smtClean="0">
                <a:solidFill>
                  <a:srgbClr val="000000"/>
                </a:solidFill>
                <a:latin typeface="Calibri" pitchFamily="34" charset="0"/>
              </a:rPr>
              <a:t>-10</a:t>
            </a:r>
            <a:r>
              <a:rPr lang="en-US" sz="2400" dirty="0" smtClean="0">
                <a:solidFill>
                  <a:srgbClr val="000000"/>
                </a:solidFill>
                <a:latin typeface="Calibri" pitchFamily="34" charset="0"/>
              </a:rPr>
              <a:t>)</a:t>
            </a:r>
            <a:endParaRPr lang="en-US" sz="2400" dirty="0" smtClean="0">
              <a:latin typeface="Calibri" pitchFamily="34" charset="0"/>
            </a:endParaRPr>
          </a:p>
          <a:p>
            <a:pPr fontAlgn="base">
              <a:spcBef>
                <a:spcPct val="20000"/>
              </a:spcBef>
              <a:spcAft>
                <a:spcPct val="0"/>
              </a:spcAft>
              <a:buFont typeface="Arial" charset="0"/>
              <a:buNone/>
            </a:pPr>
            <a:endParaRPr lang="en-US" sz="2400" dirty="0" smtClean="0">
              <a:solidFill>
                <a:srgbClr val="000000"/>
              </a:solidFill>
              <a:latin typeface="Calibri" pitchFamily="34" charset="0"/>
            </a:endParaRPr>
          </a:p>
        </p:txBody>
      </p:sp>
      <p:sp>
        <p:nvSpPr>
          <p:cNvPr id="6" name="Rectangle 5"/>
          <p:cNvSpPr/>
          <p:nvPr/>
        </p:nvSpPr>
        <p:spPr>
          <a:xfrm>
            <a:off x="30028" y="1764249"/>
            <a:ext cx="5121658" cy="400110"/>
          </a:xfrm>
          <a:prstGeom prst="rect">
            <a:avLst/>
          </a:prstGeom>
        </p:spPr>
        <p:txBody>
          <a:bodyPr wrap="none">
            <a:spAutoFit/>
          </a:bodyPr>
          <a:lstStyle/>
          <a:p>
            <a:r>
              <a:rPr lang="en-US" sz="2000" dirty="0" smtClean="0">
                <a:latin typeface="Calibri" pitchFamily="34" charset="0"/>
              </a:rPr>
              <a:t>First lets calculate the solubility of </a:t>
            </a:r>
            <a:r>
              <a:rPr lang="en-US" sz="2000" dirty="0" err="1" smtClean="0">
                <a:latin typeface="Calibri" pitchFamily="34" charset="0"/>
              </a:rPr>
              <a:t>AgCl</a:t>
            </a:r>
            <a:r>
              <a:rPr lang="en-US" sz="2000" dirty="0" smtClean="0">
                <a:latin typeface="Calibri" pitchFamily="34" charset="0"/>
              </a:rPr>
              <a:t> (in g/L):</a:t>
            </a:r>
            <a:endParaRPr lang="en-US" sz="2000" dirty="0"/>
          </a:p>
        </p:txBody>
      </p:sp>
      <p:sp>
        <p:nvSpPr>
          <p:cNvPr id="24" name="Rectangle 23"/>
          <p:cNvSpPr/>
          <p:nvPr/>
        </p:nvSpPr>
        <p:spPr>
          <a:xfrm>
            <a:off x="5003097" y="1769159"/>
            <a:ext cx="1560042" cy="400110"/>
          </a:xfrm>
          <a:prstGeom prst="rect">
            <a:avLst/>
          </a:prstGeom>
        </p:spPr>
        <p:txBody>
          <a:bodyPr wrap="none">
            <a:spAutoFit/>
          </a:bodyPr>
          <a:lstStyle/>
          <a:p>
            <a:pPr algn="ctr" fontAlgn="base">
              <a:spcBef>
                <a:spcPct val="0"/>
              </a:spcBef>
              <a:spcAft>
                <a:spcPct val="0"/>
              </a:spcAft>
            </a:pPr>
            <a:r>
              <a:rPr lang="en-US" sz="2000" dirty="0" smtClean="0">
                <a:solidFill>
                  <a:srgbClr val="FF0000"/>
                </a:solidFill>
                <a:latin typeface="Calibri" pitchFamily="34" charset="0"/>
              </a:rPr>
              <a:t>1.8 x 10</a:t>
            </a:r>
            <a:r>
              <a:rPr lang="en-US" sz="2000" baseline="30000" dirty="0" smtClean="0">
                <a:solidFill>
                  <a:srgbClr val="FF0000"/>
                </a:solidFill>
                <a:latin typeface="Calibri" pitchFamily="34" charset="0"/>
              </a:rPr>
              <a:t>-3</a:t>
            </a:r>
            <a:r>
              <a:rPr lang="en-US" sz="2000" dirty="0" smtClean="0">
                <a:solidFill>
                  <a:srgbClr val="FF0000"/>
                </a:solidFill>
              </a:rPr>
              <a:t> g/L</a:t>
            </a:r>
            <a:endParaRPr lang="en-US" sz="2000" baseline="30000" dirty="0">
              <a:solidFill>
                <a:srgbClr val="FF0000"/>
              </a:solidFill>
            </a:endParaRPr>
          </a:p>
        </p:txBody>
      </p:sp>
      <p:sp>
        <p:nvSpPr>
          <p:cNvPr id="15" name="TextBox 14"/>
          <p:cNvSpPr txBox="1"/>
          <p:nvPr/>
        </p:nvSpPr>
        <p:spPr>
          <a:xfrm>
            <a:off x="439737" y="2280490"/>
            <a:ext cx="8207567" cy="369332"/>
          </a:xfrm>
          <a:prstGeom prst="rect">
            <a:avLst/>
          </a:prstGeom>
          <a:noFill/>
        </p:spPr>
        <p:txBody>
          <a:bodyPr wrap="square" rtlCol="0">
            <a:spAutoFit/>
          </a:bodyPr>
          <a:lstStyle/>
          <a:p>
            <a:r>
              <a:rPr lang="en-US" dirty="0" smtClean="0">
                <a:solidFill>
                  <a:srgbClr val="FF0000"/>
                </a:solidFill>
              </a:rPr>
              <a:t>What happens to this number is we are in a 6.5 x 10</a:t>
            </a:r>
            <a:r>
              <a:rPr lang="en-US" baseline="30000" dirty="0" smtClean="0">
                <a:solidFill>
                  <a:srgbClr val="FF0000"/>
                </a:solidFill>
              </a:rPr>
              <a:t>-3</a:t>
            </a:r>
            <a:r>
              <a:rPr lang="en-US" dirty="0" smtClean="0">
                <a:solidFill>
                  <a:srgbClr val="FF0000"/>
                </a:solidFill>
              </a:rPr>
              <a:t> M silver nitrate solution.</a:t>
            </a:r>
            <a:endParaRPr lang="en-US" dirty="0">
              <a:solidFill>
                <a:srgbClr val="FF0000"/>
              </a:solidFill>
            </a:endParaRPr>
          </a:p>
        </p:txBody>
      </p:sp>
      <p:pic>
        <p:nvPicPr>
          <p:cNvPr id="16" name="Picture 4" descr="http://textflow.mheducation.com/figures/0077386620/cha02680_ueq16181.png"/>
          <p:cNvPicPr>
            <a:picLocks noChangeAspect="1" noChangeArrowheads="1"/>
          </p:cNvPicPr>
          <p:nvPr/>
        </p:nvPicPr>
        <p:blipFill>
          <a:blip r:embed="rId2" cstate="print"/>
          <a:srcRect/>
          <a:stretch>
            <a:fillRect/>
          </a:stretch>
        </p:blipFill>
        <p:spPr bwMode="auto">
          <a:xfrm>
            <a:off x="1095889" y="3058353"/>
            <a:ext cx="3325755" cy="291733"/>
          </a:xfrm>
          <a:prstGeom prst="rect">
            <a:avLst/>
          </a:prstGeom>
          <a:noFill/>
        </p:spPr>
      </p:pic>
      <p:pic>
        <p:nvPicPr>
          <p:cNvPr id="17" name="Picture 12" descr="http://textflow.mheducation.com/figures/0077386620/cha02680_ueq16180.png"/>
          <p:cNvPicPr>
            <a:picLocks noChangeAspect="1" noChangeArrowheads="1"/>
          </p:cNvPicPr>
          <p:nvPr/>
        </p:nvPicPr>
        <p:blipFill>
          <a:blip r:embed="rId3" cstate="print"/>
          <a:srcRect/>
          <a:stretch>
            <a:fillRect/>
          </a:stretch>
        </p:blipFill>
        <p:spPr bwMode="auto">
          <a:xfrm>
            <a:off x="898237" y="4004820"/>
            <a:ext cx="3479343" cy="436625"/>
          </a:xfrm>
          <a:prstGeom prst="rect">
            <a:avLst/>
          </a:prstGeom>
          <a:noFill/>
        </p:spPr>
      </p:pic>
      <p:sp>
        <p:nvSpPr>
          <p:cNvPr id="18" name="Oval 22"/>
          <p:cNvSpPr>
            <a:spLocks noChangeArrowheads="1"/>
          </p:cNvSpPr>
          <p:nvPr/>
        </p:nvSpPr>
        <p:spPr bwMode="auto">
          <a:xfrm>
            <a:off x="2419362" y="4038548"/>
            <a:ext cx="845514" cy="400136"/>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z="2400" smtClean="0">
              <a:solidFill>
                <a:srgbClr val="000000"/>
              </a:solidFill>
              <a:latin typeface="Arial" charset="0"/>
            </a:endParaRPr>
          </a:p>
        </p:txBody>
      </p:sp>
      <p:sp>
        <p:nvSpPr>
          <p:cNvPr id="19" name="Text Box 25"/>
          <p:cNvSpPr txBox="1">
            <a:spLocks noChangeArrowheads="1"/>
          </p:cNvSpPr>
          <p:nvPr/>
        </p:nvSpPr>
        <p:spPr bwMode="auto">
          <a:xfrm>
            <a:off x="2126467" y="3648037"/>
            <a:ext cx="1656202" cy="400110"/>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000" dirty="0" smtClean="0">
                <a:solidFill>
                  <a:srgbClr val="FF0000"/>
                </a:solidFill>
                <a:latin typeface="Arial" charset="0"/>
              </a:rPr>
              <a:t>common ion</a:t>
            </a:r>
          </a:p>
        </p:txBody>
      </p:sp>
      <p:cxnSp>
        <p:nvCxnSpPr>
          <p:cNvPr id="20" name="Straight Arrow Connector 19"/>
          <p:cNvCxnSpPr/>
          <p:nvPr/>
        </p:nvCxnSpPr>
        <p:spPr>
          <a:xfrm flipV="1">
            <a:off x="2764622" y="2698405"/>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703986" y="2949020"/>
            <a:ext cx="84479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136702" y="3005884"/>
            <a:ext cx="3300968" cy="369332"/>
          </a:xfrm>
          <a:prstGeom prst="rect">
            <a:avLst/>
          </a:prstGeom>
        </p:spPr>
        <p:txBody>
          <a:bodyPr wrap="none">
            <a:spAutoFit/>
          </a:bodyPr>
          <a:lstStyle/>
          <a:p>
            <a:r>
              <a:rPr lang="en-US" dirty="0" smtClean="0"/>
              <a:t>Solubility of </a:t>
            </a:r>
            <a:r>
              <a:rPr lang="en-US" dirty="0" err="1" smtClean="0"/>
              <a:t>AgCl</a:t>
            </a:r>
            <a:r>
              <a:rPr lang="en-US" dirty="0" smtClean="0"/>
              <a:t> will go down.</a:t>
            </a:r>
            <a:endParaRPr lang="en-US" dirty="0"/>
          </a:p>
        </p:txBody>
      </p:sp>
      <p:sp>
        <p:nvSpPr>
          <p:cNvPr id="27" name="Rectangle 26"/>
          <p:cNvSpPr/>
          <p:nvPr/>
        </p:nvSpPr>
        <p:spPr>
          <a:xfrm>
            <a:off x="5866754" y="3452335"/>
            <a:ext cx="1745992" cy="400110"/>
          </a:xfrm>
          <a:prstGeom prst="rect">
            <a:avLst/>
          </a:prstGeom>
        </p:spPr>
        <p:txBody>
          <a:bodyPr wrap="none">
            <a:spAutoFit/>
          </a:bodyPr>
          <a:lstStyle/>
          <a:p>
            <a:pPr algn="ctr" fontAlgn="base">
              <a:spcBef>
                <a:spcPct val="0"/>
              </a:spcBef>
              <a:spcAft>
                <a:spcPct val="0"/>
              </a:spcAft>
            </a:pPr>
            <a:r>
              <a:rPr lang="en-US" sz="2000" dirty="0" smtClean="0">
                <a:solidFill>
                  <a:srgbClr val="FF0000"/>
                </a:solidFill>
                <a:latin typeface="Calibri" pitchFamily="34" charset="0"/>
              </a:rPr>
              <a:t>&lt; 1.8 x 10</a:t>
            </a:r>
            <a:r>
              <a:rPr lang="en-US" sz="2000" baseline="30000" dirty="0" smtClean="0">
                <a:solidFill>
                  <a:srgbClr val="FF0000"/>
                </a:solidFill>
                <a:latin typeface="Calibri" pitchFamily="34" charset="0"/>
              </a:rPr>
              <a:t>-3</a:t>
            </a:r>
            <a:r>
              <a:rPr lang="en-US" sz="2000" dirty="0" smtClean="0">
                <a:solidFill>
                  <a:srgbClr val="FF0000"/>
                </a:solidFill>
              </a:rPr>
              <a:t> g/L</a:t>
            </a:r>
            <a:endParaRPr lang="en-US" sz="2000" baseline="30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p:bldP spid="26"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F5FABF5D-800B-4BF7-BC4D-AFDCB5AE4A87}" type="slidenum">
              <a:rPr lang="en-US">
                <a:solidFill>
                  <a:srgbClr val="000000">
                    <a:tint val="75000"/>
                  </a:srgbClr>
                </a:solidFill>
              </a:rPr>
              <a:pPr>
                <a:defRPr/>
              </a:pPr>
              <a:t>47</a:t>
            </a:fld>
            <a:endParaRPr lang="en-US" dirty="0">
              <a:solidFill>
                <a:srgbClr val="000000">
                  <a:tint val="75000"/>
                </a:srgbClr>
              </a:solidFill>
            </a:endParaRPr>
          </a:p>
        </p:txBody>
      </p:sp>
      <p:sp>
        <p:nvSpPr>
          <p:cNvPr id="91139"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16.12</a:t>
            </a:r>
          </a:p>
        </p:txBody>
      </p:sp>
      <p:sp>
        <p:nvSpPr>
          <p:cNvPr id="91140" name="Text Placeholder 2"/>
          <p:cNvSpPr>
            <a:spLocks/>
          </p:cNvSpPr>
          <p:nvPr/>
        </p:nvSpPr>
        <p:spPr bwMode="auto">
          <a:xfrm>
            <a:off x="152400" y="762000"/>
            <a:ext cx="8807450" cy="901547"/>
          </a:xfrm>
          <a:prstGeom prst="rect">
            <a:avLst/>
          </a:prstGeom>
          <a:noFill/>
          <a:ln w="9525">
            <a:noFill/>
            <a:miter lim="800000"/>
            <a:headEnd/>
            <a:tailEnd/>
          </a:ln>
        </p:spPr>
        <p:txBody>
          <a:bodyPr/>
          <a:lstStyle/>
          <a:p>
            <a:pPr fontAlgn="base">
              <a:spcBef>
                <a:spcPct val="20000"/>
              </a:spcBef>
              <a:spcAft>
                <a:spcPct val="0"/>
              </a:spcAft>
            </a:pPr>
            <a:r>
              <a:rPr lang="en-US" sz="2400" dirty="0" smtClean="0">
                <a:solidFill>
                  <a:srgbClr val="000000"/>
                </a:solidFill>
                <a:latin typeface="Calibri" pitchFamily="34" charset="0"/>
              </a:rPr>
              <a:t>Calculate the solubility of silver chloride (in g/L) in a 6.5 x 10</a:t>
            </a:r>
            <a:r>
              <a:rPr lang="en-US" sz="2400" baseline="30000" dirty="0" smtClean="0">
                <a:solidFill>
                  <a:srgbClr val="000000"/>
                </a:solidFill>
                <a:latin typeface="Calibri" pitchFamily="34" charset="0"/>
              </a:rPr>
              <a:t>-3</a:t>
            </a:r>
            <a:r>
              <a:rPr lang="en-US" sz="2400" dirty="0" smtClean="0">
                <a:solidFill>
                  <a:srgbClr val="000000"/>
                </a:solidFill>
                <a:latin typeface="Calibri" pitchFamily="34" charset="0"/>
              </a:rPr>
              <a:t> </a:t>
            </a:r>
            <a:r>
              <a:rPr lang="en-US" sz="2400" i="1" dirty="0" smtClean="0">
                <a:solidFill>
                  <a:srgbClr val="000000"/>
                </a:solidFill>
                <a:latin typeface="Calibri" pitchFamily="34" charset="0"/>
              </a:rPr>
              <a:t>M </a:t>
            </a:r>
            <a:r>
              <a:rPr lang="en-US" sz="2400" dirty="0" smtClean="0">
                <a:solidFill>
                  <a:srgbClr val="000000"/>
                </a:solidFill>
                <a:latin typeface="Calibri" pitchFamily="34" charset="0"/>
              </a:rPr>
              <a:t>silver nitrate solution. (</a:t>
            </a:r>
            <a:r>
              <a:rPr lang="en-US" sz="2400" dirty="0" err="1" smtClean="0">
                <a:solidFill>
                  <a:srgbClr val="000000"/>
                </a:solidFill>
                <a:latin typeface="Calibri" pitchFamily="34" charset="0"/>
              </a:rPr>
              <a:t>AgCl</a:t>
            </a:r>
            <a:r>
              <a:rPr lang="en-US" sz="2400" dirty="0" smtClean="0">
                <a:solidFill>
                  <a:srgbClr val="000000"/>
                </a:solidFill>
                <a:latin typeface="Calibri" pitchFamily="34" charset="0"/>
              </a:rPr>
              <a:t>, </a:t>
            </a:r>
            <a:r>
              <a:rPr lang="en-US" sz="2400" i="1" dirty="0" err="1" smtClean="0">
                <a:solidFill>
                  <a:srgbClr val="000000"/>
                </a:solidFill>
                <a:latin typeface="Calibri" pitchFamily="34" charset="0"/>
              </a:rPr>
              <a:t>K</a:t>
            </a:r>
            <a:r>
              <a:rPr lang="en-US" sz="2400" baseline="-25000" dirty="0" err="1" smtClean="0">
                <a:solidFill>
                  <a:srgbClr val="000000"/>
                </a:solidFill>
                <a:latin typeface="Calibri" pitchFamily="34" charset="0"/>
              </a:rPr>
              <a:t>sp</a:t>
            </a:r>
            <a:r>
              <a:rPr lang="en-US" sz="2400" dirty="0" smtClean="0">
                <a:solidFill>
                  <a:srgbClr val="000000"/>
                </a:solidFill>
                <a:latin typeface="Calibri" pitchFamily="34" charset="0"/>
              </a:rPr>
              <a:t> = 1.6 x 10</a:t>
            </a:r>
            <a:r>
              <a:rPr lang="en-US" sz="2400" baseline="30000" dirty="0" smtClean="0">
                <a:solidFill>
                  <a:srgbClr val="000000"/>
                </a:solidFill>
                <a:latin typeface="Calibri" pitchFamily="34" charset="0"/>
              </a:rPr>
              <a:t>-10</a:t>
            </a:r>
            <a:r>
              <a:rPr lang="en-US" sz="2400" dirty="0" smtClean="0">
                <a:solidFill>
                  <a:srgbClr val="000000"/>
                </a:solidFill>
                <a:latin typeface="Calibri" pitchFamily="34" charset="0"/>
              </a:rPr>
              <a:t>)</a:t>
            </a:r>
            <a:endParaRPr lang="en-US" sz="2400" dirty="0" smtClean="0">
              <a:latin typeface="Calibri" pitchFamily="34" charset="0"/>
            </a:endParaRPr>
          </a:p>
          <a:p>
            <a:pPr fontAlgn="base">
              <a:spcBef>
                <a:spcPct val="20000"/>
              </a:spcBef>
              <a:spcAft>
                <a:spcPct val="0"/>
              </a:spcAft>
              <a:buFont typeface="Arial" charset="0"/>
              <a:buNone/>
            </a:pPr>
            <a:endParaRPr lang="en-US" sz="2400" dirty="0" smtClean="0">
              <a:solidFill>
                <a:srgbClr val="000000"/>
              </a:solidFill>
              <a:latin typeface="Calibri" pitchFamily="34" charset="0"/>
            </a:endParaRPr>
          </a:p>
        </p:txBody>
      </p:sp>
      <p:sp>
        <p:nvSpPr>
          <p:cNvPr id="6" name="Rectangle 5"/>
          <p:cNvSpPr/>
          <p:nvPr/>
        </p:nvSpPr>
        <p:spPr>
          <a:xfrm>
            <a:off x="30028" y="1764249"/>
            <a:ext cx="5121658" cy="400110"/>
          </a:xfrm>
          <a:prstGeom prst="rect">
            <a:avLst/>
          </a:prstGeom>
        </p:spPr>
        <p:txBody>
          <a:bodyPr wrap="none">
            <a:spAutoFit/>
          </a:bodyPr>
          <a:lstStyle/>
          <a:p>
            <a:r>
              <a:rPr lang="en-US" sz="2000" dirty="0" smtClean="0">
                <a:latin typeface="Calibri" pitchFamily="34" charset="0"/>
              </a:rPr>
              <a:t>First lets calculate the solubility of </a:t>
            </a:r>
            <a:r>
              <a:rPr lang="en-US" sz="2000" dirty="0" err="1" smtClean="0">
                <a:latin typeface="Calibri" pitchFamily="34" charset="0"/>
              </a:rPr>
              <a:t>AgCl</a:t>
            </a:r>
            <a:r>
              <a:rPr lang="en-US" sz="2000" dirty="0" smtClean="0">
                <a:latin typeface="Calibri" pitchFamily="34" charset="0"/>
              </a:rPr>
              <a:t> (in g/L):</a:t>
            </a:r>
            <a:endParaRPr lang="en-US" sz="2000" dirty="0"/>
          </a:p>
        </p:txBody>
      </p:sp>
      <p:sp>
        <p:nvSpPr>
          <p:cNvPr id="24" name="Rectangle 23"/>
          <p:cNvSpPr/>
          <p:nvPr/>
        </p:nvSpPr>
        <p:spPr>
          <a:xfrm>
            <a:off x="5003097" y="1769159"/>
            <a:ext cx="1560042" cy="400110"/>
          </a:xfrm>
          <a:prstGeom prst="rect">
            <a:avLst/>
          </a:prstGeom>
        </p:spPr>
        <p:txBody>
          <a:bodyPr wrap="none">
            <a:spAutoFit/>
          </a:bodyPr>
          <a:lstStyle/>
          <a:p>
            <a:pPr algn="ctr" fontAlgn="base">
              <a:spcBef>
                <a:spcPct val="0"/>
              </a:spcBef>
              <a:spcAft>
                <a:spcPct val="0"/>
              </a:spcAft>
            </a:pPr>
            <a:r>
              <a:rPr lang="en-US" sz="2000" dirty="0" smtClean="0">
                <a:solidFill>
                  <a:srgbClr val="FF0000"/>
                </a:solidFill>
                <a:latin typeface="Calibri" pitchFamily="34" charset="0"/>
              </a:rPr>
              <a:t>1.8 x 10</a:t>
            </a:r>
            <a:r>
              <a:rPr lang="en-US" sz="2000" baseline="30000" dirty="0" smtClean="0">
                <a:solidFill>
                  <a:srgbClr val="FF0000"/>
                </a:solidFill>
                <a:latin typeface="Calibri" pitchFamily="34" charset="0"/>
              </a:rPr>
              <a:t>-3</a:t>
            </a:r>
            <a:r>
              <a:rPr lang="en-US" sz="2000" dirty="0" smtClean="0">
                <a:solidFill>
                  <a:srgbClr val="FF0000"/>
                </a:solidFill>
              </a:rPr>
              <a:t> g/L</a:t>
            </a:r>
            <a:endParaRPr lang="en-US" sz="2000" baseline="30000" dirty="0">
              <a:solidFill>
                <a:srgbClr val="FF0000"/>
              </a:solidFill>
            </a:endParaRPr>
          </a:p>
        </p:txBody>
      </p:sp>
      <p:sp>
        <p:nvSpPr>
          <p:cNvPr id="15" name="TextBox 14"/>
          <p:cNvSpPr txBox="1"/>
          <p:nvPr/>
        </p:nvSpPr>
        <p:spPr>
          <a:xfrm>
            <a:off x="439737" y="2280490"/>
            <a:ext cx="8207567" cy="369332"/>
          </a:xfrm>
          <a:prstGeom prst="rect">
            <a:avLst/>
          </a:prstGeom>
          <a:noFill/>
        </p:spPr>
        <p:txBody>
          <a:bodyPr wrap="square" rtlCol="0">
            <a:spAutoFit/>
          </a:bodyPr>
          <a:lstStyle/>
          <a:p>
            <a:r>
              <a:rPr lang="en-US" dirty="0" smtClean="0">
                <a:solidFill>
                  <a:srgbClr val="FF0000"/>
                </a:solidFill>
              </a:rPr>
              <a:t>What happens to this number is we are in a 6.5 x 10</a:t>
            </a:r>
            <a:r>
              <a:rPr lang="en-US" baseline="30000" dirty="0" smtClean="0">
                <a:solidFill>
                  <a:srgbClr val="FF0000"/>
                </a:solidFill>
              </a:rPr>
              <a:t>-3</a:t>
            </a:r>
            <a:r>
              <a:rPr lang="en-US" dirty="0" smtClean="0">
                <a:solidFill>
                  <a:srgbClr val="FF0000"/>
                </a:solidFill>
              </a:rPr>
              <a:t> M silver nitrate solution</a:t>
            </a:r>
            <a:r>
              <a:rPr lang="en-US" dirty="0" smtClean="0"/>
              <a:t>.</a:t>
            </a:r>
            <a:endParaRPr lang="en-US" dirty="0"/>
          </a:p>
        </p:txBody>
      </p:sp>
      <p:graphicFrame>
        <p:nvGraphicFramePr>
          <p:cNvPr id="21" name="Group 3"/>
          <p:cNvGraphicFramePr>
            <a:graphicFrameLocks noGrp="1"/>
          </p:cNvGraphicFramePr>
          <p:nvPr/>
        </p:nvGraphicFramePr>
        <p:xfrm>
          <a:off x="152400" y="3699852"/>
          <a:ext cx="8763000" cy="1952626"/>
        </p:xfrm>
        <a:graphic>
          <a:graphicData uri="http://schemas.openxmlformats.org/drawingml/2006/table">
            <a:tbl>
              <a:tblPr/>
              <a:tblGrid>
                <a:gridCol w="2362200"/>
                <a:gridCol w="2255838"/>
                <a:gridCol w="487362"/>
                <a:gridCol w="2209800"/>
                <a:gridCol w="1447800"/>
              </a:tblGrid>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smtClean="0">
                          <a:ln>
                            <a:noFill/>
                          </a:ln>
                          <a:solidFill>
                            <a:schemeClr val="tx1"/>
                          </a:solidFill>
                          <a:effectLst/>
                          <a:latin typeface="Arial" pitchFamily="34" charset="0"/>
                        </a:rPr>
                        <a:t>AgCl(</a:t>
                      </a:r>
                      <a:r>
                        <a:rPr kumimoji="0" lang="en-US" sz="2400" b="0" i="1" u="none" strike="noStrike" cap="none" normalizeH="0" baseline="0" smtClean="0">
                          <a:ln>
                            <a:noFill/>
                          </a:ln>
                          <a:solidFill>
                            <a:schemeClr val="tx1"/>
                          </a:solidFill>
                          <a:effectLst/>
                          <a:latin typeface="Arial" pitchFamily="34" charset="0"/>
                        </a:rPr>
                        <a:t>s</a:t>
                      </a:r>
                      <a:r>
                        <a:rPr kumimoji="0" lang="en-US" sz="2400" b="0" i="0" u="none" strike="noStrike" cap="none" normalizeH="0" baseline="0" smtClean="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smtClean="0">
                        <a:ln>
                          <a:noFill/>
                        </a:ln>
                        <a:solidFill>
                          <a:schemeClr val="tx1"/>
                        </a:solidFill>
                        <a:effectLst/>
                        <a:latin typeface=""/>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    Ag</a:t>
                      </a:r>
                      <a:r>
                        <a:rPr kumimoji="0" lang="en-US" sz="2400" b="0" i="0" u="none" strike="noStrike" cap="none" normalizeH="0" baseline="30000" dirty="0" smtClean="0">
                          <a:ln>
                            <a:noFill/>
                          </a:ln>
                          <a:solidFill>
                            <a:schemeClr val="tx1"/>
                          </a:solidFill>
                          <a:effectLst/>
                          <a:latin typeface="Arial" pitchFamily="34" charset="0"/>
                        </a:rPr>
                        <a:t>+</a:t>
                      </a:r>
                      <a:r>
                        <a:rPr kumimoji="0" lang="en-US" sz="2400" b="0" i="0" u="none" strike="noStrike" cap="none" normalizeH="0" baseline="0" dirty="0" smtClean="0">
                          <a:ln>
                            <a:noFill/>
                          </a:ln>
                          <a:solidFill>
                            <a:schemeClr val="tx1"/>
                          </a:solidFill>
                          <a:effectLst/>
                          <a:latin typeface="Arial" pitchFamily="34" charset="0"/>
                        </a:rPr>
                        <a:t>(</a:t>
                      </a:r>
                      <a:r>
                        <a:rPr kumimoji="0" lang="en-US" sz="2400" b="0" i="1" u="none" strike="noStrike" cap="none" normalizeH="0" baseline="0" dirty="0" err="1" smtClean="0">
                          <a:ln>
                            <a:noFill/>
                          </a:ln>
                          <a:solidFill>
                            <a:schemeClr val="tx1"/>
                          </a:solidFill>
                          <a:effectLst/>
                          <a:latin typeface="Arial" pitchFamily="34" charset="0"/>
                        </a:rPr>
                        <a:t>aq</a:t>
                      </a:r>
                      <a:r>
                        <a:rPr kumimoji="0" lang="en-US" sz="2400" b="0" i="0" u="none" strike="noStrike" cap="none" normalizeH="0" baseline="0" dirty="0" smtClean="0">
                          <a:ln>
                            <a:noFill/>
                          </a:ln>
                          <a:solidFill>
                            <a:schemeClr val="tx1"/>
                          </a:solidFill>
                          <a:effectLst/>
                          <a:latin typeface="Arial" pitchFamily="34" charset="0"/>
                        </a:rPr>
                        <a:t>)     +</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smtClean="0">
                          <a:ln>
                            <a:noFill/>
                          </a:ln>
                          <a:solidFill>
                            <a:schemeClr val="tx1"/>
                          </a:solidFill>
                          <a:effectLst/>
                          <a:latin typeface="Arial" pitchFamily="34" charset="0"/>
                        </a:rPr>
                        <a:t>Cl</a:t>
                      </a:r>
                      <a:r>
                        <a:rPr kumimoji="0" lang="en-US" sz="2400" b="0" i="0" u="none" strike="noStrike" cap="none" normalizeH="0" baseline="30000" smtClean="0">
                          <a:ln>
                            <a:noFill/>
                          </a:ln>
                          <a:solidFill>
                            <a:schemeClr val="tx1"/>
                          </a:solidFill>
                          <a:effectLst/>
                          <a:latin typeface="Arial" pitchFamily="34" charset="0"/>
                        </a:rPr>
                        <a:t>-</a:t>
                      </a:r>
                      <a:r>
                        <a:rPr kumimoji="0" lang="en-US" sz="2400" b="0" i="1" u="none" strike="noStrike" cap="none" normalizeH="0" baseline="0" smtClean="0">
                          <a:ln>
                            <a:noFill/>
                          </a:ln>
                          <a:solidFill>
                            <a:schemeClr val="tx1"/>
                          </a:solidFill>
                          <a:effectLst/>
                          <a:latin typeface="Arial" pitchFamily="34" charset="0"/>
                        </a:rPr>
                        <a:t>(aq</a:t>
                      </a:r>
                      <a:r>
                        <a:rPr kumimoji="0" lang="en-US" sz="2400" b="0" i="0" u="none" strike="noStrike" cap="none" normalizeH="0" baseline="0" smtClean="0">
                          <a:ln>
                            <a:noFill/>
                          </a:ln>
                          <a:solidFill>
                            <a:schemeClr val="tx1"/>
                          </a:solidFill>
                          <a:effectLst/>
                          <a:latin typeface="Arial" pitchFamily="34" charset="0"/>
                        </a:rPr>
                        <a:t>)</a:t>
                      </a:r>
                    </a:p>
                  </a:txBody>
                  <a:tcPr horzOverflow="overflow">
                    <a:lnL>
                      <a:noFill/>
                    </a:lnL>
                    <a:lnR cap="flat">
                      <a:noFill/>
                    </a:lnR>
                    <a:lnT cap="fla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smtClean="0">
                          <a:ln>
                            <a:noFill/>
                          </a:ln>
                          <a:solidFill>
                            <a:schemeClr val="tx1"/>
                          </a:solidFill>
                          <a:effectLst/>
                          <a:latin typeface="Arial" pitchFamily="34" charset="0"/>
                        </a:rPr>
                        <a:t>Initial (</a:t>
                      </a:r>
                      <a:r>
                        <a:rPr kumimoji="0" lang="en-US" sz="2400" b="0" i="1" u="none" strike="noStrike" cap="none" normalizeH="0" baseline="0" smtClean="0">
                          <a:ln>
                            <a:noFill/>
                          </a:ln>
                          <a:solidFill>
                            <a:schemeClr val="tx1"/>
                          </a:solidFill>
                          <a:effectLst/>
                          <a:latin typeface="Arial" pitchFamily="34" charset="0"/>
                        </a:rPr>
                        <a:t>M</a:t>
                      </a:r>
                      <a:r>
                        <a:rPr kumimoji="0" lang="en-US" sz="2400" b="0" i="0" u="none" strike="noStrike" cap="none" normalizeH="0" baseline="0" smtClean="0">
                          <a:ln>
                            <a:noFill/>
                          </a:ln>
                          <a:solidFill>
                            <a:schemeClr val="tx1"/>
                          </a:solidFill>
                          <a:effectLst/>
                          <a:latin typeface="Arial" pitchFamily="34" charset="0"/>
                        </a:rPr>
                        <a: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3000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3000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30000" dirty="0" smtClean="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tr>
              <a:tr h="4556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smtClean="0">
                          <a:ln>
                            <a:noFill/>
                          </a:ln>
                          <a:solidFill>
                            <a:schemeClr val="tx1"/>
                          </a:solidFill>
                          <a:effectLst/>
                          <a:latin typeface="Arial" pitchFamily="34" charset="0"/>
                        </a:rPr>
                        <a:t>Change (</a:t>
                      </a:r>
                      <a:r>
                        <a:rPr kumimoji="0" lang="en-US" sz="2400" b="0" i="1" u="none" strike="noStrike" cap="none" normalizeH="0" baseline="0" dirty="0" smtClean="0">
                          <a:ln>
                            <a:noFill/>
                          </a:ln>
                          <a:solidFill>
                            <a:schemeClr val="tx1"/>
                          </a:solidFill>
                          <a:effectLst/>
                          <a:latin typeface="Arial" pitchFamily="34" charset="0"/>
                        </a:rPr>
                        <a:t>M</a:t>
                      </a:r>
                      <a:r>
                        <a:rPr kumimoji="0" lang="en-US" sz="2400" b="0" i="0" u="none" strike="noStrike" cap="none" normalizeH="0" baseline="0" dirty="0" smtClean="0">
                          <a:ln>
                            <a:noFill/>
                          </a:ln>
                          <a:solidFill>
                            <a:schemeClr val="tx1"/>
                          </a:solidFill>
                          <a:effectLst/>
                          <a:latin typeface="Arial" pitchFamily="34" charset="0"/>
                        </a:rPr>
                        <a:t>):</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smtClean="0">
                          <a:ln>
                            <a:noFill/>
                          </a:ln>
                          <a:solidFill>
                            <a:schemeClr val="tx1"/>
                          </a:solidFill>
                          <a:effectLst/>
                          <a:latin typeface="Arial" pitchFamily="34" charset="0"/>
                        </a:rPr>
                        <a:t>Equilibrium (</a:t>
                      </a:r>
                      <a:r>
                        <a:rPr kumimoji="0" lang="en-US" sz="2400" b="0" i="1" u="none" strike="noStrike" cap="none" normalizeH="0" baseline="0" smtClean="0">
                          <a:ln>
                            <a:noFill/>
                          </a:ln>
                          <a:solidFill>
                            <a:schemeClr val="tx1"/>
                          </a:solidFill>
                          <a:effectLst/>
                          <a:latin typeface="Arial" pitchFamily="34" charset="0"/>
                        </a:rPr>
                        <a:t>M</a:t>
                      </a:r>
                      <a:r>
                        <a:rPr kumimoji="0" lang="en-US" sz="2400" b="0" i="0" u="none" strike="noStrike" cap="none" normalizeH="0" baseline="0" smtClean="0">
                          <a:ln>
                            <a:noFill/>
                          </a:ln>
                          <a:solidFill>
                            <a:schemeClr val="tx1"/>
                          </a:solidFill>
                          <a:effectLst/>
                          <a:latin typeface="Arial" pitchFamily="34" charset="0"/>
                        </a:rPr>
                        <a:t>):</a:t>
                      </a: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pic>
        <p:nvPicPr>
          <p:cNvPr id="23" name="Picture 44"/>
          <p:cNvPicPr>
            <a:picLocks noChangeAspect="1" noChangeArrowheads="1"/>
          </p:cNvPicPr>
          <p:nvPr/>
        </p:nvPicPr>
        <p:blipFill>
          <a:blip r:embed="rId2" cstate="print"/>
          <a:srcRect/>
          <a:stretch>
            <a:fillRect/>
          </a:stretch>
        </p:blipFill>
        <p:spPr bwMode="auto">
          <a:xfrm>
            <a:off x="4648200" y="3852252"/>
            <a:ext cx="457200" cy="153988"/>
          </a:xfrm>
          <a:prstGeom prst="rect">
            <a:avLst/>
          </a:prstGeom>
          <a:noFill/>
          <a:ln w="9525">
            <a:noFill/>
            <a:miter lim="800000"/>
            <a:headEnd/>
            <a:tailEnd/>
          </a:ln>
        </p:spPr>
      </p:pic>
      <p:sp>
        <p:nvSpPr>
          <p:cNvPr id="25" name="Rectangle 24"/>
          <p:cNvSpPr/>
          <p:nvPr/>
        </p:nvSpPr>
        <p:spPr>
          <a:xfrm>
            <a:off x="5632528" y="4212508"/>
            <a:ext cx="1462259" cy="461665"/>
          </a:xfrm>
          <a:prstGeom prst="rect">
            <a:avLst/>
          </a:prstGeom>
        </p:spPr>
        <p:txBody>
          <a:bodyPr wrap="none">
            <a:spAutoFit/>
          </a:bodyPr>
          <a:lstStyle/>
          <a:p>
            <a:pPr lvl="0" algn="ctr" fontAlgn="base">
              <a:spcBef>
                <a:spcPct val="20000"/>
              </a:spcBef>
              <a:spcAft>
                <a:spcPct val="0"/>
              </a:spcAft>
            </a:pPr>
            <a:r>
              <a:rPr lang="en-US" sz="2400" dirty="0" smtClean="0">
                <a:solidFill>
                  <a:srgbClr val="000000"/>
                </a:solidFill>
                <a:latin typeface="Arial" pitchFamily="34" charset="0"/>
              </a:rPr>
              <a:t>6.5 x 10</a:t>
            </a:r>
            <a:r>
              <a:rPr lang="en-US" sz="2400" baseline="30000" dirty="0" smtClean="0">
                <a:solidFill>
                  <a:srgbClr val="000000"/>
                </a:solidFill>
                <a:latin typeface="Arial" pitchFamily="34" charset="0"/>
              </a:rPr>
              <a:t>-3</a:t>
            </a:r>
          </a:p>
        </p:txBody>
      </p:sp>
      <p:sp>
        <p:nvSpPr>
          <p:cNvPr id="28" name="Rectangle 27"/>
          <p:cNvSpPr/>
          <p:nvPr/>
        </p:nvSpPr>
        <p:spPr>
          <a:xfrm>
            <a:off x="7790684" y="4212508"/>
            <a:ext cx="784189" cy="461665"/>
          </a:xfrm>
          <a:prstGeom prst="rect">
            <a:avLst/>
          </a:prstGeom>
        </p:spPr>
        <p:txBody>
          <a:bodyPr wrap="none">
            <a:spAutoFit/>
          </a:bodyPr>
          <a:lstStyle/>
          <a:p>
            <a:pPr lvl="0" algn="ctr" fontAlgn="base">
              <a:spcBef>
                <a:spcPct val="20000"/>
              </a:spcBef>
              <a:spcAft>
                <a:spcPct val="0"/>
              </a:spcAft>
            </a:pPr>
            <a:r>
              <a:rPr lang="en-US" sz="2400" dirty="0" smtClean="0">
                <a:solidFill>
                  <a:srgbClr val="000000"/>
                </a:solidFill>
                <a:latin typeface="Arial" pitchFamily="34" charset="0"/>
              </a:rPr>
              <a:t>0.00</a:t>
            </a:r>
            <a:endParaRPr lang="en-US" sz="2400" baseline="30000" dirty="0" smtClean="0">
              <a:solidFill>
                <a:srgbClr val="000000"/>
              </a:solidFill>
              <a:latin typeface="Arial" pitchFamily="34" charset="0"/>
            </a:endParaRPr>
          </a:p>
        </p:txBody>
      </p:sp>
      <p:sp>
        <p:nvSpPr>
          <p:cNvPr id="29" name="Rectangle 28"/>
          <p:cNvSpPr/>
          <p:nvPr/>
        </p:nvSpPr>
        <p:spPr>
          <a:xfrm>
            <a:off x="6115953" y="4684040"/>
            <a:ext cx="518091" cy="461665"/>
          </a:xfrm>
          <a:prstGeom prst="rect">
            <a:avLst/>
          </a:prstGeom>
        </p:spPr>
        <p:txBody>
          <a:bodyPr wrap="none">
            <a:spAutoFit/>
          </a:bodyPr>
          <a:lstStyle/>
          <a:p>
            <a:pPr lvl="0" algn="ctr" fontAlgn="base">
              <a:spcBef>
                <a:spcPct val="20000"/>
              </a:spcBef>
              <a:spcAft>
                <a:spcPct val="0"/>
              </a:spcAft>
            </a:pPr>
            <a:r>
              <a:rPr lang="en-US" sz="2400" dirty="0" smtClean="0">
                <a:solidFill>
                  <a:srgbClr val="000000"/>
                </a:solidFill>
                <a:latin typeface="Arial" pitchFamily="34" charset="0"/>
              </a:rPr>
              <a:t>+</a:t>
            </a:r>
            <a:r>
              <a:rPr lang="en-US" sz="2400" i="1" dirty="0" smtClean="0">
                <a:solidFill>
                  <a:srgbClr val="000000"/>
                </a:solidFill>
                <a:latin typeface="Arial" pitchFamily="34" charset="0"/>
              </a:rPr>
              <a:t>s</a:t>
            </a:r>
          </a:p>
        </p:txBody>
      </p:sp>
      <p:sp>
        <p:nvSpPr>
          <p:cNvPr id="30" name="Rectangle 29"/>
          <p:cNvSpPr/>
          <p:nvPr/>
        </p:nvSpPr>
        <p:spPr>
          <a:xfrm>
            <a:off x="7931901" y="4682204"/>
            <a:ext cx="518091" cy="461665"/>
          </a:xfrm>
          <a:prstGeom prst="rect">
            <a:avLst/>
          </a:prstGeom>
        </p:spPr>
        <p:txBody>
          <a:bodyPr wrap="none">
            <a:spAutoFit/>
          </a:bodyPr>
          <a:lstStyle/>
          <a:p>
            <a:pPr lvl="0" algn="ctr" fontAlgn="base">
              <a:spcBef>
                <a:spcPct val="20000"/>
              </a:spcBef>
              <a:spcAft>
                <a:spcPct val="0"/>
              </a:spcAft>
            </a:pPr>
            <a:r>
              <a:rPr lang="en-US" sz="2400" dirty="0" smtClean="0">
                <a:solidFill>
                  <a:srgbClr val="000000"/>
                </a:solidFill>
                <a:latin typeface="Arial" pitchFamily="34" charset="0"/>
              </a:rPr>
              <a:t>+</a:t>
            </a:r>
            <a:r>
              <a:rPr lang="en-US" sz="2400" i="1" dirty="0" smtClean="0">
                <a:solidFill>
                  <a:srgbClr val="000000"/>
                </a:solidFill>
                <a:latin typeface="Arial" pitchFamily="34" charset="0"/>
              </a:rPr>
              <a:t>s</a:t>
            </a:r>
          </a:p>
        </p:txBody>
      </p:sp>
      <p:sp>
        <p:nvSpPr>
          <p:cNvPr id="31" name="Rectangle 30"/>
          <p:cNvSpPr/>
          <p:nvPr/>
        </p:nvSpPr>
        <p:spPr>
          <a:xfrm>
            <a:off x="3421707" y="4682759"/>
            <a:ext cx="441146" cy="461665"/>
          </a:xfrm>
          <a:prstGeom prst="rect">
            <a:avLst/>
          </a:prstGeom>
        </p:spPr>
        <p:txBody>
          <a:bodyPr wrap="none">
            <a:spAutoFit/>
          </a:bodyPr>
          <a:lstStyle/>
          <a:p>
            <a:pPr lvl="0" algn="ctr" fontAlgn="base">
              <a:spcBef>
                <a:spcPct val="20000"/>
              </a:spcBef>
              <a:spcAft>
                <a:spcPct val="0"/>
              </a:spcAft>
            </a:pPr>
            <a:r>
              <a:rPr lang="en-US" sz="2400" dirty="0" smtClean="0">
                <a:solidFill>
                  <a:srgbClr val="000000"/>
                </a:solidFill>
                <a:latin typeface="Arial" pitchFamily="34" charset="0"/>
              </a:rPr>
              <a:t>-</a:t>
            </a:r>
            <a:r>
              <a:rPr lang="en-US" sz="2400" i="1" dirty="0" smtClean="0">
                <a:solidFill>
                  <a:srgbClr val="000000"/>
                </a:solidFill>
                <a:latin typeface="Arial" pitchFamily="34" charset="0"/>
              </a:rPr>
              <a:t>s</a:t>
            </a:r>
          </a:p>
        </p:txBody>
      </p:sp>
      <p:sp>
        <p:nvSpPr>
          <p:cNvPr id="32" name="Rectangle 31"/>
          <p:cNvSpPr/>
          <p:nvPr/>
        </p:nvSpPr>
        <p:spPr>
          <a:xfrm>
            <a:off x="5333099" y="5134870"/>
            <a:ext cx="2085827" cy="461665"/>
          </a:xfrm>
          <a:prstGeom prst="rect">
            <a:avLst/>
          </a:prstGeom>
        </p:spPr>
        <p:txBody>
          <a:bodyPr wrap="none">
            <a:spAutoFit/>
          </a:bodyPr>
          <a:lstStyle/>
          <a:p>
            <a:pPr lvl="0" algn="ctr" fontAlgn="base">
              <a:spcBef>
                <a:spcPct val="20000"/>
              </a:spcBef>
              <a:spcAft>
                <a:spcPct val="0"/>
              </a:spcAft>
            </a:pPr>
            <a:r>
              <a:rPr lang="en-US" sz="2400" dirty="0" smtClean="0">
                <a:solidFill>
                  <a:srgbClr val="000000"/>
                </a:solidFill>
                <a:latin typeface="Arial" pitchFamily="34" charset="0"/>
              </a:rPr>
              <a:t>(6.5 x 10</a:t>
            </a:r>
            <a:r>
              <a:rPr lang="en-US" sz="2400" baseline="30000" dirty="0" smtClean="0">
                <a:solidFill>
                  <a:srgbClr val="000000"/>
                </a:solidFill>
                <a:latin typeface="Arial" pitchFamily="34" charset="0"/>
              </a:rPr>
              <a:t>-3</a:t>
            </a:r>
            <a:r>
              <a:rPr lang="en-US" sz="2400" i="1" dirty="0" smtClean="0">
                <a:solidFill>
                  <a:srgbClr val="000000"/>
                </a:solidFill>
                <a:latin typeface="Arial" pitchFamily="34" charset="0"/>
              </a:rPr>
              <a:t> +s)</a:t>
            </a:r>
          </a:p>
        </p:txBody>
      </p:sp>
      <p:sp>
        <p:nvSpPr>
          <p:cNvPr id="33" name="Rectangle 32"/>
          <p:cNvSpPr/>
          <p:nvPr/>
        </p:nvSpPr>
        <p:spPr>
          <a:xfrm>
            <a:off x="8012794" y="5135061"/>
            <a:ext cx="338554" cy="461665"/>
          </a:xfrm>
          <a:prstGeom prst="rect">
            <a:avLst/>
          </a:prstGeom>
        </p:spPr>
        <p:txBody>
          <a:bodyPr wrap="none">
            <a:spAutoFit/>
          </a:bodyPr>
          <a:lstStyle/>
          <a:p>
            <a:pPr lvl="0" algn="ctr" fontAlgn="base">
              <a:spcBef>
                <a:spcPct val="20000"/>
              </a:spcBef>
              <a:spcAft>
                <a:spcPct val="0"/>
              </a:spcAft>
            </a:pPr>
            <a:r>
              <a:rPr lang="en-US" sz="2400" i="1" dirty="0" smtClean="0">
                <a:solidFill>
                  <a:srgbClr val="000000"/>
                </a:solidFill>
                <a:latin typeface="Arial" pitchFamily="34" charset="0"/>
              </a:rPr>
              <a:t>s</a:t>
            </a:r>
          </a:p>
        </p:txBody>
      </p:sp>
      <p:pic>
        <p:nvPicPr>
          <p:cNvPr id="35" name="Picture 12" descr="http://textflow.mheducation.com/figures/0077386620/cha02680_ueq16180.png"/>
          <p:cNvPicPr>
            <a:picLocks noChangeAspect="1" noChangeArrowheads="1"/>
          </p:cNvPicPr>
          <p:nvPr/>
        </p:nvPicPr>
        <p:blipFill>
          <a:blip r:embed="rId3" cstate="print"/>
          <a:srcRect/>
          <a:stretch>
            <a:fillRect/>
          </a:stretch>
        </p:blipFill>
        <p:spPr bwMode="auto">
          <a:xfrm>
            <a:off x="2804157" y="2671779"/>
            <a:ext cx="3479343" cy="436625"/>
          </a:xfrm>
          <a:prstGeom prst="rect">
            <a:avLst/>
          </a:prstGeom>
          <a:noFill/>
        </p:spPr>
      </p:pic>
      <p:sp>
        <p:nvSpPr>
          <p:cNvPr id="36" name="Rectangle 35"/>
          <p:cNvSpPr/>
          <p:nvPr/>
        </p:nvSpPr>
        <p:spPr>
          <a:xfrm>
            <a:off x="2415811" y="3049952"/>
            <a:ext cx="1462260" cy="369332"/>
          </a:xfrm>
          <a:prstGeom prst="rect">
            <a:avLst/>
          </a:prstGeom>
        </p:spPr>
        <p:txBody>
          <a:bodyPr wrap="none">
            <a:spAutoFit/>
          </a:bodyPr>
          <a:lstStyle/>
          <a:p>
            <a:r>
              <a:rPr lang="en-US" dirty="0" smtClean="0">
                <a:solidFill>
                  <a:srgbClr val="000000"/>
                </a:solidFill>
              </a:rPr>
              <a:t>6.5 x 10</a:t>
            </a:r>
            <a:r>
              <a:rPr lang="en-US" baseline="30000" dirty="0" smtClean="0">
                <a:solidFill>
                  <a:srgbClr val="000000"/>
                </a:solidFill>
              </a:rPr>
              <a:t>-3</a:t>
            </a:r>
            <a:r>
              <a:rPr lang="en-US" dirty="0" smtClean="0">
                <a:solidFill>
                  <a:srgbClr val="000000"/>
                </a:solidFill>
              </a:rPr>
              <a:t> M </a:t>
            </a:r>
            <a:endParaRPr lang="en-US" dirty="0"/>
          </a:p>
        </p:txBody>
      </p:sp>
      <p:sp>
        <p:nvSpPr>
          <p:cNvPr id="37" name="Rectangle 36"/>
          <p:cNvSpPr/>
          <p:nvPr/>
        </p:nvSpPr>
        <p:spPr>
          <a:xfrm>
            <a:off x="4032731" y="3027918"/>
            <a:ext cx="1462260" cy="369332"/>
          </a:xfrm>
          <a:prstGeom prst="rect">
            <a:avLst/>
          </a:prstGeom>
        </p:spPr>
        <p:txBody>
          <a:bodyPr wrap="none">
            <a:spAutoFit/>
          </a:bodyPr>
          <a:lstStyle/>
          <a:p>
            <a:r>
              <a:rPr lang="en-US" dirty="0" smtClean="0">
                <a:solidFill>
                  <a:srgbClr val="000000"/>
                </a:solidFill>
              </a:rPr>
              <a:t>6.5 x 10</a:t>
            </a:r>
            <a:r>
              <a:rPr lang="en-US" baseline="30000" dirty="0" smtClean="0">
                <a:solidFill>
                  <a:srgbClr val="000000"/>
                </a:solidFill>
              </a:rPr>
              <a:t>-3</a:t>
            </a:r>
            <a:r>
              <a:rPr lang="en-US" dirty="0" smtClean="0">
                <a:solidFill>
                  <a:srgbClr val="000000"/>
                </a:solidFill>
              </a:rPr>
              <a:t> M </a:t>
            </a:r>
            <a:endParaRPr lang="en-US" dirty="0"/>
          </a:p>
        </p:txBody>
      </p:sp>
      <p:sp>
        <p:nvSpPr>
          <p:cNvPr id="38" name="Rectangle 45"/>
          <p:cNvSpPr>
            <a:spLocks noChangeArrowheads="1"/>
          </p:cNvSpPr>
          <p:nvPr/>
        </p:nvSpPr>
        <p:spPr bwMode="auto">
          <a:xfrm>
            <a:off x="375476" y="5830683"/>
            <a:ext cx="3877038" cy="861774"/>
          </a:xfrm>
          <a:prstGeom prst="rect">
            <a:avLst/>
          </a:prstGeom>
          <a:noFill/>
          <a:ln w="9525">
            <a:noFill/>
            <a:miter lim="800000"/>
            <a:headEnd/>
            <a:tailEnd/>
          </a:ln>
        </p:spPr>
        <p:txBody>
          <a:bodyPr wrap="square">
            <a:spAutoFit/>
          </a:bodyPr>
          <a:lstStyle/>
          <a:p>
            <a:pPr algn="ctr" fontAlgn="base">
              <a:spcBef>
                <a:spcPct val="0"/>
              </a:spcBef>
              <a:spcAft>
                <a:spcPts val="1200"/>
              </a:spcAft>
            </a:pPr>
            <a:r>
              <a:rPr lang="en-US" sz="2000" i="1" dirty="0" err="1" smtClean="0">
                <a:solidFill>
                  <a:srgbClr val="000000"/>
                </a:solidFill>
              </a:rPr>
              <a:t>K</a:t>
            </a:r>
            <a:r>
              <a:rPr lang="en-US" sz="2000" baseline="-25000" dirty="0" err="1" smtClean="0">
                <a:solidFill>
                  <a:srgbClr val="000000"/>
                </a:solidFill>
              </a:rPr>
              <a:t>sp</a:t>
            </a:r>
            <a:r>
              <a:rPr lang="en-US" sz="2000" dirty="0" smtClean="0">
                <a:solidFill>
                  <a:srgbClr val="000000"/>
                </a:solidFill>
              </a:rPr>
              <a:t> = [Ag</a:t>
            </a:r>
            <a:r>
              <a:rPr lang="en-US" sz="2000" baseline="30000" dirty="0" smtClean="0">
                <a:solidFill>
                  <a:srgbClr val="000000"/>
                </a:solidFill>
              </a:rPr>
              <a:t>+</a:t>
            </a:r>
            <a:r>
              <a:rPr lang="en-US" sz="2000" dirty="0" smtClean="0">
                <a:solidFill>
                  <a:srgbClr val="000000"/>
                </a:solidFill>
              </a:rPr>
              <a:t>][</a:t>
            </a:r>
            <a:r>
              <a:rPr lang="en-US" sz="2000" dirty="0" err="1" smtClean="0">
                <a:solidFill>
                  <a:srgbClr val="000000"/>
                </a:solidFill>
              </a:rPr>
              <a:t>Cl</a:t>
            </a:r>
            <a:r>
              <a:rPr lang="en-US" sz="2000" baseline="30000" dirty="0" smtClean="0">
                <a:solidFill>
                  <a:srgbClr val="000000"/>
                </a:solidFill>
              </a:rPr>
              <a:t>-</a:t>
            </a:r>
            <a:r>
              <a:rPr lang="en-US" sz="2000" dirty="0" smtClean="0">
                <a:solidFill>
                  <a:srgbClr val="000000"/>
                </a:solidFill>
              </a:rPr>
              <a:t>]</a:t>
            </a:r>
          </a:p>
          <a:p>
            <a:pPr algn="ctr" fontAlgn="base">
              <a:spcBef>
                <a:spcPct val="0"/>
              </a:spcBef>
              <a:spcAft>
                <a:spcPct val="0"/>
              </a:spcAft>
            </a:pPr>
            <a:r>
              <a:rPr lang="en-US" sz="2000" dirty="0" smtClean="0">
                <a:solidFill>
                  <a:srgbClr val="000000"/>
                </a:solidFill>
              </a:rPr>
              <a:t>1.6 x 10</a:t>
            </a:r>
            <a:r>
              <a:rPr lang="en-US" sz="2000" baseline="30000" dirty="0" smtClean="0">
                <a:solidFill>
                  <a:srgbClr val="000000"/>
                </a:solidFill>
              </a:rPr>
              <a:t>-10</a:t>
            </a:r>
            <a:r>
              <a:rPr lang="en-US" sz="2000" dirty="0" smtClean="0">
                <a:solidFill>
                  <a:srgbClr val="000000"/>
                </a:solidFill>
              </a:rPr>
              <a:t> = (6.5 x 10</a:t>
            </a:r>
            <a:r>
              <a:rPr lang="en-US" sz="2000" baseline="30000" dirty="0" smtClean="0">
                <a:solidFill>
                  <a:srgbClr val="000000"/>
                </a:solidFill>
              </a:rPr>
              <a:t>-3</a:t>
            </a:r>
            <a:r>
              <a:rPr lang="en-US" sz="2000" dirty="0" smtClean="0">
                <a:solidFill>
                  <a:srgbClr val="000000"/>
                </a:solidFill>
              </a:rPr>
              <a:t> + </a:t>
            </a:r>
            <a:r>
              <a:rPr lang="en-US" sz="2000" i="1" dirty="0" smtClean="0">
                <a:solidFill>
                  <a:srgbClr val="000000"/>
                </a:solidFill>
              </a:rPr>
              <a:t>s</a:t>
            </a:r>
            <a:r>
              <a:rPr lang="en-US" sz="2000" dirty="0" smtClean="0">
                <a:solidFill>
                  <a:srgbClr val="000000"/>
                </a:solidFill>
              </a:rPr>
              <a:t>)(</a:t>
            </a:r>
            <a:r>
              <a:rPr lang="en-US" sz="2000" i="1" dirty="0" smtClean="0">
                <a:solidFill>
                  <a:srgbClr val="000000"/>
                </a:solidFill>
              </a:rPr>
              <a:t>s</a:t>
            </a:r>
            <a:r>
              <a:rPr lang="en-US" sz="2000" dirty="0" smtClean="0">
                <a:solidFill>
                  <a:srgbClr val="000000"/>
                </a:solidFill>
              </a:rPr>
              <a:t>)</a:t>
            </a:r>
          </a:p>
        </p:txBody>
      </p:sp>
      <p:sp>
        <p:nvSpPr>
          <p:cNvPr id="39" name="Rectangle 38"/>
          <p:cNvSpPr/>
          <p:nvPr/>
        </p:nvSpPr>
        <p:spPr>
          <a:xfrm>
            <a:off x="4909544" y="6053636"/>
            <a:ext cx="1949573" cy="400110"/>
          </a:xfrm>
          <a:prstGeom prst="rect">
            <a:avLst/>
          </a:prstGeom>
        </p:spPr>
        <p:txBody>
          <a:bodyPr wrap="none">
            <a:spAutoFit/>
          </a:bodyPr>
          <a:lstStyle/>
          <a:p>
            <a:pPr lvl="0" algn="ctr" fontAlgn="base">
              <a:spcBef>
                <a:spcPct val="20000"/>
              </a:spcBef>
              <a:spcAft>
                <a:spcPct val="0"/>
              </a:spcAft>
              <a:tabLst>
                <a:tab pos="1087438" algn="l"/>
                <a:tab pos="3776663" algn="l"/>
                <a:tab pos="6454775" algn="l"/>
              </a:tabLst>
            </a:pPr>
            <a:r>
              <a:rPr lang="en-US" sz="2000" i="1" dirty="0" smtClean="0">
                <a:solidFill>
                  <a:srgbClr val="000000"/>
                </a:solidFill>
              </a:rPr>
              <a:t>s </a:t>
            </a:r>
            <a:r>
              <a:rPr lang="en-US" sz="2000" dirty="0" smtClean="0">
                <a:solidFill>
                  <a:srgbClr val="000000"/>
                </a:solidFill>
              </a:rPr>
              <a:t>= 2.5 x 10</a:t>
            </a:r>
            <a:r>
              <a:rPr lang="en-US" sz="2000" baseline="30000" dirty="0" smtClean="0">
                <a:solidFill>
                  <a:srgbClr val="000000"/>
                </a:solidFill>
              </a:rPr>
              <a:t>-8</a:t>
            </a:r>
            <a:r>
              <a:rPr lang="en-US" sz="2000" dirty="0" smtClean="0">
                <a:solidFill>
                  <a:srgbClr val="000000"/>
                </a:solidFill>
              </a:rPr>
              <a:t> </a:t>
            </a:r>
            <a:r>
              <a:rPr lang="en-US" sz="2000" i="1" dirty="0" smtClean="0">
                <a:solidFill>
                  <a:srgbClr val="000000"/>
                </a:solidFill>
              </a:rPr>
              <a:t>M</a:t>
            </a:r>
            <a:endParaRPr lang="en-US" sz="2000" dirty="0" smtClean="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30" grpId="0"/>
      <p:bldP spid="31" grpId="0"/>
      <p:bldP spid="32" grpId="0"/>
      <p:bldP spid="33" grpId="0"/>
      <p:bldP spid="38" grpId="0"/>
      <p:bldP spid="3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F5FABF5D-800B-4BF7-BC4D-AFDCB5AE4A87}" type="slidenum">
              <a:rPr lang="en-US">
                <a:solidFill>
                  <a:srgbClr val="000000">
                    <a:tint val="75000"/>
                  </a:srgbClr>
                </a:solidFill>
              </a:rPr>
              <a:pPr>
                <a:defRPr/>
              </a:pPr>
              <a:t>48</a:t>
            </a:fld>
            <a:endParaRPr lang="en-US" dirty="0">
              <a:solidFill>
                <a:srgbClr val="000000">
                  <a:tint val="75000"/>
                </a:srgbClr>
              </a:solidFill>
            </a:endParaRPr>
          </a:p>
        </p:txBody>
      </p:sp>
      <p:sp>
        <p:nvSpPr>
          <p:cNvPr id="91139"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16.12</a:t>
            </a:r>
          </a:p>
        </p:txBody>
      </p:sp>
      <p:sp>
        <p:nvSpPr>
          <p:cNvPr id="91140" name="Text Placeholder 2"/>
          <p:cNvSpPr>
            <a:spLocks/>
          </p:cNvSpPr>
          <p:nvPr/>
        </p:nvSpPr>
        <p:spPr bwMode="auto">
          <a:xfrm>
            <a:off x="152400" y="762000"/>
            <a:ext cx="8807450" cy="901547"/>
          </a:xfrm>
          <a:prstGeom prst="rect">
            <a:avLst/>
          </a:prstGeom>
          <a:noFill/>
          <a:ln w="9525">
            <a:noFill/>
            <a:miter lim="800000"/>
            <a:headEnd/>
            <a:tailEnd/>
          </a:ln>
        </p:spPr>
        <p:txBody>
          <a:bodyPr/>
          <a:lstStyle/>
          <a:p>
            <a:pPr fontAlgn="base">
              <a:spcBef>
                <a:spcPct val="20000"/>
              </a:spcBef>
              <a:spcAft>
                <a:spcPct val="0"/>
              </a:spcAft>
            </a:pPr>
            <a:r>
              <a:rPr lang="en-US" sz="2400" dirty="0" smtClean="0">
                <a:solidFill>
                  <a:srgbClr val="000000"/>
                </a:solidFill>
                <a:latin typeface="Calibri" pitchFamily="34" charset="0"/>
              </a:rPr>
              <a:t>Calculate the solubility of silver chloride (in g/L) in a 6.5 x 10</a:t>
            </a:r>
            <a:r>
              <a:rPr lang="en-US" sz="2400" baseline="30000" dirty="0" smtClean="0">
                <a:solidFill>
                  <a:srgbClr val="000000"/>
                </a:solidFill>
                <a:latin typeface="Calibri" pitchFamily="34" charset="0"/>
              </a:rPr>
              <a:t>-3</a:t>
            </a:r>
            <a:r>
              <a:rPr lang="en-US" sz="2400" dirty="0" smtClean="0">
                <a:solidFill>
                  <a:srgbClr val="000000"/>
                </a:solidFill>
                <a:latin typeface="Calibri" pitchFamily="34" charset="0"/>
              </a:rPr>
              <a:t> </a:t>
            </a:r>
            <a:r>
              <a:rPr lang="en-US" sz="2400" i="1" dirty="0" smtClean="0">
                <a:solidFill>
                  <a:srgbClr val="000000"/>
                </a:solidFill>
                <a:latin typeface="Calibri" pitchFamily="34" charset="0"/>
              </a:rPr>
              <a:t>M </a:t>
            </a:r>
            <a:r>
              <a:rPr lang="en-US" sz="2400" dirty="0" smtClean="0">
                <a:solidFill>
                  <a:srgbClr val="000000"/>
                </a:solidFill>
                <a:latin typeface="Calibri" pitchFamily="34" charset="0"/>
              </a:rPr>
              <a:t>silver nitrate solution. (</a:t>
            </a:r>
            <a:r>
              <a:rPr lang="en-US" sz="2400" dirty="0" err="1" smtClean="0">
                <a:solidFill>
                  <a:srgbClr val="000000"/>
                </a:solidFill>
                <a:latin typeface="Calibri" pitchFamily="34" charset="0"/>
              </a:rPr>
              <a:t>AgCl</a:t>
            </a:r>
            <a:r>
              <a:rPr lang="en-US" sz="2400" dirty="0" smtClean="0">
                <a:solidFill>
                  <a:srgbClr val="000000"/>
                </a:solidFill>
                <a:latin typeface="Calibri" pitchFamily="34" charset="0"/>
              </a:rPr>
              <a:t>, </a:t>
            </a:r>
            <a:r>
              <a:rPr lang="en-US" sz="2400" i="1" dirty="0" err="1" smtClean="0">
                <a:solidFill>
                  <a:srgbClr val="000000"/>
                </a:solidFill>
                <a:latin typeface="Calibri" pitchFamily="34" charset="0"/>
              </a:rPr>
              <a:t>K</a:t>
            </a:r>
            <a:r>
              <a:rPr lang="en-US" sz="2400" baseline="-25000" dirty="0" err="1" smtClean="0">
                <a:solidFill>
                  <a:srgbClr val="000000"/>
                </a:solidFill>
                <a:latin typeface="Calibri" pitchFamily="34" charset="0"/>
              </a:rPr>
              <a:t>sp</a:t>
            </a:r>
            <a:r>
              <a:rPr lang="en-US" sz="2400" dirty="0" smtClean="0">
                <a:solidFill>
                  <a:srgbClr val="000000"/>
                </a:solidFill>
                <a:latin typeface="Calibri" pitchFamily="34" charset="0"/>
              </a:rPr>
              <a:t> = 1.6 x 10</a:t>
            </a:r>
            <a:r>
              <a:rPr lang="en-US" sz="2400" baseline="30000" dirty="0" smtClean="0">
                <a:solidFill>
                  <a:srgbClr val="000000"/>
                </a:solidFill>
                <a:latin typeface="Calibri" pitchFamily="34" charset="0"/>
              </a:rPr>
              <a:t>-10</a:t>
            </a:r>
            <a:r>
              <a:rPr lang="en-US" sz="2400" dirty="0" smtClean="0">
                <a:solidFill>
                  <a:srgbClr val="000000"/>
                </a:solidFill>
                <a:latin typeface="Calibri" pitchFamily="34" charset="0"/>
              </a:rPr>
              <a:t>)</a:t>
            </a:r>
            <a:endParaRPr lang="en-US" sz="2400" dirty="0" smtClean="0">
              <a:latin typeface="Calibri" pitchFamily="34" charset="0"/>
            </a:endParaRPr>
          </a:p>
          <a:p>
            <a:pPr fontAlgn="base">
              <a:spcBef>
                <a:spcPct val="20000"/>
              </a:spcBef>
              <a:spcAft>
                <a:spcPct val="0"/>
              </a:spcAft>
              <a:buFont typeface="Arial" charset="0"/>
              <a:buNone/>
            </a:pPr>
            <a:endParaRPr lang="en-US" sz="2400" dirty="0" smtClean="0">
              <a:solidFill>
                <a:srgbClr val="000000"/>
              </a:solidFill>
              <a:latin typeface="Calibri" pitchFamily="34" charset="0"/>
            </a:endParaRPr>
          </a:p>
        </p:txBody>
      </p:sp>
      <p:sp>
        <p:nvSpPr>
          <p:cNvPr id="6" name="Rectangle 5"/>
          <p:cNvSpPr/>
          <p:nvPr/>
        </p:nvSpPr>
        <p:spPr>
          <a:xfrm>
            <a:off x="30028" y="1764249"/>
            <a:ext cx="5121658" cy="400110"/>
          </a:xfrm>
          <a:prstGeom prst="rect">
            <a:avLst/>
          </a:prstGeom>
        </p:spPr>
        <p:txBody>
          <a:bodyPr wrap="none">
            <a:spAutoFit/>
          </a:bodyPr>
          <a:lstStyle/>
          <a:p>
            <a:r>
              <a:rPr lang="en-US" sz="2000" dirty="0" smtClean="0">
                <a:latin typeface="Calibri" pitchFamily="34" charset="0"/>
              </a:rPr>
              <a:t>First lets calculate the solubility of </a:t>
            </a:r>
            <a:r>
              <a:rPr lang="en-US" sz="2000" dirty="0" err="1" smtClean="0">
                <a:latin typeface="Calibri" pitchFamily="34" charset="0"/>
              </a:rPr>
              <a:t>AgCl</a:t>
            </a:r>
            <a:r>
              <a:rPr lang="en-US" sz="2000" dirty="0" smtClean="0">
                <a:latin typeface="Calibri" pitchFamily="34" charset="0"/>
              </a:rPr>
              <a:t> (in g/L):</a:t>
            </a:r>
            <a:endParaRPr lang="en-US" sz="2000" dirty="0"/>
          </a:p>
        </p:txBody>
      </p:sp>
      <p:sp>
        <p:nvSpPr>
          <p:cNvPr id="24" name="Rectangle 23"/>
          <p:cNvSpPr/>
          <p:nvPr/>
        </p:nvSpPr>
        <p:spPr>
          <a:xfrm>
            <a:off x="5003097" y="1769159"/>
            <a:ext cx="1560042" cy="400110"/>
          </a:xfrm>
          <a:prstGeom prst="rect">
            <a:avLst/>
          </a:prstGeom>
        </p:spPr>
        <p:txBody>
          <a:bodyPr wrap="none">
            <a:spAutoFit/>
          </a:bodyPr>
          <a:lstStyle/>
          <a:p>
            <a:pPr algn="ctr" fontAlgn="base">
              <a:spcBef>
                <a:spcPct val="0"/>
              </a:spcBef>
              <a:spcAft>
                <a:spcPct val="0"/>
              </a:spcAft>
            </a:pPr>
            <a:r>
              <a:rPr lang="en-US" sz="2000" dirty="0" smtClean="0">
                <a:solidFill>
                  <a:srgbClr val="FF0000"/>
                </a:solidFill>
                <a:latin typeface="Calibri" pitchFamily="34" charset="0"/>
              </a:rPr>
              <a:t>1.8 x 10</a:t>
            </a:r>
            <a:r>
              <a:rPr lang="en-US" sz="2000" baseline="30000" dirty="0" smtClean="0">
                <a:solidFill>
                  <a:srgbClr val="FF0000"/>
                </a:solidFill>
                <a:latin typeface="Calibri" pitchFamily="34" charset="0"/>
              </a:rPr>
              <a:t>-3</a:t>
            </a:r>
            <a:r>
              <a:rPr lang="en-US" sz="2000" dirty="0" smtClean="0">
                <a:solidFill>
                  <a:srgbClr val="FF0000"/>
                </a:solidFill>
              </a:rPr>
              <a:t> g/L</a:t>
            </a:r>
            <a:endParaRPr lang="en-US" sz="2000" baseline="30000" dirty="0">
              <a:solidFill>
                <a:srgbClr val="FF0000"/>
              </a:solidFill>
            </a:endParaRPr>
          </a:p>
        </p:txBody>
      </p:sp>
      <p:sp>
        <p:nvSpPr>
          <p:cNvPr id="15" name="TextBox 14"/>
          <p:cNvSpPr txBox="1"/>
          <p:nvPr/>
        </p:nvSpPr>
        <p:spPr>
          <a:xfrm>
            <a:off x="439737" y="2280490"/>
            <a:ext cx="8207567" cy="369332"/>
          </a:xfrm>
          <a:prstGeom prst="rect">
            <a:avLst/>
          </a:prstGeom>
          <a:noFill/>
        </p:spPr>
        <p:txBody>
          <a:bodyPr wrap="square" rtlCol="0">
            <a:spAutoFit/>
          </a:bodyPr>
          <a:lstStyle/>
          <a:p>
            <a:r>
              <a:rPr lang="en-US" dirty="0" smtClean="0">
                <a:solidFill>
                  <a:srgbClr val="FF0000"/>
                </a:solidFill>
              </a:rPr>
              <a:t>What happens to this number is we are in a 6.5 x 10</a:t>
            </a:r>
            <a:r>
              <a:rPr lang="en-US" baseline="30000" dirty="0" smtClean="0">
                <a:solidFill>
                  <a:srgbClr val="FF0000"/>
                </a:solidFill>
              </a:rPr>
              <a:t>-3</a:t>
            </a:r>
            <a:r>
              <a:rPr lang="en-US" dirty="0" smtClean="0">
                <a:solidFill>
                  <a:srgbClr val="FF0000"/>
                </a:solidFill>
              </a:rPr>
              <a:t> M silver nitrate solution</a:t>
            </a:r>
            <a:r>
              <a:rPr lang="en-US" dirty="0" smtClean="0"/>
              <a:t>.</a:t>
            </a:r>
            <a:endParaRPr lang="en-US" dirty="0"/>
          </a:p>
        </p:txBody>
      </p:sp>
      <p:sp>
        <p:nvSpPr>
          <p:cNvPr id="39" name="Rectangle 38"/>
          <p:cNvSpPr/>
          <p:nvPr/>
        </p:nvSpPr>
        <p:spPr>
          <a:xfrm>
            <a:off x="2499561" y="3894331"/>
            <a:ext cx="1410964" cy="400110"/>
          </a:xfrm>
          <a:prstGeom prst="rect">
            <a:avLst/>
          </a:prstGeom>
        </p:spPr>
        <p:txBody>
          <a:bodyPr wrap="none">
            <a:spAutoFit/>
          </a:bodyPr>
          <a:lstStyle/>
          <a:p>
            <a:pPr lvl="0" algn="ctr" fontAlgn="base">
              <a:spcBef>
                <a:spcPct val="20000"/>
              </a:spcBef>
              <a:spcAft>
                <a:spcPct val="0"/>
              </a:spcAft>
              <a:tabLst>
                <a:tab pos="1087438" algn="l"/>
                <a:tab pos="3776663" algn="l"/>
                <a:tab pos="6454775" algn="l"/>
              </a:tabLst>
            </a:pPr>
            <a:r>
              <a:rPr lang="en-US" sz="2000" dirty="0" smtClean="0">
                <a:solidFill>
                  <a:srgbClr val="FF0000"/>
                </a:solidFill>
                <a:latin typeface="Calibri" pitchFamily="34" charset="0"/>
              </a:rPr>
              <a:t>2.5 x 10</a:t>
            </a:r>
            <a:r>
              <a:rPr lang="en-US" sz="2000" baseline="30000" dirty="0" smtClean="0">
                <a:solidFill>
                  <a:srgbClr val="FF0000"/>
                </a:solidFill>
                <a:latin typeface="Calibri" pitchFamily="34" charset="0"/>
              </a:rPr>
              <a:t>-8</a:t>
            </a:r>
            <a:r>
              <a:rPr lang="en-US" sz="2000" dirty="0" smtClean="0">
                <a:solidFill>
                  <a:srgbClr val="FF0000"/>
                </a:solidFill>
                <a:latin typeface="Calibri" pitchFamily="34" charset="0"/>
              </a:rPr>
              <a:t> </a:t>
            </a:r>
            <a:r>
              <a:rPr lang="en-US" sz="2000" i="1" dirty="0" smtClean="0">
                <a:solidFill>
                  <a:srgbClr val="FF0000"/>
                </a:solidFill>
                <a:latin typeface="Calibri" pitchFamily="34" charset="0"/>
              </a:rPr>
              <a:t>M</a:t>
            </a:r>
            <a:endParaRPr lang="en-US" sz="2000" dirty="0" smtClean="0">
              <a:solidFill>
                <a:srgbClr val="FF0000"/>
              </a:solidFill>
              <a:latin typeface="Calibri" pitchFamily="34" charset="0"/>
            </a:endParaRPr>
          </a:p>
        </p:txBody>
      </p:sp>
      <p:grpSp>
        <p:nvGrpSpPr>
          <p:cNvPr id="22" name="Group 6"/>
          <p:cNvGrpSpPr/>
          <p:nvPr/>
        </p:nvGrpSpPr>
        <p:grpSpPr>
          <a:xfrm>
            <a:off x="2641401" y="2959421"/>
            <a:ext cx="3804240" cy="787521"/>
            <a:chOff x="152400" y="761999"/>
            <a:chExt cx="3804240" cy="787521"/>
          </a:xfrm>
        </p:grpSpPr>
        <p:sp>
          <p:nvSpPr>
            <p:cNvPr id="26" name="Text Placeholder 2"/>
            <p:cNvSpPr>
              <a:spLocks/>
            </p:cNvSpPr>
            <p:nvPr/>
          </p:nvSpPr>
          <p:spPr bwMode="auto">
            <a:xfrm>
              <a:off x="152400" y="761999"/>
              <a:ext cx="3804240" cy="787521"/>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000" dirty="0" smtClean="0">
                  <a:solidFill>
                    <a:srgbClr val="000000"/>
                  </a:solidFill>
                  <a:latin typeface="Calibri" pitchFamily="34" charset="0"/>
                </a:rPr>
                <a:t>molar solubility	         solubility of</a:t>
              </a:r>
            </a:p>
            <a:p>
              <a:pPr fontAlgn="base">
                <a:spcBef>
                  <a:spcPct val="20000"/>
                </a:spcBef>
                <a:spcAft>
                  <a:spcPct val="0"/>
                </a:spcAft>
                <a:buFont typeface="Arial" charset="0"/>
                <a:buNone/>
                <a:tabLst>
                  <a:tab pos="1774825" algn="l"/>
                  <a:tab pos="3776663" algn="l"/>
                  <a:tab pos="6454775" algn="l"/>
                </a:tabLst>
              </a:pPr>
              <a:r>
                <a:rPr lang="en-US" sz="2000" dirty="0" smtClean="0">
                  <a:solidFill>
                    <a:srgbClr val="000000"/>
                  </a:solidFill>
                  <a:latin typeface="Calibri" pitchFamily="34" charset="0"/>
                </a:rPr>
                <a:t>      of </a:t>
              </a:r>
              <a:r>
                <a:rPr lang="en-US" sz="2000" dirty="0" err="1" smtClean="0">
                  <a:solidFill>
                    <a:srgbClr val="000000"/>
                  </a:solidFill>
                  <a:latin typeface="Calibri" pitchFamily="34" charset="0"/>
                </a:rPr>
                <a:t>AgCl</a:t>
              </a:r>
              <a:r>
                <a:rPr lang="en-US" sz="2000" baseline="-25000" dirty="0" smtClean="0">
                  <a:solidFill>
                    <a:srgbClr val="000000"/>
                  </a:solidFill>
                  <a:latin typeface="Calibri" pitchFamily="34" charset="0"/>
                </a:rPr>
                <a:t>	               </a:t>
              </a:r>
              <a:r>
                <a:rPr lang="en-US" sz="2000" dirty="0" err="1" smtClean="0">
                  <a:solidFill>
                    <a:srgbClr val="000000"/>
                  </a:solidFill>
                  <a:latin typeface="Calibri" pitchFamily="34" charset="0"/>
                </a:rPr>
                <a:t>AgCl</a:t>
              </a:r>
              <a:r>
                <a:rPr lang="en-US" sz="2000" baseline="-25000" dirty="0" smtClean="0">
                  <a:solidFill>
                    <a:srgbClr val="000000"/>
                  </a:solidFill>
                  <a:latin typeface="Calibri" pitchFamily="34" charset="0"/>
                </a:rPr>
                <a:t> </a:t>
              </a:r>
              <a:r>
                <a:rPr lang="en-US" sz="2000" dirty="0" smtClean="0">
                  <a:solidFill>
                    <a:srgbClr val="000000"/>
                  </a:solidFill>
                  <a:latin typeface="Calibri" pitchFamily="34" charset="0"/>
                </a:rPr>
                <a:t>in g/L</a:t>
              </a:r>
            </a:p>
          </p:txBody>
        </p:sp>
        <p:sp>
          <p:nvSpPr>
            <p:cNvPr id="40" name="Line 6"/>
            <p:cNvSpPr>
              <a:spLocks noChangeShapeType="1"/>
            </p:cNvSpPr>
            <p:nvPr/>
          </p:nvSpPr>
          <p:spPr bwMode="auto">
            <a:xfrm>
              <a:off x="1876347" y="1128399"/>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grpSp>
      <p:sp>
        <p:nvSpPr>
          <p:cNvPr id="41" name="Rectangle 40"/>
          <p:cNvSpPr/>
          <p:nvPr/>
        </p:nvSpPr>
        <p:spPr>
          <a:xfrm>
            <a:off x="3989087" y="3823547"/>
            <a:ext cx="1119217" cy="307777"/>
          </a:xfrm>
          <a:prstGeom prst="rect">
            <a:avLst/>
          </a:prstGeom>
        </p:spPr>
        <p:txBody>
          <a:bodyPr wrap="none">
            <a:spAutoFit/>
          </a:bodyPr>
          <a:lstStyle/>
          <a:p>
            <a:r>
              <a:rPr lang="en-US" sz="1400" dirty="0" smtClean="0"/>
              <a:t>143.4 g/mol</a:t>
            </a:r>
            <a:endParaRPr lang="en-US" sz="1400" dirty="0"/>
          </a:p>
        </p:txBody>
      </p:sp>
      <p:sp>
        <p:nvSpPr>
          <p:cNvPr id="42" name="Rectangle 41"/>
          <p:cNvSpPr/>
          <p:nvPr/>
        </p:nvSpPr>
        <p:spPr>
          <a:xfrm>
            <a:off x="5201397" y="3895414"/>
            <a:ext cx="1560042" cy="400110"/>
          </a:xfrm>
          <a:prstGeom prst="rect">
            <a:avLst/>
          </a:prstGeom>
        </p:spPr>
        <p:txBody>
          <a:bodyPr wrap="none">
            <a:spAutoFit/>
          </a:bodyPr>
          <a:lstStyle/>
          <a:p>
            <a:pPr algn="ctr" fontAlgn="base">
              <a:spcBef>
                <a:spcPct val="0"/>
              </a:spcBef>
              <a:spcAft>
                <a:spcPct val="0"/>
              </a:spcAft>
            </a:pPr>
            <a:r>
              <a:rPr lang="en-US" sz="2000" dirty="0" smtClean="0">
                <a:solidFill>
                  <a:srgbClr val="FF0000"/>
                </a:solidFill>
                <a:latin typeface="Calibri" pitchFamily="34" charset="0"/>
              </a:rPr>
              <a:t>3.6 x 10</a:t>
            </a:r>
            <a:r>
              <a:rPr lang="en-US" sz="2000" baseline="30000" dirty="0" smtClean="0">
                <a:solidFill>
                  <a:srgbClr val="FF0000"/>
                </a:solidFill>
                <a:latin typeface="Calibri" pitchFamily="34" charset="0"/>
              </a:rPr>
              <a:t>-3</a:t>
            </a:r>
            <a:r>
              <a:rPr lang="en-US" sz="2000" dirty="0" smtClean="0">
                <a:solidFill>
                  <a:srgbClr val="FF0000"/>
                </a:solidFill>
                <a:latin typeface="Calibri" pitchFamily="34" charset="0"/>
              </a:rPr>
              <a:t> g/L</a:t>
            </a:r>
            <a:endParaRPr lang="en-US" sz="2000" baseline="30000" dirty="0">
              <a:solidFill>
                <a:srgbClr val="FF0000"/>
              </a:solidFill>
              <a:latin typeface="Calibri" pitchFamily="34" charset="0"/>
            </a:endParaRPr>
          </a:p>
        </p:txBody>
      </p:sp>
      <p:sp>
        <p:nvSpPr>
          <p:cNvPr id="43" name="Line 6"/>
          <p:cNvSpPr>
            <a:spLocks noChangeShapeType="1"/>
          </p:cNvSpPr>
          <p:nvPr/>
        </p:nvSpPr>
        <p:spPr bwMode="auto">
          <a:xfrm>
            <a:off x="3945677" y="4089903"/>
            <a:ext cx="1287331"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sp>
        <p:nvSpPr>
          <p:cNvPr id="44" name="Rectangle 43"/>
          <p:cNvSpPr/>
          <p:nvPr/>
        </p:nvSpPr>
        <p:spPr>
          <a:xfrm>
            <a:off x="1587333" y="4882460"/>
            <a:ext cx="5890394" cy="461665"/>
          </a:xfrm>
          <a:prstGeom prst="rect">
            <a:avLst/>
          </a:prstGeom>
        </p:spPr>
        <p:txBody>
          <a:bodyPr wrap="none">
            <a:spAutoFit/>
          </a:bodyPr>
          <a:lstStyle/>
          <a:p>
            <a:pPr lvl="0" algn="ctr" fontAlgn="base">
              <a:spcBef>
                <a:spcPct val="20000"/>
              </a:spcBef>
              <a:spcAft>
                <a:spcPct val="0"/>
              </a:spcAft>
            </a:pPr>
            <a:r>
              <a:rPr lang="en-US" sz="2400" dirty="0" err="1" smtClean="0">
                <a:solidFill>
                  <a:srgbClr val="FF0000"/>
                </a:solidFill>
                <a:latin typeface="Calibri" pitchFamily="34" charset="0"/>
              </a:rPr>
              <a:t>AgCl</a:t>
            </a:r>
            <a:r>
              <a:rPr lang="en-US" sz="2400" dirty="0" smtClean="0">
                <a:solidFill>
                  <a:srgbClr val="FF0000"/>
                </a:solidFill>
                <a:latin typeface="Calibri" pitchFamily="34" charset="0"/>
              </a:rPr>
              <a:t> becomes less soluble when Ag</a:t>
            </a:r>
            <a:r>
              <a:rPr lang="en-US" sz="2400" baseline="30000" dirty="0" smtClean="0">
                <a:solidFill>
                  <a:srgbClr val="FF0000"/>
                </a:solidFill>
                <a:latin typeface="Calibri" pitchFamily="34" charset="0"/>
              </a:rPr>
              <a:t>+</a:t>
            </a:r>
            <a:r>
              <a:rPr lang="en-US" sz="2400" dirty="0" smtClean="0">
                <a:solidFill>
                  <a:srgbClr val="FF0000"/>
                </a:solidFill>
                <a:latin typeface="Calibri" pitchFamily="34" charset="0"/>
              </a:rPr>
              <a:t> is added.</a:t>
            </a:r>
            <a:endParaRPr lang="en-US" sz="2400" baseline="-25000" dirty="0">
              <a:solidFill>
                <a:srgbClr val="FF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animBg="1"/>
      <p:bldP spid="4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19173" y="3723614"/>
            <a:ext cx="2194089" cy="339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t>Solubility</a:t>
            </a:r>
            <a:endParaRPr lang="en-US" sz="4000" u="sng" dirty="0"/>
          </a:p>
        </p:txBody>
      </p:sp>
      <p:sp>
        <p:nvSpPr>
          <p:cNvPr id="5" name="Rectangle 17"/>
          <p:cNvSpPr>
            <a:spLocks noGrp="1" noChangeArrowheads="1"/>
          </p:cNvSpPr>
          <p:nvPr>
            <p:ph idx="1"/>
          </p:nvPr>
        </p:nvSpPr>
        <p:spPr>
          <a:xfrm>
            <a:off x="762000" y="1123058"/>
            <a:ext cx="7543800" cy="2739211"/>
          </a:xfrm>
        </p:spPr>
        <p:txBody>
          <a:bodyPr wrap="square">
            <a:spAutoFit/>
          </a:bodyPr>
          <a:lstStyle/>
          <a:p>
            <a:pPr marL="338138" lvl="1" indent="-338138">
              <a:spcBef>
                <a:spcPts val="1200"/>
              </a:spcBef>
              <a:buClr>
                <a:srgbClr val="FF0000"/>
              </a:buClr>
              <a:buSzPct val="120000"/>
              <a:buFont typeface="Wingdings" pitchFamily="2" charset="2"/>
              <a:buChar char="§"/>
            </a:pPr>
            <a:r>
              <a:rPr lang="en-US" altLang="en-US" dirty="0" smtClean="0"/>
              <a:t>Salts are usually strong electrolytes:</a:t>
            </a:r>
          </a:p>
          <a:p>
            <a:pPr marL="338138" lvl="1" indent="-338138" algn="ctr">
              <a:spcBef>
                <a:spcPts val="1200"/>
              </a:spcBef>
              <a:buClr>
                <a:srgbClr val="FF0000"/>
              </a:buClr>
              <a:buSzPct val="120000"/>
              <a:buNone/>
            </a:pPr>
            <a:r>
              <a:rPr lang="en-US" altLang="en-US" b="1" dirty="0" smtClean="0">
                <a:solidFill>
                  <a:srgbClr val="0070C0"/>
                </a:solidFill>
              </a:rPr>
              <a:t>NaCl(</a:t>
            </a:r>
            <a:r>
              <a:rPr lang="en-US" altLang="en-US" b="1" i="1" dirty="0" smtClean="0">
                <a:solidFill>
                  <a:srgbClr val="0070C0"/>
                </a:solidFill>
              </a:rPr>
              <a:t>s</a:t>
            </a:r>
            <a:r>
              <a:rPr lang="en-US" altLang="en-US" b="1" dirty="0" smtClean="0">
                <a:solidFill>
                  <a:srgbClr val="0070C0"/>
                </a:solidFill>
              </a:rPr>
              <a:t>)  </a:t>
            </a:r>
            <a:r>
              <a:rPr lang="en-US" altLang="en-US" b="1" baseline="30000" dirty="0" smtClean="0">
                <a:solidFill>
                  <a:srgbClr val="0070C0"/>
                </a:solidFill>
                <a:sym typeface="Symbol"/>
              </a:rPr>
              <a:t></a:t>
            </a:r>
            <a:r>
              <a:rPr lang="en-US" altLang="en-US" b="1" dirty="0" smtClean="0">
                <a:solidFill>
                  <a:srgbClr val="0070C0"/>
                </a:solidFill>
                <a:sym typeface="Symbol"/>
              </a:rPr>
              <a:t>  </a:t>
            </a:r>
            <a:r>
              <a:rPr lang="en-US" altLang="en-US" b="1" dirty="0" smtClean="0">
                <a:solidFill>
                  <a:srgbClr val="0070C0"/>
                </a:solidFill>
              </a:rPr>
              <a:t>Na</a:t>
            </a:r>
            <a:r>
              <a:rPr lang="en-US" altLang="en-US" b="1" baseline="30000" dirty="0" smtClean="0">
                <a:solidFill>
                  <a:srgbClr val="0070C0"/>
                </a:solidFill>
                <a:sym typeface="Symbol"/>
              </a:rPr>
              <a:t>+</a:t>
            </a:r>
            <a:r>
              <a:rPr lang="en-US" altLang="en-US" b="1" dirty="0" smtClean="0">
                <a:solidFill>
                  <a:srgbClr val="0070C0"/>
                </a:solidFill>
                <a:sym typeface="Symbol"/>
              </a:rPr>
              <a:t>(</a:t>
            </a:r>
            <a:r>
              <a:rPr lang="en-US" altLang="en-US" b="1" i="1" dirty="0" smtClean="0">
                <a:solidFill>
                  <a:srgbClr val="0070C0"/>
                </a:solidFill>
                <a:sym typeface="Symbol"/>
              </a:rPr>
              <a:t>aq</a:t>
            </a:r>
            <a:r>
              <a:rPr lang="en-US" altLang="en-US" b="1" dirty="0" smtClean="0">
                <a:solidFill>
                  <a:srgbClr val="0070C0"/>
                </a:solidFill>
                <a:sym typeface="Symbol"/>
              </a:rPr>
              <a:t>) + Cl</a:t>
            </a:r>
            <a:r>
              <a:rPr lang="en-US" altLang="en-US" b="1" baseline="30000" dirty="0" smtClean="0">
                <a:solidFill>
                  <a:srgbClr val="0070C0"/>
                </a:solidFill>
                <a:sym typeface="Symbol"/>
              </a:rPr>
              <a:t>–</a:t>
            </a:r>
            <a:r>
              <a:rPr lang="en-US" altLang="en-US" b="1" dirty="0" smtClean="0">
                <a:solidFill>
                  <a:srgbClr val="0070C0"/>
                </a:solidFill>
                <a:sym typeface="Symbol"/>
              </a:rPr>
              <a:t>(</a:t>
            </a:r>
            <a:r>
              <a:rPr lang="en-US" altLang="en-US" b="1" i="1" dirty="0" smtClean="0">
                <a:solidFill>
                  <a:srgbClr val="0070C0"/>
                </a:solidFill>
                <a:sym typeface="Symbol"/>
              </a:rPr>
              <a:t>aq</a:t>
            </a:r>
            <a:r>
              <a:rPr lang="en-US" altLang="en-US" b="1" dirty="0" smtClean="0">
                <a:solidFill>
                  <a:srgbClr val="0070C0"/>
                </a:solidFill>
                <a:sym typeface="Symbol"/>
              </a:rPr>
              <a:t>)</a:t>
            </a:r>
          </a:p>
          <a:p>
            <a:pPr marL="514350" lvl="2" indent="-249238">
              <a:spcBef>
                <a:spcPts val="600"/>
              </a:spcBef>
              <a:buClr>
                <a:srgbClr val="0000CC"/>
              </a:buClr>
              <a:buSzPct val="120000"/>
              <a:buFont typeface="Wingdings" pitchFamily="2" charset="2"/>
              <a:buChar char="§"/>
            </a:pPr>
            <a:r>
              <a:rPr lang="en-US" altLang="en-US" dirty="0" smtClean="0"/>
              <a:t>They dissolve in water forming hydrated ions until a saturated solution is formed.</a:t>
            </a:r>
          </a:p>
          <a:p>
            <a:pPr marL="514350" lvl="2" indent="-249238">
              <a:spcBef>
                <a:spcPts val="600"/>
              </a:spcBef>
              <a:buClr>
                <a:srgbClr val="0000CC"/>
              </a:buClr>
              <a:buSzPct val="120000"/>
              <a:buFont typeface="Wingdings" pitchFamily="2" charset="2"/>
              <a:buChar char="§"/>
            </a:pPr>
            <a:r>
              <a:rPr lang="en-US" altLang="en-US" dirty="0" smtClean="0"/>
              <a:t>In the saturated solution, there exists a dynamic equilibrium between the solid salt and dissolved ions.</a:t>
            </a:r>
          </a:p>
        </p:txBody>
      </p:sp>
      <p:sp>
        <p:nvSpPr>
          <p:cNvPr id="6" name="Rectangle 17"/>
          <p:cNvSpPr txBox="1">
            <a:spLocks noChangeArrowheads="1"/>
          </p:cNvSpPr>
          <p:nvPr/>
        </p:nvSpPr>
        <p:spPr>
          <a:xfrm>
            <a:off x="798513" y="4319383"/>
            <a:ext cx="7543800" cy="200054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spcBef>
                <a:spcPts val="1800"/>
              </a:spcBef>
              <a:buClr>
                <a:srgbClr val="FF0000"/>
              </a:buClr>
              <a:buSzPct val="120000"/>
              <a:buFont typeface="Wingdings" pitchFamily="2" charset="2"/>
              <a:buChar char="§"/>
            </a:pPr>
            <a:r>
              <a:rPr lang="en-US" altLang="en-US" dirty="0" smtClean="0"/>
              <a:t>Some salts, however, are only sparingly soluble:</a:t>
            </a:r>
          </a:p>
          <a:p>
            <a:pPr marL="338138" lvl="1" indent="-338138" algn="ctr">
              <a:spcBef>
                <a:spcPts val="1200"/>
              </a:spcBef>
              <a:buClr>
                <a:srgbClr val="FF0000"/>
              </a:buClr>
              <a:buSzPct val="120000"/>
              <a:buFont typeface="Arial" pitchFamily="34" charset="0"/>
              <a:buNone/>
            </a:pPr>
            <a:r>
              <a:rPr lang="en-US" altLang="en-US" b="1" dirty="0" err="1" smtClean="0">
                <a:solidFill>
                  <a:srgbClr val="0070C0"/>
                </a:solidFill>
              </a:rPr>
              <a:t>AgCl</a:t>
            </a:r>
            <a:r>
              <a:rPr lang="en-US" altLang="en-US" b="1" dirty="0" smtClean="0">
                <a:solidFill>
                  <a:srgbClr val="0070C0"/>
                </a:solidFill>
              </a:rPr>
              <a:t>(</a:t>
            </a:r>
            <a:r>
              <a:rPr lang="en-US" altLang="en-US" b="1" i="1" dirty="0" smtClean="0">
                <a:solidFill>
                  <a:srgbClr val="0070C0"/>
                </a:solidFill>
              </a:rPr>
              <a:t>s</a:t>
            </a:r>
            <a:r>
              <a:rPr lang="en-US" altLang="en-US" b="1" dirty="0" smtClean="0">
                <a:solidFill>
                  <a:srgbClr val="0070C0"/>
                </a:solidFill>
              </a:rPr>
              <a:t>)  </a:t>
            </a:r>
            <a:r>
              <a:rPr lang="en-US" altLang="en-US" b="1" baseline="30000" dirty="0">
                <a:solidFill>
                  <a:srgbClr val="0070C0"/>
                </a:solidFill>
                <a:sym typeface="Symbol"/>
              </a:rPr>
              <a:t> </a:t>
            </a:r>
            <a:r>
              <a:rPr lang="en-US" altLang="en-US" b="1" dirty="0" smtClean="0">
                <a:solidFill>
                  <a:srgbClr val="0070C0"/>
                </a:solidFill>
                <a:sym typeface="Symbol"/>
              </a:rPr>
              <a:t>        </a:t>
            </a:r>
            <a:r>
              <a:rPr lang="en-US" altLang="en-US" b="1" dirty="0" smtClean="0">
                <a:solidFill>
                  <a:srgbClr val="0070C0"/>
                </a:solidFill>
              </a:rPr>
              <a:t>Ag</a:t>
            </a:r>
            <a:r>
              <a:rPr lang="en-US" altLang="en-US" b="1" baseline="30000" dirty="0" smtClean="0">
                <a:solidFill>
                  <a:srgbClr val="0070C0"/>
                </a:solidFill>
                <a:sym typeface="Symbol"/>
              </a:rPr>
              <a:t>+</a:t>
            </a:r>
            <a:r>
              <a:rPr lang="en-US" altLang="en-US" b="1" dirty="0" smtClean="0">
                <a:solidFill>
                  <a:srgbClr val="0070C0"/>
                </a:solidFill>
                <a:sym typeface="Symbol"/>
              </a:rPr>
              <a:t>(</a:t>
            </a:r>
            <a:r>
              <a:rPr lang="en-US" altLang="en-US" b="1" i="1" dirty="0" err="1" smtClean="0">
                <a:solidFill>
                  <a:srgbClr val="0070C0"/>
                </a:solidFill>
                <a:sym typeface="Symbol"/>
              </a:rPr>
              <a:t>aq</a:t>
            </a:r>
            <a:r>
              <a:rPr lang="en-US" altLang="en-US" b="1" dirty="0" smtClean="0">
                <a:solidFill>
                  <a:srgbClr val="0070C0"/>
                </a:solidFill>
                <a:sym typeface="Symbol"/>
              </a:rPr>
              <a:t>) + Cl</a:t>
            </a:r>
            <a:r>
              <a:rPr lang="en-US" altLang="en-US" b="1" baseline="30000" dirty="0" smtClean="0">
                <a:solidFill>
                  <a:srgbClr val="0070C0"/>
                </a:solidFill>
                <a:sym typeface="Symbol"/>
              </a:rPr>
              <a:t>–</a:t>
            </a:r>
            <a:r>
              <a:rPr lang="en-US" altLang="en-US" b="1" dirty="0" smtClean="0">
                <a:solidFill>
                  <a:srgbClr val="0070C0"/>
                </a:solidFill>
                <a:sym typeface="Symbol"/>
              </a:rPr>
              <a:t>(</a:t>
            </a:r>
            <a:r>
              <a:rPr lang="en-US" altLang="en-US" b="1" i="1" dirty="0" err="1" smtClean="0">
                <a:solidFill>
                  <a:srgbClr val="0070C0"/>
                </a:solidFill>
                <a:sym typeface="Symbol"/>
              </a:rPr>
              <a:t>aq</a:t>
            </a:r>
            <a:r>
              <a:rPr lang="en-US" altLang="en-US" b="1" dirty="0" smtClean="0">
                <a:solidFill>
                  <a:srgbClr val="0070C0"/>
                </a:solidFill>
                <a:sym typeface="Symbol"/>
              </a:rPr>
              <a:t>)</a:t>
            </a:r>
          </a:p>
          <a:p>
            <a:pPr marL="514350" lvl="2" indent="-249238">
              <a:spcBef>
                <a:spcPts val="1200"/>
              </a:spcBef>
              <a:buClr>
                <a:srgbClr val="0000CC"/>
              </a:buClr>
              <a:buSzPct val="120000"/>
              <a:buFont typeface="Wingdings" pitchFamily="2" charset="2"/>
              <a:buChar char="§"/>
            </a:pPr>
            <a:r>
              <a:rPr lang="en-US" altLang="en-US" dirty="0" smtClean="0"/>
              <a:t>Only a small amount of such a salt is required to produce a saturated solution.</a:t>
            </a:r>
          </a:p>
        </p:txBody>
      </p:sp>
      <p:sp>
        <p:nvSpPr>
          <p:cNvPr id="7" name="Line 6"/>
          <p:cNvSpPr>
            <a:spLocks noChangeShapeType="1"/>
          </p:cNvSpPr>
          <p:nvPr/>
        </p:nvSpPr>
        <p:spPr bwMode="auto">
          <a:xfrm>
            <a:off x="3556001" y="5114249"/>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8" name="Line 7"/>
          <p:cNvSpPr>
            <a:spLocks noChangeShapeType="1"/>
          </p:cNvSpPr>
          <p:nvPr/>
        </p:nvSpPr>
        <p:spPr bwMode="auto">
          <a:xfrm flipH="1">
            <a:off x="3556001" y="5266649"/>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Text Box 4"/>
          <p:cNvSpPr txBox="1">
            <a:spLocks noChangeArrowheads="1"/>
          </p:cNvSpPr>
          <p:nvPr/>
        </p:nvSpPr>
        <p:spPr bwMode="auto">
          <a:xfrm>
            <a:off x="198306" y="928173"/>
            <a:ext cx="8670275" cy="1446550"/>
          </a:xfrm>
          <a:prstGeom prst="rect">
            <a:avLst/>
          </a:prstGeom>
          <a:noFill/>
          <a:ln w="9525">
            <a:noFill/>
            <a:miter lim="800000"/>
            <a:headEnd/>
            <a:tailEnd/>
          </a:ln>
        </p:spPr>
        <p:txBody>
          <a:bodyPr wrap="square">
            <a:spAutoFit/>
          </a:bodyPr>
          <a:lstStyle/>
          <a:p>
            <a:pPr fontAlgn="base">
              <a:spcBef>
                <a:spcPct val="0"/>
              </a:spcBef>
              <a:spcAft>
                <a:spcPct val="0"/>
              </a:spcAft>
            </a:pPr>
            <a:r>
              <a:rPr lang="en-US" sz="2200" dirty="0" smtClean="0">
                <a:solidFill>
                  <a:srgbClr val="000000"/>
                </a:solidFill>
                <a:latin typeface="Calibri" pitchFamily="34" charset="0"/>
              </a:rPr>
              <a:t>The solubility of salts that generate acidic or basic ions is influenced by the pH of the solution.</a:t>
            </a:r>
          </a:p>
          <a:p>
            <a:pPr marL="573088" indent="-231775" fontAlgn="base">
              <a:spcBef>
                <a:spcPct val="0"/>
              </a:spcBef>
              <a:spcAft>
                <a:spcPct val="0"/>
              </a:spcAft>
              <a:buFont typeface="Arial" pitchFamily="34" charset="0"/>
              <a:buChar char="•"/>
            </a:pPr>
            <a:r>
              <a:rPr lang="en-US" sz="2200" dirty="0" smtClean="0">
                <a:solidFill>
                  <a:srgbClr val="000000"/>
                </a:solidFill>
                <a:latin typeface="Calibri" pitchFamily="34" charset="0"/>
              </a:rPr>
              <a:t>Insoluble bases dissolve in acidic solutions</a:t>
            </a:r>
          </a:p>
          <a:p>
            <a:pPr marL="573088" indent="-231775" fontAlgn="base">
              <a:spcBef>
                <a:spcPct val="0"/>
              </a:spcBef>
              <a:spcAft>
                <a:spcPct val="0"/>
              </a:spcAft>
              <a:buFont typeface="Arial" pitchFamily="34" charset="0"/>
              <a:buChar char="•"/>
            </a:pPr>
            <a:r>
              <a:rPr lang="en-US" sz="2200" dirty="0" smtClean="0">
                <a:solidFill>
                  <a:srgbClr val="000000"/>
                </a:solidFill>
                <a:latin typeface="Calibri" pitchFamily="34" charset="0"/>
              </a:rPr>
              <a:t>Insoluble acids dissolve in basic solutions</a:t>
            </a:r>
          </a:p>
        </p:txBody>
      </p:sp>
      <p:grpSp>
        <p:nvGrpSpPr>
          <p:cNvPr id="7" name="Group 22"/>
          <p:cNvGrpSpPr/>
          <p:nvPr/>
        </p:nvGrpSpPr>
        <p:grpSpPr>
          <a:xfrm>
            <a:off x="854303" y="2561784"/>
            <a:ext cx="3557384" cy="400110"/>
            <a:chOff x="2916603" y="1679518"/>
            <a:chExt cx="3557384" cy="400110"/>
          </a:xfrm>
        </p:grpSpPr>
        <p:sp>
          <p:nvSpPr>
            <p:cNvPr id="8" name="Text Box 13"/>
            <p:cNvSpPr txBox="1">
              <a:spLocks noChangeArrowheads="1"/>
            </p:cNvSpPr>
            <p:nvPr/>
          </p:nvSpPr>
          <p:spPr bwMode="auto">
            <a:xfrm>
              <a:off x="2916603" y="1679518"/>
              <a:ext cx="3557384" cy="400110"/>
            </a:xfrm>
            <a:prstGeom prst="rect">
              <a:avLst/>
            </a:prstGeom>
            <a:noFill/>
            <a:ln w="9525">
              <a:noFill/>
              <a:miter lim="800000"/>
              <a:headEnd/>
              <a:tailEnd/>
            </a:ln>
          </p:spPr>
          <p:txBody>
            <a:bodyPr wrap="none">
              <a:spAutoFit/>
            </a:bodyPr>
            <a:lstStyle/>
            <a:p>
              <a:r>
                <a:rPr lang="en-US" sz="2000" dirty="0" smtClean="0">
                  <a:latin typeface="Calibri" panose="020F0502020204030204" pitchFamily="34" charset="0"/>
                </a:rPr>
                <a:t>PbF</a:t>
              </a:r>
              <a:r>
                <a:rPr lang="en-US" sz="2000" baseline="-25000" dirty="0" smtClean="0">
                  <a:latin typeface="Calibri" panose="020F0502020204030204" pitchFamily="34" charset="0"/>
                </a:rPr>
                <a:t>2</a:t>
              </a:r>
              <a:r>
                <a:rPr lang="en-US" sz="2000" dirty="0" smtClean="0">
                  <a:latin typeface="Calibri" panose="020F0502020204030204" pitchFamily="34" charset="0"/>
                </a:rPr>
                <a:t>(s)           Pb</a:t>
              </a:r>
              <a:r>
                <a:rPr lang="en-US" sz="2000" baseline="30000" dirty="0" smtClean="0">
                  <a:latin typeface="Calibri" panose="020F0502020204030204" pitchFamily="34" charset="0"/>
                </a:rPr>
                <a:t>2+</a:t>
              </a:r>
              <a:r>
                <a:rPr lang="en-US" sz="2000" dirty="0" smtClean="0">
                  <a:latin typeface="Calibri" panose="020F0502020204030204" pitchFamily="34" charset="0"/>
                </a:rPr>
                <a:t> (</a:t>
              </a:r>
              <a:r>
                <a:rPr lang="en-US" sz="2000" dirty="0" err="1" smtClean="0">
                  <a:latin typeface="Calibri" panose="020F0502020204030204" pitchFamily="34" charset="0"/>
                </a:rPr>
                <a:t>aq</a:t>
              </a:r>
              <a:r>
                <a:rPr lang="en-US" sz="2000" dirty="0" smtClean="0">
                  <a:latin typeface="Calibri" panose="020F0502020204030204" pitchFamily="34" charset="0"/>
                </a:rPr>
                <a:t>) </a:t>
              </a:r>
              <a:r>
                <a:rPr lang="en-US" sz="2000" dirty="0">
                  <a:latin typeface="Calibri" panose="020F0502020204030204" pitchFamily="34" charset="0"/>
                </a:rPr>
                <a:t>+ </a:t>
              </a:r>
              <a:r>
                <a:rPr lang="en-US" sz="2000" dirty="0" smtClean="0">
                  <a:latin typeface="Calibri" panose="020F0502020204030204" pitchFamily="34" charset="0"/>
                </a:rPr>
                <a:t>2F</a:t>
              </a:r>
              <a:r>
                <a:rPr lang="en-US" sz="2000" baseline="30000" dirty="0" smtClean="0">
                  <a:latin typeface="Calibri" panose="020F0502020204030204" pitchFamily="34" charset="0"/>
                </a:rPr>
                <a:t>-</a:t>
              </a:r>
              <a:r>
                <a:rPr lang="en-US" sz="2000" dirty="0" smtClean="0">
                  <a:latin typeface="Calibri" panose="020F0502020204030204" pitchFamily="34" charset="0"/>
                </a:rPr>
                <a:t> (</a:t>
              </a:r>
              <a:r>
                <a:rPr lang="en-US" sz="2000" dirty="0" err="1" smtClean="0">
                  <a:latin typeface="Calibri" panose="020F0502020204030204" pitchFamily="34" charset="0"/>
                </a:rPr>
                <a:t>aq</a:t>
              </a:r>
              <a:r>
                <a:rPr lang="en-US" sz="2000" dirty="0" smtClean="0">
                  <a:latin typeface="Calibri" panose="020F0502020204030204" pitchFamily="34" charset="0"/>
                </a:rPr>
                <a:t>)</a:t>
              </a:r>
              <a:endParaRPr lang="en-US" sz="2000" dirty="0">
                <a:latin typeface="Calibri" panose="020F0502020204030204" pitchFamily="34" charset="0"/>
              </a:endParaRPr>
            </a:p>
          </p:txBody>
        </p:sp>
        <p:graphicFrame>
          <p:nvGraphicFramePr>
            <p:cNvPr id="9" name="Object 2"/>
            <p:cNvGraphicFramePr>
              <a:graphicFrameLocks noChangeAspect="1"/>
            </p:cNvGraphicFramePr>
            <p:nvPr>
              <p:extLst>
                <p:ext uri="{D42A27DB-BD31-4B8C-83A1-F6EECF244321}">
                  <p14:modId xmlns="" xmlns:p14="http://schemas.microsoft.com/office/powerpoint/2010/main" val="2691199207"/>
                </p:ext>
              </p:extLst>
            </p:nvPr>
          </p:nvGraphicFramePr>
          <p:xfrm>
            <a:off x="3770303" y="1806400"/>
            <a:ext cx="517415" cy="182450"/>
          </p:xfrm>
          <a:graphic>
            <a:graphicData uri="http://schemas.openxmlformats.org/presentationml/2006/ole">
              <p:oleObj spid="_x0000_s634905" name="CS ChemDraw Drawing" r:id="rId3" imgW="1014619" imgH="243270" progId="ChemDraw.Document.6.0">
                <p:embed/>
              </p:oleObj>
            </a:graphicData>
          </a:graphic>
        </p:graphicFrame>
      </p:grpSp>
      <p:pic>
        <p:nvPicPr>
          <p:cNvPr id="634883" name="Picture 3"/>
          <p:cNvPicPr>
            <a:picLocks noChangeAspect="1" noChangeArrowheads="1"/>
          </p:cNvPicPr>
          <p:nvPr/>
        </p:nvPicPr>
        <p:blipFill>
          <a:blip r:embed="rId4" cstate="print"/>
          <a:srcRect/>
          <a:stretch>
            <a:fillRect/>
          </a:stretch>
        </p:blipFill>
        <p:spPr bwMode="auto">
          <a:xfrm>
            <a:off x="1698725" y="3157247"/>
            <a:ext cx="1980913" cy="2798327"/>
          </a:xfrm>
          <a:prstGeom prst="rect">
            <a:avLst/>
          </a:prstGeom>
          <a:noFill/>
          <a:ln w="9525">
            <a:noFill/>
            <a:miter lim="800000"/>
            <a:headEnd/>
            <a:tailEnd/>
          </a:ln>
        </p:spPr>
      </p:pic>
      <p:sp>
        <p:nvSpPr>
          <p:cNvPr id="11" name="Line 6"/>
          <p:cNvSpPr>
            <a:spLocks noChangeShapeType="1"/>
          </p:cNvSpPr>
          <p:nvPr/>
        </p:nvSpPr>
        <p:spPr bwMode="auto">
          <a:xfrm>
            <a:off x="3886026" y="4437848"/>
            <a:ext cx="1287331"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grpSp>
        <p:nvGrpSpPr>
          <p:cNvPr id="12" name="Group 22"/>
          <p:cNvGrpSpPr/>
          <p:nvPr/>
        </p:nvGrpSpPr>
        <p:grpSpPr>
          <a:xfrm>
            <a:off x="3172458" y="6127383"/>
            <a:ext cx="3119765" cy="400110"/>
            <a:chOff x="2916603" y="1679518"/>
            <a:chExt cx="3119765" cy="400110"/>
          </a:xfrm>
        </p:grpSpPr>
        <p:sp>
          <p:nvSpPr>
            <p:cNvPr id="13" name="Text Box 13"/>
            <p:cNvSpPr txBox="1">
              <a:spLocks noChangeArrowheads="1"/>
            </p:cNvSpPr>
            <p:nvPr/>
          </p:nvSpPr>
          <p:spPr bwMode="auto">
            <a:xfrm>
              <a:off x="2916603" y="1679518"/>
              <a:ext cx="3119765" cy="400110"/>
            </a:xfrm>
            <a:prstGeom prst="rect">
              <a:avLst/>
            </a:prstGeom>
            <a:noFill/>
            <a:ln w="9525">
              <a:noFill/>
              <a:miter lim="800000"/>
              <a:headEnd/>
              <a:tailEnd/>
            </a:ln>
          </p:spPr>
          <p:txBody>
            <a:bodyPr wrap="none">
              <a:spAutoFit/>
            </a:bodyPr>
            <a:lstStyle/>
            <a:p>
              <a:r>
                <a:rPr lang="en-US" sz="2000" dirty="0" smtClean="0">
                  <a:latin typeface="Calibri" panose="020F0502020204030204" pitchFamily="34" charset="0"/>
                </a:rPr>
                <a:t>HF(</a:t>
              </a:r>
              <a:r>
                <a:rPr lang="en-US" sz="2000" dirty="0" err="1" smtClean="0">
                  <a:latin typeface="Calibri" panose="020F0502020204030204" pitchFamily="34" charset="0"/>
                </a:rPr>
                <a:t>aq</a:t>
              </a:r>
              <a:r>
                <a:rPr lang="en-US" sz="2000" dirty="0" smtClean="0">
                  <a:latin typeface="Calibri" panose="020F0502020204030204" pitchFamily="34" charset="0"/>
                </a:rPr>
                <a:t>)           H</a:t>
              </a:r>
              <a:r>
                <a:rPr lang="en-US" sz="2000" baseline="30000" dirty="0" smtClean="0">
                  <a:latin typeface="Calibri" panose="020F0502020204030204" pitchFamily="34" charset="0"/>
                </a:rPr>
                <a:t>+</a:t>
              </a:r>
              <a:r>
                <a:rPr lang="en-US" sz="2000" dirty="0" smtClean="0">
                  <a:latin typeface="Calibri" panose="020F0502020204030204" pitchFamily="34" charset="0"/>
                </a:rPr>
                <a:t> (</a:t>
              </a:r>
              <a:r>
                <a:rPr lang="en-US" sz="2000" dirty="0" err="1" smtClean="0">
                  <a:latin typeface="Calibri" panose="020F0502020204030204" pitchFamily="34" charset="0"/>
                </a:rPr>
                <a:t>aq</a:t>
              </a:r>
              <a:r>
                <a:rPr lang="en-US" sz="2000" dirty="0" smtClean="0">
                  <a:latin typeface="Calibri" panose="020F0502020204030204" pitchFamily="34" charset="0"/>
                </a:rPr>
                <a:t>) </a:t>
              </a:r>
              <a:r>
                <a:rPr lang="en-US" sz="2000" dirty="0">
                  <a:latin typeface="Calibri" panose="020F0502020204030204" pitchFamily="34" charset="0"/>
                </a:rPr>
                <a:t>+ </a:t>
              </a:r>
              <a:r>
                <a:rPr lang="en-US" sz="2000" dirty="0" smtClean="0">
                  <a:latin typeface="Calibri" panose="020F0502020204030204" pitchFamily="34" charset="0"/>
                </a:rPr>
                <a:t>F</a:t>
              </a:r>
              <a:r>
                <a:rPr lang="en-US" sz="2000" baseline="30000" dirty="0" smtClean="0">
                  <a:latin typeface="Calibri" panose="020F0502020204030204" pitchFamily="34" charset="0"/>
                </a:rPr>
                <a:t>-</a:t>
              </a:r>
              <a:r>
                <a:rPr lang="en-US" sz="2000" dirty="0" smtClean="0">
                  <a:latin typeface="Calibri" panose="020F0502020204030204" pitchFamily="34" charset="0"/>
                </a:rPr>
                <a:t> (</a:t>
              </a:r>
              <a:r>
                <a:rPr lang="en-US" sz="2000" dirty="0" err="1" smtClean="0">
                  <a:latin typeface="Calibri" panose="020F0502020204030204" pitchFamily="34" charset="0"/>
                </a:rPr>
                <a:t>aq</a:t>
              </a:r>
              <a:r>
                <a:rPr lang="en-US" sz="2000" dirty="0" smtClean="0">
                  <a:latin typeface="Calibri" panose="020F0502020204030204" pitchFamily="34" charset="0"/>
                </a:rPr>
                <a:t>)</a:t>
              </a:r>
              <a:endParaRPr lang="en-US" sz="2000" dirty="0">
                <a:latin typeface="Calibri" panose="020F0502020204030204" pitchFamily="34" charset="0"/>
              </a:endParaRPr>
            </a:p>
          </p:txBody>
        </p:sp>
        <p:graphicFrame>
          <p:nvGraphicFramePr>
            <p:cNvPr id="14" name="Object 2"/>
            <p:cNvGraphicFramePr>
              <a:graphicFrameLocks noChangeAspect="1"/>
            </p:cNvGraphicFramePr>
            <p:nvPr>
              <p:extLst>
                <p:ext uri="{D42A27DB-BD31-4B8C-83A1-F6EECF244321}">
                  <p14:modId xmlns="" xmlns:p14="http://schemas.microsoft.com/office/powerpoint/2010/main" val="2691199207"/>
                </p:ext>
              </p:extLst>
            </p:nvPr>
          </p:nvGraphicFramePr>
          <p:xfrm>
            <a:off x="3770303" y="1806400"/>
            <a:ext cx="517415" cy="182450"/>
          </p:xfrm>
          <a:graphic>
            <a:graphicData uri="http://schemas.openxmlformats.org/presentationml/2006/ole">
              <p:oleObj spid="_x0000_s634906" name="CS ChemDraw Drawing" r:id="rId5" imgW="1014619" imgH="243270" progId="ChemDraw.Document.6.0">
                <p:embed/>
              </p:oleObj>
            </a:graphicData>
          </a:graphic>
        </p:graphicFrame>
      </p:grpSp>
      <p:sp>
        <p:nvSpPr>
          <p:cNvPr id="15" name="Rectangle 14"/>
          <p:cNvSpPr/>
          <p:nvPr/>
        </p:nvSpPr>
        <p:spPr>
          <a:xfrm>
            <a:off x="4089201" y="4023996"/>
            <a:ext cx="906017" cy="400110"/>
          </a:xfrm>
          <a:prstGeom prst="rect">
            <a:avLst/>
          </a:prstGeom>
        </p:spPr>
        <p:txBody>
          <a:bodyPr wrap="none">
            <a:spAutoFit/>
          </a:bodyPr>
          <a:lstStyle/>
          <a:p>
            <a:r>
              <a:rPr lang="en-US" sz="2000" dirty="0" smtClean="0">
                <a:solidFill>
                  <a:prstClr val="black"/>
                </a:solidFill>
                <a:latin typeface="Calibri" panose="020F0502020204030204" pitchFamily="34" charset="0"/>
              </a:rPr>
              <a:t>Add H</a:t>
            </a:r>
            <a:r>
              <a:rPr lang="en-US" sz="2000" baseline="30000" dirty="0" smtClean="0">
                <a:solidFill>
                  <a:prstClr val="black"/>
                </a:solidFill>
                <a:latin typeface="Calibri" panose="020F0502020204030204" pitchFamily="34" charset="0"/>
              </a:rPr>
              <a:t>+</a:t>
            </a:r>
            <a:endParaRPr lang="en-US" baseline="30000" dirty="0"/>
          </a:p>
        </p:txBody>
      </p:sp>
      <p:pic>
        <p:nvPicPr>
          <p:cNvPr id="634885" name="Picture 5"/>
          <p:cNvPicPr>
            <a:picLocks noChangeAspect="1" noChangeArrowheads="1"/>
          </p:cNvPicPr>
          <p:nvPr/>
        </p:nvPicPr>
        <p:blipFill>
          <a:blip r:embed="rId6" cstate="print"/>
          <a:srcRect/>
          <a:stretch>
            <a:fillRect/>
          </a:stretch>
        </p:blipFill>
        <p:spPr bwMode="auto">
          <a:xfrm>
            <a:off x="5479577" y="3150823"/>
            <a:ext cx="1956813" cy="2833891"/>
          </a:xfrm>
          <a:prstGeom prst="rect">
            <a:avLst/>
          </a:prstGeom>
          <a:noFill/>
          <a:ln w="9525">
            <a:noFill/>
            <a:miter lim="800000"/>
            <a:headEnd/>
            <a:tailEnd/>
          </a:ln>
        </p:spPr>
      </p:pic>
      <p:cxnSp>
        <p:nvCxnSpPr>
          <p:cNvPr id="17" name="Straight Arrow Connector 16"/>
          <p:cNvCxnSpPr/>
          <p:nvPr/>
        </p:nvCxnSpPr>
        <p:spPr>
          <a:xfrm flipV="1">
            <a:off x="4785895" y="5805160"/>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725259" y="6055775"/>
            <a:ext cx="84479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664946" y="2904412"/>
            <a:ext cx="0" cy="2506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527559" y="2506509"/>
            <a:ext cx="89615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354871" y="6450728"/>
            <a:ext cx="1040670" cy="307777"/>
          </a:xfrm>
          <a:prstGeom prst="rect">
            <a:avLst/>
          </a:prstGeom>
        </p:spPr>
        <p:txBody>
          <a:bodyPr wrap="none">
            <a:spAutoFit/>
          </a:bodyPr>
          <a:lstStyle/>
          <a:p>
            <a:r>
              <a:rPr lang="en-US" sz="1400" dirty="0" smtClean="0">
                <a:solidFill>
                  <a:srgbClr val="FF0000"/>
                </a:solidFill>
              </a:rPr>
              <a:t>Decreases</a:t>
            </a:r>
            <a:endParaRPr lang="en-US" sz="1400" dirty="0">
              <a:solidFill>
                <a:srgbClr val="FF0000"/>
              </a:solidFill>
            </a:endParaRPr>
          </a:p>
        </p:txBody>
      </p:sp>
      <p:sp>
        <p:nvSpPr>
          <p:cNvPr id="19" name="Slide Number Placeholder 18"/>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8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8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Placeholder 2"/>
          <p:cNvSpPr>
            <a:spLocks/>
          </p:cNvSpPr>
          <p:nvPr/>
        </p:nvSpPr>
        <p:spPr bwMode="auto">
          <a:xfrm>
            <a:off x="152400" y="762000"/>
            <a:ext cx="8807450" cy="1309171"/>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rPr>
              <a:t>Which of the following compounds will be more soluble in acidic solution (H</a:t>
            </a:r>
            <a:r>
              <a:rPr lang="en-US" sz="2400" baseline="30000" dirty="0" smtClean="0">
                <a:solidFill>
                  <a:srgbClr val="000000"/>
                </a:solidFill>
              </a:rPr>
              <a:t>+</a:t>
            </a:r>
            <a:r>
              <a:rPr lang="en-US" sz="2400" dirty="0" smtClean="0">
                <a:solidFill>
                  <a:srgbClr val="000000"/>
                </a:solidFill>
              </a:rPr>
              <a:t>) than in water:</a:t>
            </a:r>
          </a:p>
          <a:p>
            <a:pPr fontAlgn="base">
              <a:spcBef>
                <a:spcPct val="20000"/>
              </a:spcBef>
              <a:spcAft>
                <a:spcPct val="0"/>
              </a:spcAft>
              <a:buFont typeface="Arial" charset="0"/>
              <a:buAutoNum type="alphaLcParenBoth"/>
            </a:pPr>
            <a:r>
              <a:rPr lang="en-US" sz="2400" dirty="0" smtClean="0">
                <a:solidFill>
                  <a:srgbClr val="000000"/>
                </a:solidFill>
              </a:rPr>
              <a:t> </a:t>
            </a:r>
            <a:r>
              <a:rPr lang="en-US" sz="2400" dirty="0" err="1" smtClean="0">
                <a:solidFill>
                  <a:srgbClr val="000000"/>
                </a:solidFill>
              </a:rPr>
              <a:t>CuS</a:t>
            </a:r>
            <a:endParaRPr lang="en-US" sz="2400" dirty="0" smtClean="0">
              <a:solidFill>
                <a:srgbClr val="000000"/>
              </a:solidFill>
            </a:endParaRPr>
          </a:p>
        </p:txBody>
      </p:sp>
      <p:sp>
        <p:nvSpPr>
          <p:cNvPr id="4" name="Slide Number Placeholder 1"/>
          <p:cNvSpPr>
            <a:spLocks noGrp="1"/>
          </p:cNvSpPr>
          <p:nvPr>
            <p:ph type="sldNum" sz="quarter" idx="10"/>
          </p:nvPr>
        </p:nvSpPr>
        <p:spPr/>
        <p:txBody>
          <a:bodyPr/>
          <a:lstStyle/>
          <a:p>
            <a:pPr>
              <a:defRPr/>
            </a:pPr>
            <a:fld id="{B72C60B1-AFE6-427E-9D1C-DF4BB3536FA2}" type="slidenum">
              <a:rPr lang="en-US">
                <a:solidFill>
                  <a:srgbClr val="000000">
                    <a:tint val="75000"/>
                  </a:srgbClr>
                </a:solidFill>
              </a:rPr>
              <a:pPr>
                <a:defRPr/>
              </a:pPr>
              <a:t>51</a:t>
            </a:fld>
            <a:endParaRPr lang="en-US" dirty="0">
              <a:solidFill>
                <a:srgbClr val="000000">
                  <a:tint val="75000"/>
                </a:srgbClr>
              </a:solidFill>
            </a:endParaRPr>
          </a:p>
        </p:txBody>
      </p:sp>
      <p:sp>
        <p:nvSpPr>
          <p:cNvPr id="99332"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16.13</a:t>
            </a:r>
          </a:p>
        </p:txBody>
      </p:sp>
      <p:grpSp>
        <p:nvGrpSpPr>
          <p:cNvPr id="7" name="Group 6"/>
          <p:cNvGrpSpPr/>
          <p:nvPr/>
        </p:nvGrpSpPr>
        <p:grpSpPr>
          <a:xfrm>
            <a:off x="1024579" y="2319859"/>
            <a:ext cx="3811836" cy="400110"/>
            <a:chOff x="1795755" y="2033421"/>
            <a:chExt cx="3811836" cy="400110"/>
          </a:xfrm>
        </p:grpSpPr>
        <p:sp>
          <p:nvSpPr>
            <p:cNvPr id="6" name="Rectangle 5"/>
            <p:cNvSpPr/>
            <p:nvPr/>
          </p:nvSpPr>
          <p:spPr>
            <a:xfrm>
              <a:off x="1795755" y="2033421"/>
              <a:ext cx="3811836" cy="400110"/>
            </a:xfrm>
            <a:prstGeom prst="rect">
              <a:avLst/>
            </a:prstGeom>
          </p:spPr>
          <p:txBody>
            <a:bodyPr wrap="square">
              <a:spAutoFit/>
            </a:bodyPr>
            <a:lstStyle/>
            <a:p>
              <a:pPr lvl="0" fontAlgn="base">
                <a:spcBef>
                  <a:spcPct val="20000"/>
                </a:spcBef>
                <a:spcAft>
                  <a:spcPct val="0"/>
                </a:spcAft>
                <a:tabLst>
                  <a:tab pos="1774825" algn="l"/>
                  <a:tab pos="3776663" algn="l"/>
                  <a:tab pos="6454775" algn="l"/>
                </a:tabLst>
              </a:pPr>
              <a:r>
                <a:rPr lang="en-US" sz="2000" dirty="0" err="1" smtClean="0">
                  <a:solidFill>
                    <a:srgbClr val="000000"/>
                  </a:solidFill>
                </a:rPr>
                <a:t>CuS</a:t>
              </a:r>
              <a:r>
                <a:rPr lang="en-US" sz="2000" dirty="0" smtClean="0">
                  <a:solidFill>
                    <a:srgbClr val="000000"/>
                  </a:solidFill>
                </a:rPr>
                <a:t>(</a:t>
              </a:r>
              <a:r>
                <a:rPr lang="en-US" sz="2000" i="1" dirty="0" smtClean="0">
                  <a:solidFill>
                    <a:srgbClr val="000000"/>
                  </a:solidFill>
                </a:rPr>
                <a:t>s</a:t>
              </a:r>
              <a:r>
                <a:rPr lang="en-US" sz="2000" dirty="0" smtClean="0">
                  <a:solidFill>
                    <a:srgbClr val="000000"/>
                  </a:solidFill>
                </a:rPr>
                <a:t>)           Cu</a:t>
              </a:r>
              <a:r>
                <a:rPr lang="en-US" sz="2000" baseline="30000" dirty="0" smtClean="0">
                  <a:solidFill>
                    <a:srgbClr val="000000"/>
                  </a:solidFill>
                </a:rPr>
                <a:t>2+</a:t>
              </a:r>
              <a:r>
                <a:rPr lang="en-US" sz="2000" dirty="0" smtClean="0">
                  <a:solidFill>
                    <a:srgbClr val="000000"/>
                  </a:solidFill>
                </a:rPr>
                <a:t>(</a:t>
              </a:r>
              <a:r>
                <a:rPr lang="en-US" sz="2000" i="1" dirty="0" err="1" smtClean="0">
                  <a:solidFill>
                    <a:srgbClr val="000000"/>
                  </a:solidFill>
                </a:rPr>
                <a:t>aq</a:t>
              </a:r>
              <a:r>
                <a:rPr lang="en-US" sz="2000" dirty="0" smtClean="0">
                  <a:solidFill>
                    <a:srgbClr val="000000"/>
                  </a:solidFill>
                </a:rPr>
                <a:t>) + S</a:t>
              </a:r>
              <a:r>
                <a:rPr lang="en-US" sz="2000" baseline="30000" dirty="0" smtClean="0">
                  <a:solidFill>
                    <a:srgbClr val="000000"/>
                  </a:solidFill>
                </a:rPr>
                <a:t>2-</a:t>
              </a:r>
              <a:r>
                <a:rPr lang="en-US" sz="2000" dirty="0" smtClean="0">
                  <a:solidFill>
                    <a:srgbClr val="000000"/>
                  </a:solidFill>
                </a:rPr>
                <a:t>(</a:t>
              </a:r>
              <a:r>
                <a:rPr lang="en-US" sz="2000" i="1" dirty="0" err="1" smtClean="0">
                  <a:solidFill>
                    <a:srgbClr val="000000"/>
                  </a:solidFill>
                </a:rPr>
                <a:t>aq</a:t>
              </a:r>
              <a:r>
                <a:rPr lang="en-US" sz="2000" dirty="0" smtClean="0">
                  <a:solidFill>
                    <a:srgbClr val="000000"/>
                  </a:solidFill>
                </a:rPr>
                <a:t>)</a:t>
              </a:r>
            </a:p>
          </p:txBody>
        </p:sp>
        <p:pic>
          <p:nvPicPr>
            <p:cNvPr id="5" name="Picture 4"/>
            <p:cNvPicPr>
              <a:picLocks noChangeAspect="1" noChangeArrowheads="1"/>
            </p:cNvPicPr>
            <p:nvPr/>
          </p:nvPicPr>
          <p:blipFill>
            <a:blip r:embed="rId2" cstate="print"/>
            <a:srcRect/>
            <a:stretch>
              <a:fillRect/>
            </a:stretch>
          </p:blipFill>
          <p:spPr bwMode="auto">
            <a:xfrm>
              <a:off x="2824891" y="2159305"/>
              <a:ext cx="457200" cy="153987"/>
            </a:xfrm>
            <a:prstGeom prst="rect">
              <a:avLst/>
            </a:prstGeom>
            <a:noFill/>
            <a:ln w="9525">
              <a:noFill/>
              <a:miter lim="800000"/>
              <a:headEnd/>
              <a:tailEnd/>
            </a:ln>
          </p:spPr>
        </p:pic>
      </p:grpSp>
      <p:sp>
        <p:nvSpPr>
          <p:cNvPr id="8" name="Rectangle 7"/>
          <p:cNvSpPr/>
          <p:nvPr/>
        </p:nvSpPr>
        <p:spPr>
          <a:xfrm>
            <a:off x="154238" y="3316636"/>
            <a:ext cx="1297791" cy="461665"/>
          </a:xfrm>
          <a:prstGeom prst="rect">
            <a:avLst/>
          </a:prstGeom>
        </p:spPr>
        <p:txBody>
          <a:bodyPr wrap="none">
            <a:spAutoFit/>
          </a:bodyPr>
          <a:lstStyle/>
          <a:p>
            <a:pPr lvl="0" fontAlgn="base">
              <a:spcBef>
                <a:spcPct val="20000"/>
              </a:spcBef>
              <a:spcAft>
                <a:spcPct val="0"/>
              </a:spcAft>
            </a:pPr>
            <a:r>
              <a:rPr lang="en-US" sz="2400" dirty="0" smtClean="0">
                <a:solidFill>
                  <a:srgbClr val="000000"/>
                </a:solidFill>
              </a:rPr>
              <a:t>(b) </a:t>
            </a:r>
            <a:r>
              <a:rPr lang="en-US" sz="2400" dirty="0" err="1" smtClean="0">
                <a:solidFill>
                  <a:srgbClr val="000000"/>
                </a:solidFill>
              </a:rPr>
              <a:t>AgCl</a:t>
            </a:r>
            <a:endParaRPr lang="en-US" sz="2400" dirty="0" smtClean="0">
              <a:solidFill>
                <a:srgbClr val="000000"/>
              </a:solidFill>
            </a:endParaRPr>
          </a:p>
        </p:txBody>
      </p:sp>
      <p:sp>
        <p:nvSpPr>
          <p:cNvPr id="9" name="Rectangle 8"/>
          <p:cNvSpPr/>
          <p:nvPr/>
        </p:nvSpPr>
        <p:spPr>
          <a:xfrm>
            <a:off x="151290" y="5080408"/>
            <a:ext cx="1563248" cy="461665"/>
          </a:xfrm>
          <a:prstGeom prst="rect">
            <a:avLst/>
          </a:prstGeom>
        </p:spPr>
        <p:txBody>
          <a:bodyPr wrap="none">
            <a:spAutoFit/>
          </a:bodyPr>
          <a:lstStyle/>
          <a:p>
            <a:pPr lvl="0" fontAlgn="base">
              <a:spcBef>
                <a:spcPct val="20000"/>
              </a:spcBef>
              <a:spcAft>
                <a:spcPct val="0"/>
              </a:spcAft>
            </a:pPr>
            <a:r>
              <a:rPr lang="en-US" sz="2400" dirty="0" smtClean="0">
                <a:solidFill>
                  <a:srgbClr val="000000"/>
                </a:solidFill>
              </a:rPr>
              <a:t>(c) PbSO</a:t>
            </a:r>
            <a:r>
              <a:rPr lang="en-US" sz="2400" baseline="-25000" dirty="0" smtClean="0">
                <a:solidFill>
                  <a:srgbClr val="000000"/>
                </a:solidFill>
              </a:rPr>
              <a:t>4</a:t>
            </a:r>
            <a:endParaRPr lang="en-US" sz="2400" dirty="0" smtClean="0">
              <a:solidFill>
                <a:srgbClr val="000000"/>
              </a:solidFill>
            </a:endParaRPr>
          </a:p>
        </p:txBody>
      </p:sp>
      <p:grpSp>
        <p:nvGrpSpPr>
          <p:cNvPr id="12" name="Group 11"/>
          <p:cNvGrpSpPr/>
          <p:nvPr/>
        </p:nvGrpSpPr>
        <p:grpSpPr>
          <a:xfrm>
            <a:off x="5548218" y="2347761"/>
            <a:ext cx="3238386" cy="369332"/>
            <a:chOff x="2952807" y="3244334"/>
            <a:chExt cx="3238386" cy="369332"/>
          </a:xfrm>
        </p:grpSpPr>
        <p:sp>
          <p:nvSpPr>
            <p:cNvPr id="10" name="Rectangle 9"/>
            <p:cNvSpPr/>
            <p:nvPr/>
          </p:nvSpPr>
          <p:spPr>
            <a:xfrm>
              <a:off x="2952807" y="3244334"/>
              <a:ext cx="3238386" cy="369332"/>
            </a:xfrm>
            <a:prstGeom prst="rect">
              <a:avLst/>
            </a:prstGeom>
          </p:spPr>
          <p:txBody>
            <a:bodyPr wrap="none">
              <a:spAutoFit/>
            </a:bodyPr>
            <a:lstStyle/>
            <a:p>
              <a:pPr marL="457200" indent="-457200" algn="ctr" fontAlgn="base">
                <a:spcBef>
                  <a:spcPct val="20000"/>
                </a:spcBef>
                <a:spcAft>
                  <a:spcPct val="0"/>
                </a:spcAft>
                <a:buFont typeface="Arial" charset="0"/>
                <a:buNone/>
                <a:tabLst>
                  <a:tab pos="1774825" algn="l"/>
                  <a:tab pos="3776663" algn="l"/>
                  <a:tab pos="6454775" algn="l"/>
                </a:tabLst>
              </a:pPr>
              <a:r>
                <a:rPr lang="en-US" dirty="0" smtClean="0">
                  <a:solidFill>
                    <a:srgbClr val="000000"/>
                  </a:solidFill>
                </a:rPr>
                <a:t>S</a:t>
              </a:r>
              <a:r>
                <a:rPr lang="en-US" baseline="30000" dirty="0" smtClean="0">
                  <a:solidFill>
                    <a:srgbClr val="000000"/>
                  </a:solidFill>
                </a:rPr>
                <a:t>2-</a:t>
              </a:r>
              <a:r>
                <a:rPr lang="en-US" dirty="0" smtClean="0">
                  <a:solidFill>
                    <a:srgbClr val="000000"/>
                  </a:solidFill>
                </a:rPr>
                <a:t>(</a:t>
              </a:r>
              <a:r>
                <a:rPr lang="en-US" i="1" dirty="0" err="1" smtClean="0">
                  <a:solidFill>
                    <a:srgbClr val="000000"/>
                  </a:solidFill>
                </a:rPr>
                <a:t>aq</a:t>
              </a:r>
              <a:r>
                <a:rPr lang="en-US" dirty="0" smtClean="0">
                  <a:solidFill>
                    <a:srgbClr val="000000"/>
                  </a:solidFill>
                </a:rPr>
                <a:t>) + H</a:t>
              </a:r>
              <a:r>
                <a:rPr lang="en-US" baseline="30000" dirty="0" smtClean="0">
                  <a:solidFill>
                    <a:srgbClr val="000000"/>
                  </a:solidFill>
                </a:rPr>
                <a:t>+</a:t>
              </a:r>
              <a:r>
                <a:rPr lang="en-US" dirty="0" smtClean="0">
                  <a:solidFill>
                    <a:srgbClr val="000000"/>
                  </a:solidFill>
                </a:rPr>
                <a:t>(</a:t>
              </a:r>
              <a:r>
                <a:rPr lang="en-US" i="1" dirty="0" err="1" smtClean="0">
                  <a:solidFill>
                    <a:srgbClr val="000000"/>
                  </a:solidFill>
                </a:rPr>
                <a:t>aq</a:t>
              </a:r>
              <a:r>
                <a:rPr lang="en-US" dirty="0" smtClean="0">
                  <a:solidFill>
                    <a:srgbClr val="000000"/>
                  </a:solidFill>
                </a:rPr>
                <a:t>)          HS</a:t>
              </a:r>
              <a:r>
                <a:rPr lang="en-US" baseline="30000" dirty="0" smtClean="0">
                  <a:solidFill>
                    <a:srgbClr val="000000"/>
                  </a:solidFill>
                </a:rPr>
                <a:t>-</a:t>
              </a:r>
              <a:r>
                <a:rPr lang="en-US" dirty="0" smtClean="0">
                  <a:solidFill>
                    <a:srgbClr val="000000"/>
                  </a:solidFill>
                </a:rPr>
                <a:t>(</a:t>
              </a:r>
              <a:r>
                <a:rPr lang="en-US" i="1" dirty="0" err="1" smtClean="0">
                  <a:solidFill>
                    <a:srgbClr val="000000"/>
                  </a:solidFill>
                </a:rPr>
                <a:t>aq</a:t>
              </a:r>
              <a:r>
                <a:rPr lang="en-US" dirty="0" smtClean="0">
                  <a:solidFill>
                    <a:srgbClr val="000000"/>
                  </a:solidFill>
                </a:rPr>
                <a:t>)</a:t>
              </a:r>
            </a:p>
          </p:txBody>
        </p:sp>
        <p:sp>
          <p:nvSpPr>
            <p:cNvPr id="11" name="Line 5"/>
            <p:cNvSpPr>
              <a:spLocks noChangeShapeType="1"/>
            </p:cNvSpPr>
            <p:nvPr/>
          </p:nvSpPr>
          <p:spPr bwMode="auto">
            <a:xfrm>
              <a:off x="4767550" y="3439099"/>
              <a:ext cx="432412"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grpSp>
      <p:cxnSp>
        <p:nvCxnSpPr>
          <p:cNvPr id="13" name="Straight Arrow Connector 12"/>
          <p:cNvCxnSpPr/>
          <p:nvPr/>
        </p:nvCxnSpPr>
        <p:spPr>
          <a:xfrm flipV="1">
            <a:off x="6790966" y="2055216"/>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081898" y="2327866"/>
            <a:ext cx="894315"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176297" y="2643679"/>
            <a:ext cx="0" cy="3552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880100" y="2275155"/>
            <a:ext cx="894315"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286433" y="4142864"/>
            <a:ext cx="5072713" cy="400110"/>
            <a:chOff x="3767768" y="-197782"/>
            <a:chExt cx="5072713" cy="400110"/>
          </a:xfrm>
        </p:grpSpPr>
        <p:sp>
          <p:nvSpPr>
            <p:cNvPr id="22" name="Rectangle 21"/>
            <p:cNvSpPr/>
            <p:nvPr/>
          </p:nvSpPr>
          <p:spPr>
            <a:xfrm>
              <a:off x="3767768" y="-197782"/>
              <a:ext cx="5072713" cy="400110"/>
            </a:xfrm>
            <a:prstGeom prst="rect">
              <a:avLst/>
            </a:prstGeom>
          </p:spPr>
          <p:txBody>
            <a:bodyPr wrap="square">
              <a:spAutoFit/>
            </a:bodyPr>
            <a:lstStyle/>
            <a:p>
              <a:pPr marL="461963" lvl="0" indent="-461963" algn="ctr" fontAlgn="base">
                <a:spcBef>
                  <a:spcPct val="20000"/>
                </a:spcBef>
                <a:spcAft>
                  <a:spcPct val="0"/>
                </a:spcAft>
                <a:tabLst>
                  <a:tab pos="461963" algn="l"/>
                  <a:tab pos="1774825" algn="l"/>
                  <a:tab pos="3776663" algn="l"/>
                  <a:tab pos="6454775" algn="l"/>
                </a:tabLst>
              </a:pPr>
              <a:r>
                <a:rPr lang="en-US" sz="2000" dirty="0" err="1" smtClean="0">
                  <a:solidFill>
                    <a:srgbClr val="000000"/>
                  </a:solidFill>
                </a:rPr>
                <a:t>AgCl</a:t>
              </a:r>
              <a:r>
                <a:rPr lang="en-US" sz="2000" dirty="0" smtClean="0">
                  <a:solidFill>
                    <a:srgbClr val="000000"/>
                  </a:solidFill>
                </a:rPr>
                <a:t>(</a:t>
              </a:r>
              <a:r>
                <a:rPr lang="en-US" sz="2000" i="1" dirty="0" smtClean="0">
                  <a:solidFill>
                    <a:srgbClr val="000000"/>
                  </a:solidFill>
                </a:rPr>
                <a:t>s</a:t>
              </a:r>
              <a:r>
                <a:rPr lang="en-US" sz="2000" dirty="0" smtClean="0">
                  <a:solidFill>
                    <a:srgbClr val="000000"/>
                  </a:solidFill>
                </a:rPr>
                <a:t>)         Ag</a:t>
              </a:r>
              <a:r>
                <a:rPr lang="en-US" sz="2000" baseline="30000" dirty="0" smtClean="0">
                  <a:solidFill>
                    <a:srgbClr val="000000"/>
                  </a:solidFill>
                </a:rPr>
                <a:t>+</a:t>
              </a:r>
              <a:r>
                <a:rPr lang="en-US" sz="2000" dirty="0" smtClean="0">
                  <a:solidFill>
                    <a:srgbClr val="000000"/>
                  </a:solidFill>
                </a:rPr>
                <a:t>(</a:t>
              </a:r>
              <a:r>
                <a:rPr lang="en-US" sz="2000" i="1" dirty="0" err="1" smtClean="0">
                  <a:solidFill>
                    <a:srgbClr val="000000"/>
                  </a:solidFill>
                </a:rPr>
                <a:t>aq</a:t>
              </a:r>
              <a:r>
                <a:rPr lang="en-US" sz="2000" dirty="0" smtClean="0">
                  <a:solidFill>
                    <a:srgbClr val="000000"/>
                  </a:solidFill>
                </a:rPr>
                <a:t>) + </a:t>
              </a:r>
              <a:r>
                <a:rPr lang="en-US" sz="2000" dirty="0" err="1" smtClean="0">
                  <a:solidFill>
                    <a:srgbClr val="000000"/>
                  </a:solidFill>
                </a:rPr>
                <a:t>Cl</a:t>
              </a:r>
              <a:r>
                <a:rPr lang="en-US" sz="2000" baseline="30000" dirty="0" smtClean="0">
                  <a:solidFill>
                    <a:srgbClr val="000000"/>
                  </a:solidFill>
                </a:rPr>
                <a:t>-</a:t>
              </a:r>
              <a:r>
                <a:rPr lang="en-US" sz="2000" dirty="0" smtClean="0">
                  <a:solidFill>
                    <a:srgbClr val="000000"/>
                  </a:solidFill>
                </a:rPr>
                <a:t>(</a:t>
              </a:r>
              <a:r>
                <a:rPr lang="en-US" sz="2000" i="1" dirty="0" err="1" smtClean="0">
                  <a:solidFill>
                    <a:srgbClr val="000000"/>
                  </a:solidFill>
                </a:rPr>
                <a:t>aq</a:t>
              </a:r>
              <a:r>
                <a:rPr lang="en-US" sz="2000" dirty="0" smtClean="0">
                  <a:solidFill>
                    <a:srgbClr val="000000"/>
                  </a:solidFill>
                </a:rPr>
                <a:t>)</a:t>
              </a:r>
            </a:p>
          </p:txBody>
        </p:sp>
        <p:pic>
          <p:nvPicPr>
            <p:cNvPr id="23" name="Picture 4"/>
            <p:cNvPicPr>
              <a:picLocks noChangeAspect="1" noChangeArrowheads="1"/>
            </p:cNvPicPr>
            <p:nvPr/>
          </p:nvPicPr>
          <p:blipFill>
            <a:blip r:embed="rId2" cstate="print"/>
            <a:srcRect/>
            <a:stretch>
              <a:fillRect/>
            </a:stretch>
          </p:blipFill>
          <p:spPr bwMode="auto">
            <a:xfrm>
              <a:off x="5528631" y="-65977"/>
              <a:ext cx="457200" cy="153987"/>
            </a:xfrm>
            <a:prstGeom prst="rect">
              <a:avLst/>
            </a:prstGeom>
            <a:noFill/>
            <a:ln w="9525">
              <a:noFill/>
              <a:miter lim="800000"/>
              <a:headEnd/>
              <a:tailEnd/>
            </a:ln>
          </p:spPr>
        </p:pic>
      </p:grpSp>
      <p:sp>
        <p:nvSpPr>
          <p:cNvPr id="24" name="TextBox 23"/>
          <p:cNvSpPr txBox="1"/>
          <p:nvPr/>
        </p:nvSpPr>
        <p:spPr>
          <a:xfrm>
            <a:off x="5244033" y="3988105"/>
            <a:ext cx="3525398" cy="800219"/>
          </a:xfrm>
          <a:prstGeom prst="rect">
            <a:avLst/>
          </a:prstGeom>
          <a:noFill/>
        </p:spPr>
        <p:txBody>
          <a:bodyPr wrap="square" rtlCol="0">
            <a:spAutoFit/>
          </a:bodyPr>
          <a:lstStyle/>
          <a:p>
            <a:pPr>
              <a:spcAft>
                <a:spcPts val="1200"/>
              </a:spcAft>
            </a:pPr>
            <a:r>
              <a:rPr lang="en-US" dirty="0" err="1" smtClean="0"/>
              <a:t>Cl</a:t>
            </a:r>
            <a:r>
              <a:rPr lang="en-US" baseline="30000" dirty="0" smtClean="0"/>
              <a:t>-</a:t>
            </a:r>
            <a:r>
              <a:rPr lang="en-US" dirty="0" smtClean="0"/>
              <a:t> is a conjugate base of </a:t>
            </a:r>
            <a:r>
              <a:rPr lang="en-US" dirty="0" err="1" smtClean="0"/>
              <a:t>HCl</a:t>
            </a:r>
            <a:r>
              <a:rPr lang="en-US" dirty="0" smtClean="0"/>
              <a:t>.</a:t>
            </a:r>
          </a:p>
          <a:p>
            <a:pPr>
              <a:spcAft>
                <a:spcPts val="1200"/>
              </a:spcAft>
            </a:pPr>
            <a:r>
              <a:rPr lang="en-US" dirty="0" err="1" smtClean="0"/>
              <a:t>Cl</a:t>
            </a:r>
            <a:r>
              <a:rPr lang="en-US" baseline="30000" dirty="0" smtClean="0"/>
              <a:t>-</a:t>
            </a:r>
            <a:r>
              <a:rPr lang="en-US" dirty="0" smtClean="0"/>
              <a:t> is a very weak base.</a:t>
            </a:r>
            <a:endParaRPr lang="en-US" dirty="0"/>
          </a:p>
        </p:txBody>
      </p:sp>
      <p:sp>
        <p:nvSpPr>
          <p:cNvPr id="25" name="TextBox 24"/>
          <p:cNvSpPr txBox="1"/>
          <p:nvPr/>
        </p:nvSpPr>
        <p:spPr>
          <a:xfrm>
            <a:off x="1762705" y="1619480"/>
            <a:ext cx="2831335" cy="369332"/>
          </a:xfrm>
          <a:prstGeom prst="rect">
            <a:avLst/>
          </a:prstGeom>
          <a:noFill/>
        </p:spPr>
        <p:txBody>
          <a:bodyPr wrap="square" rtlCol="0">
            <a:spAutoFit/>
          </a:bodyPr>
          <a:lstStyle/>
          <a:p>
            <a:r>
              <a:rPr lang="en-US" dirty="0" smtClean="0">
                <a:solidFill>
                  <a:srgbClr val="FF0000"/>
                </a:solidFill>
              </a:rPr>
              <a:t>More soluble in acid.</a:t>
            </a:r>
            <a:endParaRPr lang="en-US" dirty="0">
              <a:solidFill>
                <a:srgbClr val="FF0000"/>
              </a:solidFill>
            </a:endParaRPr>
          </a:p>
        </p:txBody>
      </p:sp>
      <p:sp>
        <p:nvSpPr>
          <p:cNvPr id="26" name="TextBox 25"/>
          <p:cNvSpPr txBox="1"/>
          <p:nvPr/>
        </p:nvSpPr>
        <p:spPr>
          <a:xfrm>
            <a:off x="1760868" y="3380342"/>
            <a:ext cx="2831335" cy="369332"/>
          </a:xfrm>
          <a:prstGeom prst="rect">
            <a:avLst/>
          </a:prstGeom>
          <a:noFill/>
        </p:spPr>
        <p:txBody>
          <a:bodyPr wrap="square" rtlCol="0">
            <a:spAutoFit/>
          </a:bodyPr>
          <a:lstStyle/>
          <a:p>
            <a:r>
              <a:rPr lang="en-US" dirty="0" smtClean="0">
                <a:solidFill>
                  <a:srgbClr val="FF0000"/>
                </a:solidFill>
              </a:rPr>
              <a:t>Does not change.</a:t>
            </a:r>
            <a:endParaRPr lang="en-US" dirty="0">
              <a:solidFill>
                <a:srgbClr val="FF0000"/>
              </a:solidFill>
            </a:endParaRPr>
          </a:p>
        </p:txBody>
      </p:sp>
      <p:grpSp>
        <p:nvGrpSpPr>
          <p:cNvPr id="27" name="Group 26"/>
          <p:cNvGrpSpPr/>
          <p:nvPr/>
        </p:nvGrpSpPr>
        <p:grpSpPr>
          <a:xfrm>
            <a:off x="319487" y="5801590"/>
            <a:ext cx="5259885" cy="400110"/>
            <a:chOff x="3349128" y="-489039"/>
            <a:chExt cx="5259885" cy="400110"/>
          </a:xfrm>
        </p:grpSpPr>
        <p:sp>
          <p:nvSpPr>
            <p:cNvPr id="28" name="Rectangle 27"/>
            <p:cNvSpPr/>
            <p:nvPr/>
          </p:nvSpPr>
          <p:spPr>
            <a:xfrm>
              <a:off x="3349128" y="-489039"/>
              <a:ext cx="5259885" cy="400110"/>
            </a:xfrm>
            <a:prstGeom prst="rect">
              <a:avLst/>
            </a:prstGeom>
          </p:spPr>
          <p:txBody>
            <a:bodyPr wrap="square">
              <a:spAutoFit/>
            </a:bodyPr>
            <a:lstStyle/>
            <a:p>
              <a:pPr marL="461963" lvl="0" indent="-461963" algn="ctr" fontAlgn="base">
                <a:spcBef>
                  <a:spcPct val="20000"/>
                </a:spcBef>
                <a:spcAft>
                  <a:spcPct val="0"/>
                </a:spcAft>
                <a:tabLst>
                  <a:tab pos="461963" algn="l"/>
                  <a:tab pos="1774825" algn="l"/>
                  <a:tab pos="3776663" algn="l"/>
                  <a:tab pos="6454775" algn="l"/>
                </a:tabLst>
              </a:pPr>
              <a:r>
                <a:rPr lang="en-US" sz="2000" dirty="0" smtClean="0">
                  <a:solidFill>
                    <a:srgbClr val="000000"/>
                  </a:solidFill>
                </a:rPr>
                <a:t>PbSO</a:t>
              </a:r>
              <a:r>
                <a:rPr lang="en-US" sz="2000" baseline="-25000" dirty="0" smtClean="0">
                  <a:solidFill>
                    <a:srgbClr val="000000"/>
                  </a:solidFill>
                </a:rPr>
                <a:t>4</a:t>
              </a:r>
              <a:r>
                <a:rPr lang="en-US" sz="2000" dirty="0" smtClean="0">
                  <a:solidFill>
                    <a:srgbClr val="000000"/>
                  </a:solidFill>
                </a:rPr>
                <a:t>(</a:t>
              </a:r>
              <a:r>
                <a:rPr lang="en-US" sz="2000" i="1" dirty="0" smtClean="0">
                  <a:solidFill>
                    <a:srgbClr val="000000"/>
                  </a:solidFill>
                </a:rPr>
                <a:t>s</a:t>
              </a:r>
              <a:r>
                <a:rPr lang="en-US" sz="2000" dirty="0" smtClean="0">
                  <a:solidFill>
                    <a:srgbClr val="000000"/>
                  </a:solidFill>
                </a:rPr>
                <a:t>)         Pb</a:t>
              </a:r>
              <a:r>
                <a:rPr lang="en-US" sz="2000" baseline="30000" dirty="0" smtClean="0">
                  <a:solidFill>
                    <a:srgbClr val="000000"/>
                  </a:solidFill>
                </a:rPr>
                <a:t>2+</a:t>
              </a:r>
              <a:r>
                <a:rPr lang="en-US" sz="2000" dirty="0" smtClean="0">
                  <a:solidFill>
                    <a:srgbClr val="000000"/>
                  </a:solidFill>
                </a:rPr>
                <a:t>(</a:t>
              </a:r>
              <a:r>
                <a:rPr lang="en-US" sz="2000" i="1" dirty="0" err="1" smtClean="0">
                  <a:solidFill>
                    <a:srgbClr val="000000"/>
                  </a:solidFill>
                </a:rPr>
                <a:t>aq</a:t>
              </a:r>
              <a:r>
                <a:rPr lang="en-US" sz="2000" dirty="0" smtClean="0">
                  <a:solidFill>
                    <a:srgbClr val="000000"/>
                  </a:solidFill>
                </a:rPr>
                <a:t>) + SO</a:t>
              </a:r>
              <a:r>
                <a:rPr lang="en-US" sz="2000" baseline="-25000" dirty="0" smtClean="0">
                  <a:solidFill>
                    <a:srgbClr val="000000"/>
                  </a:solidFill>
                </a:rPr>
                <a:t>4</a:t>
              </a:r>
              <a:r>
                <a:rPr lang="en-US" sz="2000" baseline="30000" dirty="0" smtClean="0">
                  <a:solidFill>
                    <a:srgbClr val="000000"/>
                  </a:solidFill>
                </a:rPr>
                <a:t>2-</a:t>
              </a:r>
              <a:r>
                <a:rPr lang="en-US" sz="2000" dirty="0" smtClean="0">
                  <a:solidFill>
                    <a:srgbClr val="000000"/>
                  </a:solidFill>
                </a:rPr>
                <a:t> (</a:t>
              </a:r>
              <a:r>
                <a:rPr lang="en-US" sz="2000" i="1" dirty="0" err="1" smtClean="0">
                  <a:solidFill>
                    <a:srgbClr val="000000"/>
                  </a:solidFill>
                </a:rPr>
                <a:t>aq</a:t>
              </a:r>
              <a:r>
                <a:rPr lang="en-US" sz="2000" dirty="0" smtClean="0">
                  <a:solidFill>
                    <a:srgbClr val="000000"/>
                  </a:solidFill>
                </a:rPr>
                <a:t>)</a:t>
              </a:r>
            </a:p>
          </p:txBody>
        </p:sp>
        <p:pic>
          <p:nvPicPr>
            <p:cNvPr id="29" name="Picture 5"/>
            <p:cNvPicPr>
              <a:picLocks noChangeAspect="1" noChangeArrowheads="1"/>
            </p:cNvPicPr>
            <p:nvPr/>
          </p:nvPicPr>
          <p:blipFill>
            <a:blip r:embed="rId2" cstate="print"/>
            <a:srcRect/>
            <a:stretch>
              <a:fillRect/>
            </a:stretch>
          </p:blipFill>
          <p:spPr bwMode="auto">
            <a:xfrm>
              <a:off x="5087249" y="-355809"/>
              <a:ext cx="457200" cy="153987"/>
            </a:xfrm>
            <a:prstGeom prst="rect">
              <a:avLst/>
            </a:prstGeom>
            <a:noFill/>
            <a:ln w="9525">
              <a:noFill/>
              <a:miter lim="800000"/>
              <a:headEnd/>
              <a:tailEnd/>
            </a:ln>
          </p:spPr>
        </p:pic>
      </p:grpSp>
      <p:cxnSp>
        <p:nvCxnSpPr>
          <p:cNvPr id="30" name="Straight Arrow Connector 29"/>
          <p:cNvCxnSpPr/>
          <p:nvPr/>
        </p:nvCxnSpPr>
        <p:spPr>
          <a:xfrm>
            <a:off x="4075309" y="6145207"/>
            <a:ext cx="0" cy="3552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779112" y="5776683"/>
            <a:ext cx="894315"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760870" y="5121009"/>
            <a:ext cx="2831335" cy="369332"/>
          </a:xfrm>
          <a:prstGeom prst="rect">
            <a:avLst/>
          </a:prstGeom>
          <a:noFill/>
        </p:spPr>
        <p:txBody>
          <a:bodyPr wrap="square" rtlCol="0">
            <a:spAutoFit/>
          </a:bodyPr>
          <a:lstStyle/>
          <a:p>
            <a:r>
              <a:rPr lang="en-US" dirty="0" smtClean="0">
                <a:solidFill>
                  <a:srgbClr val="FF0000"/>
                </a:solidFill>
              </a:rPr>
              <a:t>More soluble in acid.</a:t>
            </a:r>
            <a:endParaRPr lang="en-US" dirty="0">
              <a:solidFill>
                <a:srgbClr val="FF0000"/>
              </a:solidFill>
            </a:endParaRPr>
          </a:p>
        </p:txBody>
      </p:sp>
      <p:grpSp>
        <p:nvGrpSpPr>
          <p:cNvPr id="33" name="Group 32"/>
          <p:cNvGrpSpPr/>
          <p:nvPr/>
        </p:nvGrpSpPr>
        <p:grpSpPr>
          <a:xfrm>
            <a:off x="5293301" y="5816239"/>
            <a:ext cx="3810660" cy="369332"/>
            <a:chOff x="2666672" y="3244334"/>
            <a:chExt cx="3810660" cy="369332"/>
          </a:xfrm>
        </p:grpSpPr>
        <p:sp>
          <p:nvSpPr>
            <p:cNvPr id="34" name="Rectangle 33"/>
            <p:cNvSpPr/>
            <p:nvPr/>
          </p:nvSpPr>
          <p:spPr>
            <a:xfrm>
              <a:off x="2666672" y="3244334"/>
              <a:ext cx="3810660" cy="369332"/>
            </a:xfrm>
            <a:prstGeom prst="rect">
              <a:avLst/>
            </a:prstGeom>
          </p:spPr>
          <p:txBody>
            <a:bodyPr wrap="none">
              <a:spAutoFit/>
            </a:bodyPr>
            <a:lstStyle/>
            <a:p>
              <a:pPr marL="457200" indent="-457200" algn="ctr" fontAlgn="base">
                <a:spcBef>
                  <a:spcPct val="20000"/>
                </a:spcBef>
                <a:spcAft>
                  <a:spcPct val="0"/>
                </a:spcAft>
                <a:buFont typeface="Arial" charset="0"/>
                <a:buNone/>
                <a:tabLst>
                  <a:tab pos="1774825" algn="l"/>
                  <a:tab pos="3776663" algn="l"/>
                  <a:tab pos="6454775" algn="l"/>
                </a:tabLst>
              </a:pPr>
              <a:r>
                <a:rPr lang="en-US" dirty="0" smtClean="0">
                  <a:solidFill>
                    <a:srgbClr val="000000"/>
                  </a:solidFill>
                </a:rPr>
                <a:t>SO</a:t>
              </a:r>
              <a:r>
                <a:rPr lang="en-US" baseline="-25000" dirty="0" smtClean="0">
                  <a:solidFill>
                    <a:srgbClr val="000000"/>
                  </a:solidFill>
                </a:rPr>
                <a:t>4</a:t>
              </a:r>
              <a:r>
                <a:rPr lang="en-US" baseline="30000" dirty="0" smtClean="0">
                  <a:solidFill>
                    <a:srgbClr val="000000"/>
                  </a:solidFill>
                </a:rPr>
                <a:t>2-</a:t>
              </a:r>
              <a:r>
                <a:rPr lang="en-US" dirty="0" smtClean="0">
                  <a:solidFill>
                    <a:srgbClr val="000000"/>
                  </a:solidFill>
                </a:rPr>
                <a:t>(</a:t>
              </a:r>
              <a:r>
                <a:rPr lang="en-US" i="1" dirty="0" err="1" smtClean="0">
                  <a:solidFill>
                    <a:srgbClr val="000000"/>
                  </a:solidFill>
                </a:rPr>
                <a:t>aq</a:t>
              </a:r>
              <a:r>
                <a:rPr lang="en-US" dirty="0" smtClean="0">
                  <a:solidFill>
                    <a:srgbClr val="000000"/>
                  </a:solidFill>
                </a:rPr>
                <a:t>) + H</a:t>
              </a:r>
              <a:r>
                <a:rPr lang="en-US" baseline="30000" dirty="0" smtClean="0">
                  <a:solidFill>
                    <a:srgbClr val="000000"/>
                  </a:solidFill>
                </a:rPr>
                <a:t>+</a:t>
              </a:r>
              <a:r>
                <a:rPr lang="en-US" dirty="0" smtClean="0">
                  <a:solidFill>
                    <a:srgbClr val="000000"/>
                  </a:solidFill>
                </a:rPr>
                <a:t>(</a:t>
              </a:r>
              <a:r>
                <a:rPr lang="en-US" i="1" dirty="0" err="1" smtClean="0">
                  <a:solidFill>
                    <a:srgbClr val="000000"/>
                  </a:solidFill>
                </a:rPr>
                <a:t>aq</a:t>
              </a:r>
              <a:r>
                <a:rPr lang="en-US" dirty="0" smtClean="0">
                  <a:solidFill>
                    <a:srgbClr val="000000"/>
                  </a:solidFill>
                </a:rPr>
                <a:t>)          HSO</a:t>
              </a:r>
              <a:r>
                <a:rPr lang="en-US" baseline="-25000" dirty="0" smtClean="0">
                  <a:solidFill>
                    <a:srgbClr val="000000"/>
                  </a:solidFill>
                </a:rPr>
                <a:t>4</a:t>
              </a:r>
              <a:r>
                <a:rPr lang="en-US" baseline="30000" dirty="0" smtClean="0">
                  <a:solidFill>
                    <a:srgbClr val="000000"/>
                  </a:solidFill>
                </a:rPr>
                <a:t>-</a:t>
              </a:r>
              <a:r>
                <a:rPr lang="en-US" dirty="0" smtClean="0">
                  <a:solidFill>
                    <a:srgbClr val="000000"/>
                  </a:solidFill>
                </a:rPr>
                <a:t>(</a:t>
              </a:r>
              <a:r>
                <a:rPr lang="en-US" i="1" dirty="0" err="1" smtClean="0">
                  <a:solidFill>
                    <a:srgbClr val="000000"/>
                  </a:solidFill>
                </a:rPr>
                <a:t>aq</a:t>
              </a:r>
              <a:r>
                <a:rPr lang="en-US" dirty="0" smtClean="0">
                  <a:solidFill>
                    <a:srgbClr val="000000"/>
                  </a:solidFill>
                </a:rPr>
                <a:t>)</a:t>
              </a:r>
            </a:p>
          </p:txBody>
        </p:sp>
        <p:sp>
          <p:nvSpPr>
            <p:cNvPr id="35" name="Line 5"/>
            <p:cNvSpPr>
              <a:spLocks noChangeShapeType="1"/>
            </p:cNvSpPr>
            <p:nvPr/>
          </p:nvSpPr>
          <p:spPr bwMode="auto">
            <a:xfrm>
              <a:off x="4767550" y="3439099"/>
              <a:ext cx="432412"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endParaRPr>
            </a:p>
          </p:txBody>
        </p:sp>
      </p:grpSp>
      <p:cxnSp>
        <p:nvCxnSpPr>
          <p:cNvPr id="36" name="Straight Arrow Connector 35"/>
          <p:cNvCxnSpPr/>
          <p:nvPr/>
        </p:nvCxnSpPr>
        <p:spPr>
          <a:xfrm flipV="1">
            <a:off x="6800150" y="5523694"/>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135150" y="5796344"/>
            <a:ext cx="894315"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357523" y="2660268"/>
            <a:ext cx="1040670" cy="307777"/>
          </a:xfrm>
          <a:prstGeom prst="rect">
            <a:avLst/>
          </a:prstGeom>
        </p:spPr>
        <p:txBody>
          <a:bodyPr wrap="none">
            <a:spAutoFit/>
          </a:bodyPr>
          <a:lstStyle/>
          <a:p>
            <a:r>
              <a:rPr lang="en-US" sz="1400" dirty="0" smtClean="0">
                <a:solidFill>
                  <a:srgbClr val="FF0000"/>
                </a:solidFill>
              </a:rPr>
              <a:t>Decreases</a:t>
            </a:r>
            <a:endParaRPr lang="en-US" sz="1400" dirty="0">
              <a:solidFill>
                <a:srgbClr val="FF0000"/>
              </a:solidFill>
            </a:endParaRPr>
          </a:p>
        </p:txBody>
      </p:sp>
      <p:sp>
        <p:nvSpPr>
          <p:cNvPr id="40" name="Rectangle 39"/>
          <p:cNvSpPr/>
          <p:nvPr/>
        </p:nvSpPr>
        <p:spPr>
          <a:xfrm>
            <a:off x="5145548" y="6109201"/>
            <a:ext cx="1040670" cy="307777"/>
          </a:xfrm>
          <a:prstGeom prst="rect">
            <a:avLst/>
          </a:prstGeom>
        </p:spPr>
        <p:txBody>
          <a:bodyPr wrap="none">
            <a:spAutoFit/>
          </a:bodyPr>
          <a:lstStyle/>
          <a:p>
            <a:r>
              <a:rPr lang="en-US" sz="1400" dirty="0" smtClean="0">
                <a:solidFill>
                  <a:srgbClr val="FF0000"/>
                </a:solidFill>
              </a:rPr>
              <a:t>Decreases</a:t>
            </a:r>
            <a:endParaRPr lang="en-US" sz="1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2" grpId="0"/>
      <p:bldP spid="39" grpId="0"/>
      <p:bldP spid="4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grpSp>
        <p:nvGrpSpPr>
          <p:cNvPr id="5" name="Group 12"/>
          <p:cNvGrpSpPr>
            <a:grpSpLocks/>
          </p:cNvGrpSpPr>
          <p:nvPr/>
        </p:nvGrpSpPr>
        <p:grpSpPr bwMode="auto">
          <a:xfrm>
            <a:off x="145073" y="1316516"/>
            <a:ext cx="5381625" cy="457200"/>
            <a:chOff x="-278" y="1464"/>
            <a:chExt cx="3390" cy="288"/>
          </a:xfrm>
        </p:grpSpPr>
        <p:sp>
          <p:nvSpPr>
            <p:cNvPr id="6" name="Text Box 8"/>
            <p:cNvSpPr txBox="1">
              <a:spLocks noChangeArrowheads="1"/>
            </p:cNvSpPr>
            <p:nvPr/>
          </p:nvSpPr>
          <p:spPr bwMode="auto">
            <a:xfrm>
              <a:off x="-278" y="1464"/>
              <a:ext cx="339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Mg(OH)</a:t>
              </a:r>
              <a:r>
                <a:rPr lang="en-US" sz="2400" baseline="-25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Mg</a:t>
              </a:r>
              <a:r>
                <a:rPr lang="en-US" sz="2400" baseline="30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+ 2OH</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7" name="Line 9"/>
            <p:cNvSpPr>
              <a:spLocks noChangeShapeType="1"/>
            </p:cNvSpPr>
            <p:nvPr/>
          </p:nvSpPr>
          <p:spPr bwMode="auto">
            <a:xfrm>
              <a:off x="840" y="1560"/>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8" name="Line 10"/>
            <p:cNvSpPr>
              <a:spLocks noChangeShapeType="1"/>
            </p:cNvSpPr>
            <p:nvPr/>
          </p:nvSpPr>
          <p:spPr bwMode="auto">
            <a:xfrm flipH="1">
              <a:off x="840" y="165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9" name="TextBox 8"/>
          <p:cNvSpPr txBox="1"/>
          <p:nvPr/>
        </p:nvSpPr>
        <p:spPr>
          <a:xfrm>
            <a:off x="5944826" y="1210887"/>
            <a:ext cx="2475579" cy="707886"/>
          </a:xfrm>
          <a:prstGeom prst="rect">
            <a:avLst/>
          </a:prstGeom>
          <a:noFill/>
        </p:spPr>
        <p:txBody>
          <a:bodyPr wrap="square" rtlCol="0">
            <a:spAutoFit/>
          </a:bodyPr>
          <a:lstStyle/>
          <a:p>
            <a:r>
              <a:rPr lang="en-US" sz="2000" dirty="0" smtClean="0"/>
              <a:t>Add H</a:t>
            </a:r>
            <a:r>
              <a:rPr lang="en-US" sz="2000" baseline="30000" dirty="0" smtClean="0"/>
              <a:t>+</a:t>
            </a:r>
            <a:r>
              <a:rPr lang="en-US" sz="2000" dirty="0" smtClean="0"/>
              <a:t>, more soluble.</a:t>
            </a:r>
          </a:p>
          <a:p>
            <a:r>
              <a:rPr lang="en-US" sz="2000" dirty="0" smtClean="0"/>
              <a:t>Add OH</a:t>
            </a:r>
            <a:r>
              <a:rPr lang="en-US" sz="2000" baseline="30000" dirty="0" smtClean="0"/>
              <a:t>-</a:t>
            </a:r>
            <a:r>
              <a:rPr lang="en-US" sz="2000" dirty="0" smtClean="0"/>
              <a:t>, less soluble.</a:t>
            </a:r>
            <a:endParaRPr lang="en-US" sz="2000" dirty="0"/>
          </a:p>
        </p:txBody>
      </p:sp>
      <p:sp>
        <p:nvSpPr>
          <p:cNvPr id="10" name="Text Box 11"/>
          <p:cNvSpPr txBox="1">
            <a:spLocks noChangeArrowheads="1"/>
          </p:cNvSpPr>
          <p:nvPr/>
        </p:nvSpPr>
        <p:spPr bwMode="auto">
          <a:xfrm>
            <a:off x="530952" y="2288447"/>
            <a:ext cx="3989041"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i="1" dirty="0" err="1" smtClean="0">
                <a:solidFill>
                  <a:srgbClr val="000000"/>
                </a:solidFill>
                <a:latin typeface="Arial" charset="0"/>
              </a:rPr>
              <a:t>K</a:t>
            </a:r>
            <a:r>
              <a:rPr lang="en-US" sz="2200" i="1" baseline="-25000" dirty="0" err="1" smtClean="0">
                <a:solidFill>
                  <a:srgbClr val="000000"/>
                </a:solidFill>
                <a:latin typeface="Arial" charset="0"/>
              </a:rPr>
              <a:t>sp</a:t>
            </a:r>
            <a:r>
              <a:rPr lang="en-US" sz="2200" i="1" dirty="0" smtClean="0">
                <a:solidFill>
                  <a:srgbClr val="000000"/>
                </a:solidFill>
                <a:latin typeface="Arial" charset="0"/>
              </a:rPr>
              <a:t> </a:t>
            </a:r>
            <a:r>
              <a:rPr lang="en-US" sz="2200" dirty="0" smtClean="0">
                <a:solidFill>
                  <a:srgbClr val="000000"/>
                </a:solidFill>
                <a:latin typeface="Arial" charset="0"/>
              </a:rPr>
              <a:t>= [Mg</a:t>
            </a:r>
            <a:r>
              <a:rPr lang="en-US" sz="2200" baseline="30000" dirty="0" smtClean="0">
                <a:solidFill>
                  <a:srgbClr val="000000"/>
                </a:solidFill>
                <a:latin typeface="Arial" charset="0"/>
              </a:rPr>
              <a:t>2+</a:t>
            </a:r>
            <a:r>
              <a:rPr lang="en-US" sz="2200" dirty="0" smtClean="0">
                <a:solidFill>
                  <a:srgbClr val="000000"/>
                </a:solidFill>
                <a:latin typeface="Arial" charset="0"/>
              </a:rPr>
              <a:t>][OH</a:t>
            </a:r>
            <a:r>
              <a:rPr lang="en-US" sz="2200" baseline="30000" dirty="0" smtClean="0">
                <a:solidFill>
                  <a:srgbClr val="000000"/>
                </a:solidFill>
                <a:latin typeface="Arial" charset="0"/>
              </a:rPr>
              <a:t>-</a:t>
            </a:r>
            <a:r>
              <a:rPr lang="en-US" sz="2200" dirty="0" smtClean="0">
                <a:solidFill>
                  <a:srgbClr val="000000"/>
                </a:solidFill>
                <a:latin typeface="Arial" charset="0"/>
              </a:rPr>
              <a:t>]</a:t>
            </a:r>
            <a:r>
              <a:rPr lang="en-US" sz="2200" baseline="30000" dirty="0" smtClean="0">
                <a:solidFill>
                  <a:srgbClr val="000000"/>
                </a:solidFill>
                <a:latin typeface="Arial" charset="0"/>
              </a:rPr>
              <a:t>2</a:t>
            </a:r>
            <a:r>
              <a:rPr lang="en-US" sz="2200" dirty="0" smtClean="0">
                <a:solidFill>
                  <a:srgbClr val="000000"/>
                </a:solidFill>
                <a:latin typeface="Arial" charset="0"/>
              </a:rPr>
              <a:t> = 1.2 x 10</a:t>
            </a:r>
            <a:r>
              <a:rPr lang="en-US" sz="2200" baseline="30000" dirty="0" smtClean="0">
                <a:solidFill>
                  <a:srgbClr val="000000"/>
                </a:solidFill>
                <a:latin typeface="Arial" charset="0"/>
              </a:rPr>
              <a:t>-11</a:t>
            </a:r>
            <a:endParaRPr lang="en-US" sz="2200" i="1" dirty="0" smtClean="0">
              <a:solidFill>
                <a:srgbClr val="000000"/>
              </a:solidFill>
              <a:latin typeface="Arial" charset="0"/>
            </a:endParaRPr>
          </a:p>
        </p:txBody>
      </p:sp>
      <p:sp>
        <p:nvSpPr>
          <p:cNvPr id="11" name="Text Box 13"/>
          <p:cNvSpPr txBox="1">
            <a:spLocks noChangeArrowheads="1"/>
          </p:cNvSpPr>
          <p:nvPr/>
        </p:nvSpPr>
        <p:spPr bwMode="auto">
          <a:xfrm>
            <a:off x="1114846" y="2862492"/>
            <a:ext cx="2539478"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i="1" dirty="0" err="1" smtClean="0">
                <a:solidFill>
                  <a:srgbClr val="000000"/>
                </a:solidFill>
                <a:latin typeface="Arial" charset="0"/>
              </a:rPr>
              <a:t>K</a:t>
            </a:r>
            <a:r>
              <a:rPr lang="en-US" sz="2200" i="1" baseline="-25000" dirty="0" err="1" smtClean="0">
                <a:solidFill>
                  <a:srgbClr val="000000"/>
                </a:solidFill>
                <a:latin typeface="Arial" charset="0"/>
              </a:rPr>
              <a:t>sp</a:t>
            </a:r>
            <a:r>
              <a:rPr lang="en-US" sz="2200" dirty="0" smtClean="0">
                <a:solidFill>
                  <a:srgbClr val="000000"/>
                </a:solidFill>
                <a:latin typeface="Arial" charset="0"/>
              </a:rPr>
              <a:t> = (</a:t>
            </a:r>
            <a:r>
              <a:rPr lang="en-US" sz="2200" i="1" dirty="0" smtClean="0">
                <a:solidFill>
                  <a:srgbClr val="000000"/>
                </a:solidFill>
                <a:latin typeface="Arial" charset="0"/>
              </a:rPr>
              <a:t>s</a:t>
            </a:r>
            <a:r>
              <a:rPr lang="en-US" sz="2200" dirty="0" smtClean="0">
                <a:solidFill>
                  <a:srgbClr val="000000"/>
                </a:solidFill>
                <a:latin typeface="Arial" charset="0"/>
              </a:rPr>
              <a:t>)(2</a:t>
            </a:r>
            <a:r>
              <a:rPr lang="en-US" sz="2200" i="1" dirty="0" smtClean="0">
                <a:solidFill>
                  <a:srgbClr val="000000"/>
                </a:solidFill>
                <a:latin typeface="Arial" charset="0"/>
              </a:rPr>
              <a:t>s</a:t>
            </a:r>
            <a:r>
              <a:rPr lang="en-US" sz="2200" dirty="0" smtClean="0">
                <a:solidFill>
                  <a:srgbClr val="000000"/>
                </a:solidFill>
                <a:latin typeface="Arial" charset="0"/>
              </a:rPr>
              <a:t>)</a:t>
            </a:r>
            <a:r>
              <a:rPr lang="en-US" sz="2200" baseline="30000" dirty="0" smtClean="0">
                <a:solidFill>
                  <a:srgbClr val="000000"/>
                </a:solidFill>
                <a:latin typeface="Arial" charset="0"/>
              </a:rPr>
              <a:t>2</a:t>
            </a:r>
            <a:r>
              <a:rPr lang="en-US" sz="2200" dirty="0" smtClean="0">
                <a:solidFill>
                  <a:srgbClr val="000000"/>
                </a:solidFill>
                <a:latin typeface="Arial" charset="0"/>
              </a:rPr>
              <a:t> = 4</a:t>
            </a:r>
            <a:r>
              <a:rPr lang="en-US" sz="2200" i="1" dirty="0" smtClean="0">
                <a:solidFill>
                  <a:srgbClr val="000000"/>
                </a:solidFill>
                <a:latin typeface="Arial" charset="0"/>
              </a:rPr>
              <a:t>s</a:t>
            </a:r>
            <a:r>
              <a:rPr lang="en-US" sz="2200" baseline="30000" dirty="0" smtClean="0">
                <a:solidFill>
                  <a:srgbClr val="000000"/>
                </a:solidFill>
                <a:latin typeface="Arial" charset="0"/>
              </a:rPr>
              <a:t>3</a:t>
            </a:r>
            <a:endParaRPr lang="en-US" sz="2200" i="1" dirty="0" smtClean="0">
              <a:solidFill>
                <a:srgbClr val="000000"/>
              </a:solidFill>
              <a:latin typeface="Arial" charset="0"/>
            </a:endParaRPr>
          </a:p>
        </p:txBody>
      </p:sp>
      <p:sp>
        <p:nvSpPr>
          <p:cNvPr id="12" name="Text Box 14"/>
          <p:cNvSpPr txBox="1">
            <a:spLocks noChangeArrowheads="1"/>
          </p:cNvSpPr>
          <p:nvPr/>
        </p:nvSpPr>
        <p:spPr bwMode="auto">
          <a:xfrm>
            <a:off x="1201298" y="3432938"/>
            <a:ext cx="2171235"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dirty="0" smtClean="0">
                <a:solidFill>
                  <a:srgbClr val="000000"/>
                </a:solidFill>
                <a:latin typeface="Arial" charset="0"/>
              </a:rPr>
              <a:t>4</a:t>
            </a:r>
            <a:r>
              <a:rPr lang="en-US" sz="2200" i="1" dirty="0" smtClean="0">
                <a:solidFill>
                  <a:srgbClr val="000000"/>
                </a:solidFill>
                <a:latin typeface="Arial" charset="0"/>
              </a:rPr>
              <a:t>s</a:t>
            </a:r>
            <a:r>
              <a:rPr lang="en-US" sz="2200" baseline="30000" dirty="0" smtClean="0">
                <a:solidFill>
                  <a:srgbClr val="000000"/>
                </a:solidFill>
                <a:latin typeface="Arial" charset="0"/>
              </a:rPr>
              <a:t>3</a:t>
            </a:r>
            <a:r>
              <a:rPr lang="en-US" sz="2200" dirty="0" smtClean="0">
                <a:solidFill>
                  <a:srgbClr val="000000"/>
                </a:solidFill>
                <a:latin typeface="Arial" charset="0"/>
              </a:rPr>
              <a:t> = 1.2 x 10</a:t>
            </a:r>
            <a:r>
              <a:rPr lang="en-US" sz="2200" baseline="30000" dirty="0" smtClean="0">
                <a:solidFill>
                  <a:srgbClr val="000000"/>
                </a:solidFill>
                <a:latin typeface="Arial" charset="0"/>
              </a:rPr>
              <a:t>-11</a:t>
            </a:r>
            <a:endParaRPr lang="en-US" sz="2200" dirty="0" smtClean="0">
              <a:solidFill>
                <a:srgbClr val="000000"/>
              </a:solidFill>
              <a:latin typeface="Arial" charset="0"/>
            </a:endParaRPr>
          </a:p>
        </p:txBody>
      </p:sp>
      <p:sp>
        <p:nvSpPr>
          <p:cNvPr id="13" name="Text Box 15"/>
          <p:cNvSpPr txBox="1">
            <a:spLocks noChangeArrowheads="1"/>
          </p:cNvSpPr>
          <p:nvPr/>
        </p:nvSpPr>
        <p:spPr bwMode="auto">
          <a:xfrm>
            <a:off x="1095108" y="4036247"/>
            <a:ext cx="2133918"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i="1" dirty="0" smtClean="0">
                <a:solidFill>
                  <a:srgbClr val="000000"/>
                </a:solidFill>
                <a:latin typeface="Arial" charset="0"/>
              </a:rPr>
              <a:t>s</a:t>
            </a:r>
            <a:r>
              <a:rPr lang="en-US" sz="2200" dirty="0" smtClean="0">
                <a:solidFill>
                  <a:srgbClr val="000000"/>
                </a:solidFill>
                <a:latin typeface="Arial" charset="0"/>
              </a:rPr>
              <a:t> = 1.4 x 10</a:t>
            </a:r>
            <a:r>
              <a:rPr lang="en-US" sz="2200" baseline="30000" dirty="0" smtClean="0">
                <a:solidFill>
                  <a:srgbClr val="000000"/>
                </a:solidFill>
                <a:latin typeface="Arial" charset="0"/>
              </a:rPr>
              <a:t>-4</a:t>
            </a:r>
            <a:r>
              <a:rPr lang="en-US" sz="2200" dirty="0" smtClean="0">
                <a:solidFill>
                  <a:srgbClr val="000000"/>
                </a:solidFill>
                <a:latin typeface="Arial" charset="0"/>
              </a:rPr>
              <a:t> </a:t>
            </a:r>
            <a:r>
              <a:rPr lang="en-US" sz="2200" i="1" dirty="0" smtClean="0">
                <a:solidFill>
                  <a:srgbClr val="000000"/>
                </a:solidFill>
                <a:latin typeface="Arial" charset="0"/>
              </a:rPr>
              <a:t>M</a:t>
            </a:r>
          </a:p>
        </p:txBody>
      </p:sp>
      <p:sp>
        <p:nvSpPr>
          <p:cNvPr id="14" name="Text Box 16"/>
          <p:cNvSpPr txBox="1">
            <a:spLocks noChangeArrowheads="1"/>
          </p:cNvSpPr>
          <p:nvPr/>
        </p:nvSpPr>
        <p:spPr bwMode="auto">
          <a:xfrm>
            <a:off x="416805" y="4650571"/>
            <a:ext cx="3256020"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dirty="0" smtClean="0">
                <a:solidFill>
                  <a:srgbClr val="000000"/>
                </a:solidFill>
                <a:latin typeface="Arial" charset="0"/>
              </a:rPr>
              <a:t>[OH</a:t>
            </a:r>
            <a:r>
              <a:rPr lang="en-US" sz="2200" baseline="30000" dirty="0" smtClean="0">
                <a:solidFill>
                  <a:srgbClr val="000000"/>
                </a:solidFill>
                <a:latin typeface="Arial" charset="0"/>
              </a:rPr>
              <a:t>-</a:t>
            </a:r>
            <a:r>
              <a:rPr lang="en-US" sz="2200" dirty="0" smtClean="0">
                <a:solidFill>
                  <a:srgbClr val="000000"/>
                </a:solidFill>
                <a:latin typeface="Arial" charset="0"/>
              </a:rPr>
              <a:t>] = 2</a:t>
            </a:r>
            <a:r>
              <a:rPr lang="en-US" sz="2200" i="1" dirty="0" smtClean="0">
                <a:solidFill>
                  <a:srgbClr val="000000"/>
                </a:solidFill>
                <a:latin typeface="Arial" charset="0"/>
              </a:rPr>
              <a:t>s</a:t>
            </a:r>
            <a:r>
              <a:rPr lang="en-US" sz="2200" dirty="0" smtClean="0">
                <a:solidFill>
                  <a:srgbClr val="000000"/>
                </a:solidFill>
                <a:latin typeface="Arial" charset="0"/>
              </a:rPr>
              <a:t> = 2.8 x 10</a:t>
            </a:r>
            <a:r>
              <a:rPr lang="en-US" sz="2200" baseline="30000" dirty="0" smtClean="0">
                <a:solidFill>
                  <a:srgbClr val="000000"/>
                </a:solidFill>
                <a:latin typeface="Arial" charset="0"/>
              </a:rPr>
              <a:t>-4</a:t>
            </a:r>
            <a:r>
              <a:rPr lang="en-US" sz="2200" dirty="0" smtClean="0">
                <a:solidFill>
                  <a:srgbClr val="000000"/>
                </a:solidFill>
                <a:latin typeface="Arial" charset="0"/>
              </a:rPr>
              <a:t> </a:t>
            </a:r>
            <a:r>
              <a:rPr lang="en-US" sz="2200" i="1" dirty="0" smtClean="0">
                <a:solidFill>
                  <a:srgbClr val="000000"/>
                </a:solidFill>
                <a:latin typeface="Arial" charset="0"/>
              </a:rPr>
              <a:t>M</a:t>
            </a:r>
            <a:endParaRPr lang="en-US" sz="2200" dirty="0" smtClean="0">
              <a:solidFill>
                <a:srgbClr val="000000"/>
              </a:solidFill>
              <a:latin typeface="Arial" charset="0"/>
            </a:endParaRPr>
          </a:p>
        </p:txBody>
      </p:sp>
      <p:sp>
        <p:nvSpPr>
          <p:cNvPr id="15" name="Text Box 17"/>
          <p:cNvSpPr txBox="1">
            <a:spLocks noChangeArrowheads="1"/>
          </p:cNvSpPr>
          <p:nvPr/>
        </p:nvSpPr>
        <p:spPr bwMode="auto">
          <a:xfrm>
            <a:off x="519705" y="5318392"/>
            <a:ext cx="3183885"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dirty="0" err="1" smtClean="0">
                <a:solidFill>
                  <a:srgbClr val="000000"/>
                </a:solidFill>
                <a:latin typeface="Arial" charset="0"/>
              </a:rPr>
              <a:t>pOH</a:t>
            </a:r>
            <a:r>
              <a:rPr lang="en-US" sz="2200" dirty="0" smtClean="0">
                <a:solidFill>
                  <a:srgbClr val="000000"/>
                </a:solidFill>
                <a:latin typeface="Arial" charset="0"/>
              </a:rPr>
              <a:t> = 3.55  </a:t>
            </a:r>
            <a:r>
              <a:rPr lang="en-US" sz="2200" dirty="0" smtClean="0">
                <a:solidFill>
                  <a:srgbClr val="FF0000"/>
                </a:solidFill>
                <a:latin typeface="Arial" charset="0"/>
              </a:rPr>
              <a:t>pH = 10.45</a:t>
            </a:r>
          </a:p>
        </p:txBody>
      </p:sp>
      <p:grpSp>
        <p:nvGrpSpPr>
          <p:cNvPr id="27" name="Group 26"/>
          <p:cNvGrpSpPr/>
          <p:nvPr/>
        </p:nvGrpSpPr>
        <p:grpSpPr>
          <a:xfrm>
            <a:off x="4721035" y="4299111"/>
            <a:ext cx="4039975" cy="1336544"/>
            <a:chOff x="4721035" y="4299111"/>
            <a:chExt cx="4039975" cy="1336544"/>
          </a:xfrm>
        </p:grpSpPr>
        <p:sp>
          <p:nvSpPr>
            <p:cNvPr id="22" name="Text Box 28"/>
            <p:cNvSpPr txBox="1">
              <a:spLocks noChangeArrowheads="1"/>
            </p:cNvSpPr>
            <p:nvPr/>
          </p:nvSpPr>
          <p:spPr bwMode="auto">
            <a:xfrm>
              <a:off x="4721035" y="4299111"/>
              <a:ext cx="2988319" cy="40011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u="sng" dirty="0" smtClean="0">
                  <a:solidFill>
                    <a:srgbClr val="000000"/>
                  </a:solidFill>
                  <a:latin typeface="Arial" charset="0"/>
                </a:rPr>
                <a:t>At pH greater than 10.45</a:t>
              </a:r>
            </a:p>
          </p:txBody>
        </p:sp>
        <p:sp>
          <p:nvSpPr>
            <p:cNvPr id="23" name="Text Box 29"/>
            <p:cNvSpPr txBox="1">
              <a:spLocks noChangeArrowheads="1"/>
            </p:cNvSpPr>
            <p:nvPr/>
          </p:nvSpPr>
          <p:spPr bwMode="auto">
            <a:xfrm>
              <a:off x="5062562" y="4778345"/>
              <a:ext cx="2844048"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solidFill>
                    <a:srgbClr val="000000"/>
                  </a:solidFill>
                  <a:latin typeface="Arial" charset="0"/>
                </a:rPr>
                <a:t>Increase [OH</a:t>
              </a:r>
              <a:r>
                <a:rPr lang="en-US" sz="2000" baseline="30000" dirty="0" smtClean="0">
                  <a:solidFill>
                    <a:srgbClr val="000000"/>
                  </a:solidFill>
                  <a:latin typeface="Arial" charset="0"/>
                </a:rPr>
                <a:t>-</a:t>
              </a:r>
              <a:r>
                <a:rPr lang="en-US" sz="2000" dirty="0" smtClean="0">
                  <a:solidFill>
                    <a:srgbClr val="000000"/>
                  </a:solidFill>
                  <a:latin typeface="Arial" charset="0"/>
                </a:rPr>
                <a:t>], shift left</a:t>
              </a:r>
            </a:p>
          </p:txBody>
        </p:sp>
        <p:sp>
          <p:nvSpPr>
            <p:cNvPr id="24" name="Text Box 33"/>
            <p:cNvSpPr txBox="1">
              <a:spLocks noChangeArrowheads="1"/>
            </p:cNvSpPr>
            <p:nvPr/>
          </p:nvSpPr>
          <p:spPr bwMode="auto">
            <a:xfrm>
              <a:off x="5062562" y="5235545"/>
              <a:ext cx="3698448"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solidFill>
                    <a:srgbClr val="000000"/>
                  </a:solidFill>
                  <a:latin typeface="Arial" charset="0"/>
                </a:rPr>
                <a:t>Decrease solubility of Mg(OH)</a:t>
              </a:r>
              <a:r>
                <a:rPr lang="en-US" sz="2000" baseline="-25000" dirty="0" smtClean="0">
                  <a:solidFill>
                    <a:srgbClr val="000000"/>
                  </a:solidFill>
                  <a:latin typeface="Arial" charset="0"/>
                </a:rPr>
                <a:t>2</a:t>
              </a:r>
              <a:endParaRPr lang="en-US" sz="2000" dirty="0" smtClean="0">
                <a:solidFill>
                  <a:srgbClr val="000000"/>
                </a:solidFill>
                <a:latin typeface="Arial" charset="0"/>
              </a:endParaRPr>
            </a:p>
          </p:txBody>
        </p:sp>
      </p:grpSp>
      <p:grpSp>
        <p:nvGrpSpPr>
          <p:cNvPr id="26" name="Group 25"/>
          <p:cNvGrpSpPr/>
          <p:nvPr/>
        </p:nvGrpSpPr>
        <p:grpSpPr>
          <a:xfrm>
            <a:off x="4721035" y="2416145"/>
            <a:ext cx="3907721" cy="1188367"/>
            <a:chOff x="4721035" y="2416145"/>
            <a:chExt cx="3907721" cy="1188367"/>
          </a:xfrm>
        </p:grpSpPr>
        <p:sp>
          <p:nvSpPr>
            <p:cNvPr id="16" name="Text Box 18"/>
            <p:cNvSpPr txBox="1">
              <a:spLocks noChangeArrowheads="1"/>
            </p:cNvSpPr>
            <p:nvPr/>
          </p:nvSpPr>
          <p:spPr bwMode="auto">
            <a:xfrm>
              <a:off x="4721035" y="2416145"/>
              <a:ext cx="2634054"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u="sng" dirty="0" smtClean="0">
                  <a:solidFill>
                    <a:srgbClr val="000000"/>
                  </a:solidFill>
                  <a:latin typeface="Arial" charset="0"/>
                </a:rPr>
                <a:t>At pH less than 10.45</a:t>
              </a:r>
            </a:p>
          </p:txBody>
        </p:sp>
        <p:sp>
          <p:nvSpPr>
            <p:cNvPr id="21" name="Text Box 27"/>
            <p:cNvSpPr txBox="1">
              <a:spLocks noChangeArrowheads="1"/>
            </p:cNvSpPr>
            <p:nvPr/>
          </p:nvSpPr>
          <p:spPr bwMode="auto">
            <a:xfrm>
              <a:off x="5045724" y="3204402"/>
              <a:ext cx="3583032"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solidFill>
                    <a:srgbClr val="000000"/>
                  </a:solidFill>
                  <a:latin typeface="Arial" charset="0"/>
                </a:rPr>
                <a:t>Increase solubility of Mg(OH)</a:t>
              </a:r>
              <a:r>
                <a:rPr lang="en-US" sz="2000" baseline="-25000" dirty="0" smtClean="0">
                  <a:solidFill>
                    <a:srgbClr val="000000"/>
                  </a:solidFill>
                  <a:latin typeface="Arial" charset="0"/>
                </a:rPr>
                <a:t>2</a:t>
              </a:r>
              <a:endParaRPr lang="en-US" sz="2000" dirty="0" smtClean="0">
                <a:solidFill>
                  <a:srgbClr val="000000"/>
                </a:solidFill>
                <a:latin typeface="Arial" charset="0"/>
              </a:endParaRPr>
            </a:p>
          </p:txBody>
        </p:sp>
        <p:sp>
          <p:nvSpPr>
            <p:cNvPr id="25" name="Text Box 19"/>
            <p:cNvSpPr txBox="1">
              <a:spLocks noChangeArrowheads="1"/>
            </p:cNvSpPr>
            <p:nvPr/>
          </p:nvSpPr>
          <p:spPr bwMode="auto">
            <a:xfrm>
              <a:off x="5049708" y="2795861"/>
              <a:ext cx="3116559"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solidFill>
                    <a:srgbClr val="000000"/>
                  </a:solidFill>
                  <a:latin typeface="Arial" charset="0"/>
                </a:rPr>
                <a:t>Decrease [OH</a:t>
              </a:r>
              <a:r>
                <a:rPr lang="en-US" sz="2000" baseline="30000" dirty="0" smtClean="0">
                  <a:solidFill>
                    <a:srgbClr val="000000"/>
                  </a:solidFill>
                  <a:latin typeface="Arial" charset="0"/>
                </a:rPr>
                <a:t>-</a:t>
              </a:r>
              <a:r>
                <a:rPr lang="en-US" sz="2000" dirty="0" smtClean="0">
                  <a:solidFill>
                    <a:srgbClr val="000000"/>
                  </a:solidFill>
                  <a:latin typeface="Arial" charset="0"/>
                </a:rPr>
                <a:t>], shift right</a:t>
              </a:r>
            </a:p>
          </p:txBody>
        </p:sp>
      </p:grpSp>
      <p:sp>
        <p:nvSpPr>
          <p:cNvPr id="20" name="Slide Number Placeholder 19"/>
          <p:cNvSpPr>
            <a:spLocks noGrp="1"/>
          </p:cNvSpPr>
          <p:nvPr>
            <p:ph type="sldNum" sz="quarter" idx="12"/>
          </p:nvPr>
        </p:nvSpPr>
        <p:spPr/>
        <p:txBody>
          <a:bodyPr/>
          <a:lstStyle/>
          <a:p>
            <a:fld id="{B6F15528-21DE-4FAA-801E-634DDDAF4B2B}" type="slidenum">
              <a:rPr lang="en-US" smtClean="0"/>
              <a:pPr/>
              <a:t>52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2760964" y="913121"/>
            <a:ext cx="3593997" cy="461665"/>
          </a:xfrm>
          <a:prstGeom prst="rect">
            <a:avLst/>
          </a:prstGeom>
        </p:spPr>
        <p:txBody>
          <a:bodyPr wrap="none">
            <a:spAutoFit/>
          </a:bodyPr>
          <a:lstStyle/>
          <a:p>
            <a:r>
              <a:rPr lang="en-US" sz="2400" dirty="0" smtClean="0"/>
              <a:t>Calcium carbonate (CaCO</a:t>
            </a:r>
            <a:r>
              <a:rPr lang="en-US" sz="2400" baseline="-25000" dirty="0" smtClean="0"/>
              <a:t>3</a:t>
            </a:r>
            <a:r>
              <a:rPr lang="en-US" sz="2400" dirty="0" smtClean="0"/>
              <a:t>)</a:t>
            </a:r>
            <a:endParaRPr lang="en-US" sz="2400" dirty="0"/>
          </a:p>
        </p:txBody>
      </p:sp>
      <p:pic>
        <p:nvPicPr>
          <p:cNvPr id="6" name="Picture 4" descr="http://academic.emporia.edu/aberjame/student/barr1/BARR%20-%20ES767%20-Webpage%20Report_1_html_m553d9b86.png"/>
          <p:cNvPicPr>
            <a:picLocks noChangeAspect="1" noChangeArrowheads="1"/>
          </p:cNvPicPr>
          <p:nvPr/>
        </p:nvPicPr>
        <p:blipFill>
          <a:blip r:embed="rId2" cstate="print"/>
          <a:srcRect/>
          <a:stretch>
            <a:fillRect/>
          </a:stretch>
        </p:blipFill>
        <p:spPr bwMode="auto">
          <a:xfrm>
            <a:off x="5665272" y="1922735"/>
            <a:ext cx="2427453" cy="1820590"/>
          </a:xfrm>
          <a:prstGeom prst="rect">
            <a:avLst/>
          </a:prstGeom>
          <a:noFill/>
        </p:spPr>
      </p:pic>
      <p:sp>
        <p:nvSpPr>
          <p:cNvPr id="7" name="TextBox 6"/>
          <p:cNvSpPr txBox="1"/>
          <p:nvPr/>
        </p:nvSpPr>
        <p:spPr>
          <a:xfrm>
            <a:off x="5667259" y="1540328"/>
            <a:ext cx="2421652" cy="400110"/>
          </a:xfrm>
          <a:prstGeom prst="rect">
            <a:avLst/>
          </a:prstGeom>
          <a:noFill/>
        </p:spPr>
        <p:txBody>
          <a:bodyPr wrap="square" rtlCol="0">
            <a:spAutoFit/>
          </a:bodyPr>
          <a:lstStyle/>
          <a:p>
            <a:pPr algn="ctr"/>
            <a:r>
              <a:rPr lang="en-US" sz="2000" dirty="0" smtClean="0"/>
              <a:t>Limestone</a:t>
            </a:r>
            <a:endParaRPr lang="en-US" sz="2000" dirty="0"/>
          </a:p>
        </p:txBody>
      </p:sp>
      <p:pic>
        <p:nvPicPr>
          <p:cNvPr id="8" name="Picture 7" descr="dissolving-snail-shells"/>
          <p:cNvPicPr>
            <a:picLocks noChangeAspect="1" noChangeArrowheads="1"/>
          </p:cNvPicPr>
          <p:nvPr/>
        </p:nvPicPr>
        <p:blipFill>
          <a:blip r:embed="rId3" cstate="print"/>
          <a:srcRect/>
          <a:stretch>
            <a:fillRect/>
          </a:stretch>
        </p:blipFill>
        <p:spPr bwMode="auto">
          <a:xfrm>
            <a:off x="586319" y="4436042"/>
            <a:ext cx="3348561" cy="1795916"/>
          </a:xfrm>
          <a:prstGeom prst="rect">
            <a:avLst/>
          </a:prstGeom>
          <a:noFill/>
          <a:ln w="9525">
            <a:noFill/>
            <a:miter lim="800000"/>
            <a:headEnd/>
            <a:tailEnd/>
          </a:ln>
        </p:spPr>
      </p:pic>
      <p:sp>
        <p:nvSpPr>
          <p:cNvPr id="9" name="TextBox 8"/>
          <p:cNvSpPr txBox="1"/>
          <p:nvPr/>
        </p:nvSpPr>
        <p:spPr>
          <a:xfrm>
            <a:off x="1060229" y="1544097"/>
            <a:ext cx="2421652" cy="400110"/>
          </a:xfrm>
          <a:prstGeom prst="rect">
            <a:avLst/>
          </a:prstGeom>
          <a:noFill/>
        </p:spPr>
        <p:txBody>
          <a:bodyPr wrap="square" rtlCol="0">
            <a:spAutoFit/>
          </a:bodyPr>
          <a:lstStyle/>
          <a:p>
            <a:pPr algn="ctr"/>
            <a:r>
              <a:rPr lang="en-US" sz="2000" dirty="0" smtClean="0"/>
              <a:t>Egg Shells</a:t>
            </a:r>
            <a:endParaRPr lang="en-US" sz="2000" dirty="0"/>
          </a:p>
        </p:txBody>
      </p:sp>
      <p:pic>
        <p:nvPicPr>
          <p:cNvPr id="691204" name="Picture 4" descr="http://valleycoop.org/wordpress/wp-content/uploads/2013/04/eggs_shells.jpg"/>
          <p:cNvPicPr>
            <a:picLocks noChangeAspect="1" noChangeArrowheads="1"/>
          </p:cNvPicPr>
          <p:nvPr/>
        </p:nvPicPr>
        <p:blipFill>
          <a:blip r:embed="rId4" cstate="print"/>
          <a:srcRect/>
          <a:stretch>
            <a:fillRect/>
          </a:stretch>
        </p:blipFill>
        <p:spPr bwMode="auto">
          <a:xfrm>
            <a:off x="206809" y="1934582"/>
            <a:ext cx="4079008" cy="1900818"/>
          </a:xfrm>
          <a:prstGeom prst="rect">
            <a:avLst/>
          </a:prstGeom>
          <a:noFill/>
        </p:spPr>
      </p:pic>
      <p:sp>
        <p:nvSpPr>
          <p:cNvPr id="12" name="TextBox 11"/>
          <p:cNvSpPr txBox="1"/>
          <p:nvPr/>
        </p:nvSpPr>
        <p:spPr>
          <a:xfrm>
            <a:off x="1021160" y="4000470"/>
            <a:ext cx="2421652" cy="400110"/>
          </a:xfrm>
          <a:prstGeom prst="rect">
            <a:avLst/>
          </a:prstGeom>
          <a:noFill/>
        </p:spPr>
        <p:txBody>
          <a:bodyPr wrap="square" rtlCol="0">
            <a:spAutoFit/>
          </a:bodyPr>
          <a:lstStyle/>
          <a:p>
            <a:pPr algn="ctr"/>
            <a:r>
              <a:rPr lang="en-US" sz="2000" dirty="0" smtClean="0"/>
              <a:t>Sea Shells</a:t>
            </a:r>
            <a:endParaRPr lang="en-US" sz="2000" dirty="0"/>
          </a:p>
        </p:txBody>
      </p:sp>
      <p:sp>
        <p:nvSpPr>
          <p:cNvPr id="14" name="TextBox 13"/>
          <p:cNvSpPr txBox="1"/>
          <p:nvPr/>
        </p:nvSpPr>
        <p:spPr>
          <a:xfrm>
            <a:off x="5636276" y="4008036"/>
            <a:ext cx="2421652" cy="400110"/>
          </a:xfrm>
          <a:prstGeom prst="rect">
            <a:avLst/>
          </a:prstGeom>
          <a:noFill/>
        </p:spPr>
        <p:txBody>
          <a:bodyPr wrap="square" rtlCol="0">
            <a:spAutoFit/>
          </a:bodyPr>
          <a:lstStyle/>
          <a:p>
            <a:pPr algn="ctr"/>
            <a:r>
              <a:rPr lang="en-US" sz="2000" dirty="0" smtClean="0"/>
              <a:t>Coral Reef</a:t>
            </a:r>
            <a:endParaRPr lang="en-US" sz="2000" dirty="0"/>
          </a:p>
        </p:txBody>
      </p:sp>
      <p:pic>
        <p:nvPicPr>
          <p:cNvPr id="691208" name="Picture 8" descr="http://theiff.org/current/wp-content/uploads/2014/09/Corals_Real-copy.jpg"/>
          <p:cNvPicPr>
            <a:picLocks noChangeAspect="1" noChangeArrowheads="1"/>
          </p:cNvPicPr>
          <p:nvPr/>
        </p:nvPicPr>
        <p:blipFill>
          <a:blip r:embed="rId5" cstate="print"/>
          <a:srcRect/>
          <a:stretch>
            <a:fillRect/>
          </a:stretch>
        </p:blipFill>
        <p:spPr bwMode="auto">
          <a:xfrm>
            <a:off x="5304658" y="4429125"/>
            <a:ext cx="3034031" cy="2116382"/>
          </a:xfrm>
          <a:prstGeom prst="rect">
            <a:avLst/>
          </a:prstGeom>
          <a:noFill/>
        </p:spPr>
      </p:pic>
      <p:sp>
        <p:nvSpPr>
          <p:cNvPr id="16" name="Rounded Rectangle 15"/>
          <p:cNvSpPr/>
          <p:nvPr/>
        </p:nvSpPr>
        <p:spPr>
          <a:xfrm>
            <a:off x="355600" y="4000500"/>
            <a:ext cx="8382000" cy="2705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53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4" name="Picture 2" descr="http://butane.chem.uiuc.edu/pshapley/GenChem1/L26/3a.png"/>
          <p:cNvPicPr>
            <a:picLocks noChangeAspect="1" noChangeArrowheads="1"/>
          </p:cNvPicPr>
          <p:nvPr/>
        </p:nvPicPr>
        <p:blipFill>
          <a:blip r:embed="rId2" cstate="print"/>
          <a:srcRect/>
          <a:stretch>
            <a:fillRect/>
          </a:stretch>
        </p:blipFill>
        <p:spPr bwMode="auto">
          <a:xfrm>
            <a:off x="1501774" y="1497012"/>
            <a:ext cx="6130925" cy="4235018"/>
          </a:xfrm>
          <a:prstGeom prst="rect">
            <a:avLst/>
          </a:prstGeom>
          <a:noFill/>
        </p:spPr>
      </p:pic>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cxnSp>
        <p:nvCxnSpPr>
          <p:cNvPr id="6" name="Straight Arrow Connector 5"/>
          <p:cNvCxnSpPr/>
          <p:nvPr/>
        </p:nvCxnSpPr>
        <p:spPr>
          <a:xfrm>
            <a:off x="4111266" y="1879230"/>
            <a:ext cx="0" cy="7750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60600" y="914400"/>
            <a:ext cx="4597400" cy="461665"/>
          </a:xfrm>
          <a:prstGeom prst="rect">
            <a:avLst/>
          </a:prstGeom>
          <a:noFill/>
        </p:spPr>
        <p:txBody>
          <a:bodyPr wrap="square" rtlCol="0">
            <a:spAutoFit/>
          </a:bodyPr>
          <a:lstStyle/>
          <a:p>
            <a:pPr algn="ctr"/>
            <a:r>
              <a:rPr lang="en-US" sz="2400" dirty="0" smtClean="0">
                <a:solidFill>
                  <a:srgbClr val="FF0000"/>
                </a:solidFill>
              </a:rPr>
              <a:t>Increasing atmospheric CO</a:t>
            </a:r>
            <a:r>
              <a:rPr lang="en-US" sz="2400" baseline="-25000" dirty="0" smtClean="0">
                <a:solidFill>
                  <a:srgbClr val="FF0000"/>
                </a:solidFill>
              </a:rPr>
              <a:t>2</a:t>
            </a:r>
            <a:endParaRPr lang="en-US" sz="2400" baseline="-25000" dirty="0">
              <a:solidFill>
                <a:srgbClr val="FF0000"/>
              </a:solidFill>
            </a:endParaRPr>
          </a:p>
        </p:txBody>
      </p:sp>
      <p:cxnSp>
        <p:nvCxnSpPr>
          <p:cNvPr id="9" name="Straight Arrow Connector 8"/>
          <p:cNvCxnSpPr/>
          <p:nvPr/>
        </p:nvCxnSpPr>
        <p:spPr>
          <a:xfrm>
            <a:off x="4775200" y="2590800"/>
            <a:ext cx="83466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762500" y="3505200"/>
            <a:ext cx="83466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61966" y="4378326"/>
            <a:ext cx="0" cy="7270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700" y="5892800"/>
            <a:ext cx="9144000" cy="461665"/>
          </a:xfrm>
          <a:prstGeom prst="rect">
            <a:avLst/>
          </a:prstGeom>
          <a:noFill/>
        </p:spPr>
        <p:txBody>
          <a:bodyPr wrap="square" rtlCol="0">
            <a:spAutoFit/>
          </a:bodyPr>
          <a:lstStyle/>
          <a:p>
            <a:pPr algn="ctr"/>
            <a:r>
              <a:rPr lang="en-US" sz="2400" dirty="0" smtClean="0">
                <a:solidFill>
                  <a:srgbClr val="FF0000"/>
                </a:solidFill>
              </a:rPr>
              <a:t>Increasing atmospheric CO</a:t>
            </a:r>
            <a:r>
              <a:rPr lang="en-US" sz="2400" baseline="-25000" dirty="0" smtClean="0">
                <a:solidFill>
                  <a:srgbClr val="FF0000"/>
                </a:solidFill>
              </a:rPr>
              <a:t>2 </a:t>
            </a:r>
            <a:r>
              <a:rPr lang="en-US" sz="2400" dirty="0" smtClean="0">
                <a:solidFill>
                  <a:srgbClr val="FF0000"/>
                </a:solidFill>
                <a:sym typeface="Wingdings"/>
              </a:rPr>
              <a:t></a:t>
            </a:r>
            <a:r>
              <a:rPr lang="en-US" sz="2400" dirty="0" smtClean="0">
                <a:solidFill>
                  <a:srgbClr val="FF0000"/>
                </a:solidFill>
              </a:rPr>
              <a:t> Ocean acidification </a:t>
            </a:r>
            <a:r>
              <a:rPr lang="en-US" sz="2400" dirty="0" smtClean="0">
                <a:solidFill>
                  <a:srgbClr val="FF0000"/>
                </a:solidFill>
                <a:sym typeface="Wingdings"/>
              </a:rPr>
              <a:t> Dissolves CaCO</a:t>
            </a:r>
            <a:r>
              <a:rPr lang="en-US" sz="2400" baseline="-25000" dirty="0" smtClean="0">
                <a:solidFill>
                  <a:srgbClr val="FF0000"/>
                </a:solidFill>
                <a:sym typeface="Wingdings"/>
              </a:rPr>
              <a:t>3</a:t>
            </a:r>
            <a:endParaRPr lang="en-US" sz="2400" baseline="-25000" dirty="0">
              <a:solidFill>
                <a:srgbClr val="FF000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54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3-22 at 1.30.07 PM.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904" y="143541"/>
            <a:ext cx="6790885" cy="2245804"/>
          </a:xfrm>
          <a:prstGeom prst="rect">
            <a:avLst/>
          </a:prstGeom>
        </p:spPr>
      </p:pic>
      <p:pic>
        <p:nvPicPr>
          <p:cNvPr id="3" name="Picture 2" descr="Screen Shot 2015-03-22 at 1.30.23 PM.png"/>
          <p:cNvPicPr>
            <a:picLocks noChangeAspect="1"/>
          </p:cNvPicPr>
          <p:nvPr/>
        </p:nvPicPr>
        <p:blipFill rotWithShape="1">
          <a:blip r:embed="rId3" cstate="print">
            <a:extLst>
              <a:ext uri="{28A0092B-C50C-407E-A947-70E740481C1C}">
                <a14:useLocalDpi xmlns="" xmlns:a14="http://schemas.microsoft.com/office/drawing/2010/main" val="0"/>
              </a:ext>
            </a:extLst>
          </a:blip>
          <a:srcRect l="29298"/>
          <a:stretch/>
        </p:blipFill>
        <p:spPr>
          <a:xfrm>
            <a:off x="280132" y="2595674"/>
            <a:ext cx="2962403" cy="4177114"/>
          </a:xfrm>
          <a:prstGeom prst="rect">
            <a:avLst/>
          </a:prstGeom>
        </p:spPr>
      </p:pic>
      <p:pic>
        <p:nvPicPr>
          <p:cNvPr id="4" name="Picture 3" descr="Screen Shot 2015-03-22 at 1.30.40 PM.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022764" y="1699326"/>
            <a:ext cx="3505741" cy="4934585"/>
          </a:xfrm>
          <a:prstGeom prst="rect">
            <a:avLst/>
          </a:prstGeom>
          <a:ln>
            <a:solidFill>
              <a:srgbClr val="000000"/>
            </a:solidFill>
          </a:ln>
        </p:spPr>
      </p:pic>
      <p:sp>
        <p:nvSpPr>
          <p:cNvPr id="5" name="Rectangle 4"/>
          <p:cNvSpPr/>
          <p:nvPr/>
        </p:nvSpPr>
        <p:spPr>
          <a:xfrm>
            <a:off x="4516789" y="471628"/>
            <a:ext cx="4572000" cy="646331"/>
          </a:xfrm>
          <a:prstGeom prst="rect">
            <a:avLst/>
          </a:prstGeom>
          <a:solidFill>
            <a:srgbClr val="FFFF00"/>
          </a:solidFill>
          <a:ln>
            <a:solidFill>
              <a:schemeClr val="tx1"/>
            </a:solidFill>
          </a:ln>
        </p:spPr>
        <p:txBody>
          <a:bodyPr>
            <a:spAutoFit/>
          </a:bodyPr>
          <a:lstStyle/>
          <a:p>
            <a:r>
              <a:rPr lang="en-US" dirty="0" smtClean="0">
                <a:hlinkClick r:id="rId5"/>
              </a:rPr>
              <a:t>http://</a:t>
            </a:r>
            <a:r>
              <a:rPr lang="en-US" dirty="0" err="1" smtClean="0">
                <a:hlinkClick r:id="rId5"/>
              </a:rPr>
              <a:t>ocean.nationalgeographic.com</a:t>
            </a:r>
            <a:r>
              <a:rPr lang="en-US" dirty="0" smtClean="0">
                <a:hlinkClick r:id="rId5"/>
              </a:rPr>
              <a:t>/ocean/critical-issues-ocean-acidification/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55</a:t>
            </a:fld>
            <a:endParaRPr lang="en-US"/>
          </a:p>
        </p:txBody>
      </p:sp>
    </p:spTree>
    <p:extLst>
      <p:ext uri="{BB962C8B-B14F-4D97-AF65-F5344CB8AC3E}">
        <p14:creationId xmlns="" xmlns:p14="http://schemas.microsoft.com/office/powerpoint/2010/main" val="18929270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2760964" y="913121"/>
            <a:ext cx="3593997" cy="461665"/>
          </a:xfrm>
          <a:prstGeom prst="rect">
            <a:avLst/>
          </a:prstGeom>
        </p:spPr>
        <p:txBody>
          <a:bodyPr wrap="none">
            <a:spAutoFit/>
          </a:bodyPr>
          <a:lstStyle/>
          <a:p>
            <a:r>
              <a:rPr lang="en-US" sz="2400" dirty="0" smtClean="0"/>
              <a:t>Calcium carbonate (CaCO</a:t>
            </a:r>
            <a:r>
              <a:rPr lang="en-US" sz="2400" baseline="-25000" dirty="0" smtClean="0"/>
              <a:t>3</a:t>
            </a:r>
            <a:r>
              <a:rPr lang="en-US" sz="2400" dirty="0" smtClean="0"/>
              <a:t>)</a:t>
            </a:r>
            <a:endParaRPr lang="en-US" sz="2400" dirty="0"/>
          </a:p>
        </p:txBody>
      </p:sp>
      <p:pic>
        <p:nvPicPr>
          <p:cNvPr id="6" name="Picture 4" descr="http://academic.emporia.edu/aberjame/student/barr1/BARR%20-%20ES767%20-Webpage%20Report_1_html_m553d9b86.png"/>
          <p:cNvPicPr>
            <a:picLocks noChangeAspect="1" noChangeArrowheads="1"/>
          </p:cNvPicPr>
          <p:nvPr/>
        </p:nvPicPr>
        <p:blipFill>
          <a:blip r:embed="rId2" cstate="print"/>
          <a:srcRect/>
          <a:stretch>
            <a:fillRect/>
          </a:stretch>
        </p:blipFill>
        <p:spPr bwMode="auto">
          <a:xfrm>
            <a:off x="5665272" y="1922735"/>
            <a:ext cx="2427453" cy="1820590"/>
          </a:xfrm>
          <a:prstGeom prst="rect">
            <a:avLst/>
          </a:prstGeom>
          <a:noFill/>
        </p:spPr>
      </p:pic>
      <p:sp>
        <p:nvSpPr>
          <p:cNvPr id="7" name="TextBox 6"/>
          <p:cNvSpPr txBox="1"/>
          <p:nvPr/>
        </p:nvSpPr>
        <p:spPr>
          <a:xfrm>
            <a:off x="5667259" y="1540328"/>
            <a:ext cx="2421652" cy="400110"/>
          </a:xfrm>
          <a:prstGeom prst="rect">
            <a:avLst/>
          </a:prstGeom>
          <a:noFill/>
        </p:spPr>
        <p:txBody>
          <a:bodyPr wrap="square" rtlCol="0">
            <a:spAutoFit/>
          </a:bodyPr>
          <a:lstStyle/>
          <a:p>
            <a:pPr algn="ctr"/>
            <a:r>
              <a:rPr lang="en-US" sz="2000" dirty="0" smtClean="0"/>
              <a:t>Limestone</a:t>
            </a:r>
            <a:endParaRPr lang="en-US" sz="2000" dirty="0"/>
          </a:p>
        </p:txBody>
      </p:sp>
      <p:pic>
        <p:nvPicPr>
          <p:cNvPr id="8" name="Picture 7" descr="dissolving-snail-shells"/>
          <p:cNvPicPr>
            <a:picLocks noChangeAspect="1" noChangeArrowheads="1"/>
          </p:cNvPicPr>
          <p:nvPr/>
        </p:nvPicPr>
        <p:blipFill>
          <a:blip r:embed="rId3" cstate="print"/>
          <a:srcRect/>
          <a:stretch>
            <a:fillRect/>
          </a:stretch>
        </p:blipFill>
        <p:spPr bwMode="auto">
          <a:xfrm>
            <a:off x="586319" y="4436042"/>
            <a:ext cx="3348561" cy="1795916"/>
          </a:xfrm>
          <a:prstGeom prst="rect">
            <a:avLst/>
          </a:prstGeom>
          <a:noFill/>
          <a:ln w="9525">
            <a:noFill/>
            <a:miter lim="800000"/>
            <a:headEnd/>
            <a:tailEnd/>
          </a:ln>
        </p:spPr>
      </p:pic>
      <p:sp>
        <p:nvSpPr>
          <p:cNvPr id="9" name="TextBox 8"/>
          <p:cNvSpPr txBox="1"/>
          <p:nvPr/>
        </p:nvSpPr>
        <p:spPr>
          <a:xfrm>
            <a:off x="1060229" y="1544097"/>
            <a:ext cx="2421652" cy="400110"/>
          </a:xfrm>
          <a:prstGeom prst="rect">
            <a:avLst/>
          </a:prstGeom>
          <a:noFill/>
        </p:spPr>
        <p:txBody>
          <a:bodyPr wrap="square" rtlCol="0">
            <a:spAutoFit/>
          </a:bodyPr>
          <a:lstStyle/>
          <a:p>
            <a:pPr algn="ctr"/>
            <a:r>
              <a:rPr lang="en-US" sz="2000" dirty="0" smtClean="0"/>
              <a:t>Egg Shells</a:t>
            </a:r>
            <a:endParaRPr lang="en-US" sz="2000" dirty="0"/>
          </a:p>
        </p:txBody>
      </p:sp>
      <p:pic>
        <p:nvPicPr>
          <p:cNvPr id="691204" name="Picture 4" descr="http://valleycoop.org/wordpress/wp-content/uploads/2013/04/eggs_shells.jpg"/>
          <p:cNvPicPr>
            <a:picLocks noChangeAspect="1" noChangeArrowheads="1"/>
          </p:cNvPicPr>
          <p:nvPr/>
        </p:nvPicPr>
        <p:blipFill>
          <a:blip r:embed="rId4" cstate="print"/>
          <a:srcRect/>
          <a:stretch>
            <a:fillRect/>
          </a:stretch>
        </p:blipFill>
        <p:spPr bwMode="auto">
          <a:xfrm>
            <a:off x="206809" y="1934582"/>
            <a:ext cx="4079008" cy="1900818"/>
          </a:xfrm>
          <a:prstGeom prst="rect">
            <a:avLst/>
          </a:prstGeom>
          <a:noFill/>
        </p:spPr>
      </p:pic>
      <p:sp>
        <p:nvSpPr>
          <p:cNvPr id="12" name="TextBox 11"/>
          <p:cNvSpPr txBox="1"/>
          <p:nvPr/>
        </p:nvSpPr>
        <p:spPr>
          <a:xfrm>
            <a:off x="1021160" y="4000470"/>
            <a:ext cx="2421652" cy="400110"/>
          </a:xfrm>
          <a:prstGeom prst="rect">
            <a:avLst/>
          </a:prstGeom>
          <a:noFill/>
        </p:spPr>
        <p:txBody>
          <a:bodyPr wrap="square" rtlCol="0">
            <a:spAutoFit/>
          </a:bodyPr>
          <a:lstStyle/>
          <a:p>
            <a:pPr algn="ctr"/>
            <a:r>
              <a:rPr lang="en-US" sz="2000" dirty="0" smtClean="0"/>
              <a:t>Sea Shells</a:t>
            </a:r>
            <a:endParaRPr lang="en-US" sz="2000" dirty="0"/>
          </a:p>
        </p:txBody>
      </p:sp>
      <p:sp>
        <p:nvSpPr>
          <p:cNvPr id="14" name="TextBox 13"/>
          <p:cNvSpPr txBox="1"/>
          <p:nvPr/>
        </p:nvSpPr>
        <p:spPr>
          <a:xfrm>
            <a:off x="5636276" y="4008036"/>
            <a:ext cx="2421652" cy="400110"/>
          </a:xfrm>
          <a:prstGeom prst="rect">
            <a:avLst/>
          </a:prstGeom>
          <a:noFill/>
        </p:spPr>
        <p:txBody>
          <a:bodyPr wrap="square" rtlCol="0">
            <a:spAutoFit/>
          </a:bodyPr>
          <a:lstStyle/>
          <a:p>
            <a:pPr algn="ctr"/>
            <a:r>
              <a:rPr lang="en-US" sz="2000" dirty="0" smtClean="0"/>
              <a:t>Coral Reef</a:t>
            </a:r>
            <a:endParaRPr lang="en-US" sz="2000" dirty="0"/>
          </a:p>
        </p:txBody>
      </p:sp>
      <p:pic>
        <p:nvPicPr>
          <p:cNvPr id="691208" name="Picture 8" descr="http://theiff.org/current/wp-content/uploads/2014/09/Corals_Real-copy.jpg"/>
          <p:cNvPicPr>
            <a:picLocks noChangeAspect="1" noChangeArrowheads="1"/>
          </p:cNvPicPr>
          <p:nvPr/>
        </p:nvPicPr>
        <p:blipFill>
          <a:blip r:embed="rId5" cstate="print"/>
          <a:srcRect/>
          <a:stretch>
            <a:fillRect/>
          </a:stretch>
        </p:blipFill>
        <p:spPr bwMode="auto">
          <a:xfrm>
            <a:off x="5304658" y="4429125"/>
            <a:ext cx="3034031" cy="2116382"/>
          </a:xfrm>
          <a:prstGeom prst="rect">
            <a:avLst/>
          </a:prstGeom>
          <a:noFill/>
        </p:spPr>
      </p:pic>
      <p:sp>
        <p:nvSpPr>
          <p:cNvPr id="16" name="Rounded Rectangle 15"/>
          <p:cNvSpPr/>
          <p:nvPr/>
        </p:nvSpPr>
        <p:spPr>
          <a:xfrm>
            <a:off x="5257800" y="1536700"/>
            <a:ext cx="3314700" cy="24003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56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grpSp>
        <p:nvGrpSpPr>
          <p:cNvPr id="31" name="Group 30"/>
          <p:cNvGrpSpPr/>
          <p:nvPr/>
        </p:nvGrpSpPr>
        <p:grpSpPr>
          <a:xfrm>
            <a:off x="303790" y="992547"/>
            <a:ext cx="3379209" cy="2534878"/>
            <a:chOff x="913390" y="1602147"/>
            <a:chExt cx="3379209" cy="2534878"/>
          </a:xfrm>
        </p:grpSpPr>
        <p:pic>
          <p:nvPicPr>
            <p:cNvPr id="660484" name="Picture 4" descr="http://academic.emporia.edu/aberjame/student/barr1/BARR%20-%20ES767%20-Webpage%20Report_1_html_m553d9b86.png"/>
            <p:cNvPicPr>
              <a:picLocks noChangeAspect="1" noChangeArrowheads="1"/>
            </p:cNvPicPr>
            <p:nvPr/>
          </p:nvPicPr>
          <p:blipFill>
            <a:blip r:embed="rId2" cstate="print"/>
            <a:srcRect/>
            <a:stretch>
              <a:fillRect/>
            </a:stretch>
          </p:blipFill>
          <p:spPr bwMode="auto">
            <a:xfrm>
              <a:off x="913390" y="1602618"/>
              <a:ext cx="3379209" cy="2534407"/>
            </a:xfrm>
            <a:prstGeom prst="rect">
              <a:avLst/>
            </a:prstGeom>
            <a:noFill/>
          </p:spPr>
        </p:pic>
        <p:sp>
          <p:nvSpPr>
            <p:cNvPr id="11" name="TextBox 10"/>
            <p:cNvSpPr txBox="1"/>
            <p:nvPr/>
          </p:nvSpPr>
          <p:spPr>
            <a:xfrm>
              <a:off x="1369786" y="1602147"/>
              <a:ext cx="2421652" cy="461665"/>
            </a:xfrm>
            <a:prstGeom prst="rect">
              <a:avLst/>
            </a:prstGeom>
            <a:noFill/>
          </p:spPr>
          <p:txBody>
            <a:bodyPr wrap="square" rtlCol="0">
              <a:spAutoFit/>
            </a:bodyPr>
            <a:lstStyle/>
            <a:p>
              <a:pPr algn="ctr"/>
              <a:r>
                <a:rPr lang="en-US" sz="2400" dirty="0" smtClean="0">
                  <a:solidFill>
                    <a:schemeClr val="bg1"/>
                  </a:solidFill>
                </a:rPr>
                <a:t>Limestone</a:t>
              </a:r>
              <a:endParaRPr lang="en-US" sz="2400" dirty="0">
                <a:solidFill>
                  <a:schemeClr val="bg1"/>
                </a:solidFill>
              </a:endParaRPr>
            </a:p>
          </p:txBody>
        </p:sp>
      </p:grpSp>
      <p:pic>
        <p:nvPicPr>
          <p:cNvPr id="697346" name="Picture 2" descr="http://butane.chem.uiuc.edu/pshapley/GenChem1/L26/3c.gif"/>
          <p:cNvPicPr>
            <a:picLocks noChangeAspect="1" noChangeArrowheads="1"/>
          </p:cNvPicPr>
          <p:nvPr/>
        </p:nvPicPr>
        <p:blipFill>
          <a:blip r:embed="rId3" cstate="print"/>
          <a:srcRect/>
          <a:stretch>
            <a:fillRect/>
          </a:stretch>
        </p:blipFill>
        <p:spPr bwMode="auto">
          <a:xfrm>
            <a:off x="4097300" y="1625289"/>
            <a:ext cx="4437100" cy="433796"/>
          </a:xfrm>
          <a:prstGeom prst="rect">
            <a:avLst/>
          </a:prstGeom>
          <a:noFill/>
        </p:spPr>
      </p:pic>
      <p:cxnSp>
        <p:nvCxnSpPr>
          <p:cNvPr id="32" name="Straight Arrow Connector 31"/>
          <p:cNvCxnSpPr/>
          <p:nvPr/>
        </p:nvCxnSpPr>
        <p:spPr>
          <a:xfrm>
            <a:off x="4631952" y="1628220"/>
            <a:ext cx="101992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498866" y="2031630"/>
            <a:ext cx="0" cy="3305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151313" y="2444060"/>
            <a:ext cx="4725987" cy="707886"/>
          </a:xfrm>
          <a:prstGeom prst="rect">
            <a:avLst/>
          </a:prstGeom>
        </p:spPr>
        <p:txBody>
          <a:bodyPr wrap="square">
            <a:spAutoFit/>
          </a:bodyPr>
          <a:lstStyle/>
          <a:p>
            <a:pPr lvl="0" algn="ctr" fontAlgn="base">
              <a:spcBef>
                <a:spcPct val="20000"/>
              </a:spcBef>
              <a:spcAft>
                <a:spcPct val="0"/>
              </a:spcAft>
            </a:pPr>
            <a:r>
              <a:rPr lang="en-US" sz="2000" dirty="0" smtClean="0">
                <a:solidFill>
                  <a:srgbClr val="FF0000"/>
                </a:solidFill>
                <a:latin typeface="Calibri" pitchFamily="34" charset="0"/>
              </a:rPr>
              <a:t>CaCO</a:t>
            </a:r>
            <a:r>
              <a:rPr lang="en-US" sz="2000" baseline="-25000" dirty="0" smtClean="0">
                <a:solidFill>
                  <a:srgbClr val="FF0000"/>
                </a:solidFill>
                <a:latin typeface="Calibri" pitchFamily="34" charset="0"/>
              </a:rPr>
              <a:t>3</a:t>
            </a:r>
            <a:r>
              <a:rPr lang="en-US" sz="2000" dirty="0" smtClean="0">
                <a:solidFill>
                  <a:srgbClr val="FF0000"/>
                </a:solidFill>
                <a:latin typeface="Calibri" pitchFamily="34" charset="0"/>
              </a:rPr>
              <a:t> becomes increasingly soluble when H</a:t>
            </a:r>
            <a:r>
              <a:rPr lang="en-US" sz="2000" baseline="30000" dirty="0" smtClean="0">
                <a:solidFill>
                  <a:srgbClr val="FF0000"/>
                </a:solidFill>
                <a:latin typeface="Calibri" pitchFamily="34" charset="0"/>
              </a:rPr>
              <a:t>+</a:t>
            </a:r>
            <a:r>
              <a:rPr lang="en-US" sz="2000" dirty="0" smtClean="0">
                <a:solidFill>
                  <a:srgbClr val="FF0000"/>
                </a:solidFill>
                <a:latin typeface="Calibri" pitchFamily="34" charset="0"/>
              </a:rPr>
              <a:t> is added (acid rain, ocean acidification).</a:t>
            </a:r>
            <a:endParaRPr lang="en-US" sz="2000" baseline="-25000" dirty="0">
              <a:solidFill>
                <a:srgbClr val="FF0000"/>
              </a:solidFill>
              <a:latin typeface="Calibri" pitchFamily="34" charset="0"/>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57</a:t>
            </a:fld>
            <a:endParaRPr lang="en-US"/>
          </a:p>
        </p:txBody>
      </p:sp>
      <p:pic>
        <p:nvPicPr>
          <p:cNvPr id="707586" name="Picture 2" descr="http://www.dec.ny.gov/images/administration_images/c4kbeforeafter1.jpg"/>
          <p:cNvPicPr>
            <a:picLocks noChangeAspect="1" noChangeArrowheads="1"/>
          </p:cNvPicPr>
          <p:nvPr/>
        </p:nvPicPr>
        <p:blipFill>
          <a:blip r:embed="rId4" cstate="print"/>
          <a:srcRect/>
          <a:stretch>
            <a:fillRect/>
          </a:stretch>
        </p:blipFill>
        <p:spPr bwMode="auto">
          <a:xfrm>
            <a:off x="658733" y="3943833"/>
            <a:ext cx="3370828" cy="2325872"/>
          </a:xfrm>
          <a:prstGeom prst="rect">
            <a:avLst/>
          </a:prstGeom>
          <a:noFill/>
        </p:spPr>
      </p:pic>
      <p:sp>
        <p:nvSpPr>
          <p:cNvPr id="14" name="TextBox 13"/>
          <p:cNvSpPr txBox="1"/>
          <p:nvPr/>
        </p:nvSpPr>
        <p:spPr>
          <a:xfrm>
            <a:off x="1379349" y="6292116"/>
            <a:ext cx="1859796" cy="400110"/>
          </a:xfrm>
          <a:prstGeom prst="rect">
            <a:avLst/>
          </a:prstGeom>
          <a:noFill/>
        </p:spPr>
        <p:txBody>
          <a:bodyPr wrap="square" rtlCol="0">
            <a:spAutoFit/>
          </a:bodyPr>
          <a:lstStyle/>
          <a:p>
            <a:pPr algn="ctr"/>
            <a:r>
              <a:rPr lang="en-US" sz="2000" dirty="0" smtClean="0"/>
              <a:t>60 years</a:t>
            </a:r>
            <a:endParaRPr lang="en-US" sz="2000" dirty="0"/>
          </a:p>
        </p:txBody>
      </p:sp>
      <p:pic>
        <p:nvPicPr>
          <p:cNvPr id="707588" name="Picture 4" descr="http://www.whatischemistry.unina.it/martgw.jpg"/>
          <p:cNvPicPr>
            <a:picLocks noChangeAspect="1" noChangeArrowheads="1"/>
          </p:cNvPicPr>
          <p:nvPr/>
        </p:nvPicPr>
        <p:blipFill>
          <a:blip r:embed="rId5" cstate="print"/>
          <a:srcRect/>
          <a:stretch>
            <a:fillRect/>
          </a:stretch>
        </p:blipFill>
        <p:spPr bwMode="auto">
          <a:xfrm>
            <a:off x="4355595" y="3928631"/>
            <a:ext cx="4240195" cy="2332683"/>
          </a:xfrm>
          <a:prstGeom prst="rect">
            <a:avLst/>
          </a:prstGeom>
          <a:noFill/>
        </p:spPr>
      </p:pic>
      <p:sp>
        <p:nvSpPr>
          <p:cNvPr id="16" name="TextBox 15"/>
          <p:cNvSpPr txBox="1"/>
          <p:nvPr/>
        </p:nvSpPr>
        <p:spPr>
          <a:xfrm>
            <a:off x="5561305" y="6261120"/>
            <a:ext cx="1859796" cy="400110"/>
          </a:xfrm>
          <a:prstGeom prst="rect">
            <a:avLst/>
          </a:prstGeom>
          <a:noFill/>
        </p:spPr>
        <p:txBody>
          <a:bodyPr wrap="square" rtlCol="0">
            <a:spAutoFit/>
          </a:bodyPr>
          <a:lstStyle/>
          <a:p>
            <a:pPr algn="ctr"/>
            <a:r>
              <a:rPr lang="en-US" sz="2000" dirty="0" smtClean="0"/>
              <a:t>60 years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75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75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4"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34" name="Picture 1"/>
          <p:cNvPicPr>
            <a:picLocks noGrp="1" noChangeAspect="1" noChangeArrowheads="1"/>
          </p:cNvPicPr>
          <p:nvPr>
            <p:ph idx="1"/>
          </p:nvPr>
        </p:nvPicPr>
        <p:blipFill>
          <a:blip r:embed="rId2" cstate="print"/>
          <a:srcRect/>
          <a:stretch>
            <a:fillRect/>
          </a:stretch>
        </p:blipFill>
        <p:spPr bwMode="auto">
          <a:xfrm>
            <a:off x="635428" y="1255764"/>
            <a:ext cx="7824438" cy="4230636"/>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B6F15528-21DE-4FAA-801E-634DDDAF4B2B}"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2" name="Picture 2" descr="http://www.wec.ufl.edu/extension/gc/harmony/images/aquifer.gif"/>
          <p:cNvPicPr>
            <a:picLocks noChangeAspect="1" noChangeArrowheads="1"/>
          </p:cNvPicPr>
          <p:nvPr/>
        </p:nvPicPr>
        <p:blipFill>
          <a:blip r:embed="rId2" cstate="print"/>
          <a:srcRect/>
          <a:stretch>
            <a:fillRect/>
          </a:stretch>
        </p:blipFill>
        <p:spPr bwMode="auto">
          <a:xfrm>
            <a:off x="358315" y="1731127"/>
            <a:ext cx="3970798" cy="2647198"/>
          </a:xfrm>
          <a:prstGeom prst="rect">
            <a:avLst/>
          </a:prstGeom>
          <a:noFill/>
        </p:spPr>
      </p:pic>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grpSp>
        <p:nvGrpSpPr>
          <p:cNvPr id="10" name="Group 9"/>
          <p:cNvGrpSpPr/>
          <p:nvPr/>
        </p:nvGrpSpPr>
        <p:grpSpPr>
          <a:xfrm>
            <a:off x="5096713" y="1322056"/>
            <a:ext cx="3326876" cy="3248513"/>
            <a:chOff x="5109413" y="3315956"/>
            <a:chExt cx="3326876" cy="3248513"/>
          </a:xfrm>
        </p:grpSpPr>
        <p:pic>
          <p:nvPicPr>
            <p:cNvPr id="660486" name="Picture 6" descr="http://miami-dade-online.com/AreaTypes.JPG"/>
            <p:cNvPicPr>
              <a:picLocks noChangeAspect="1" noChangeArrowheads="1"/>
            </p:cNvPicPr>
            <p:nvPr/>
          </p:nvPicPr>
          <p:blipFill>
            <a:blip r:embed="rId3" cstate="print"/>
            <a:srcRect/>
            <a:stretch>
              <a:fillRect/>
            </a:stretch>
          </p:blipFill>
          <p:spPr bwMode="auto">
            <a:xfrm>
              <a:off x="5109413" y="3315956"/>
              <a:ext cx="3326876" cy="3248513"/>
            </a:xfrm>
            <a:prstGeom prst="rect">
              <a:avLst/>
            </a:prstGeom>
            <a:noFill/>
          </p:spPr>
        </p:pic>
        <p:sp>
          <p:nvSpPr>
            <p:cNvPr id="9" name="5-Point Star 8"/>
            <p:cNvSpPr/>
            <p:nvPr/>
          </p:nvSpPr>
          <p:spPr>
            <a:xfrm>
              <a:off x="6440993" y="3617407"/>
              <a:ext cx="150725" cy="15072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descr="http://butane.chem.uiuc.edu/pshapley/GenChem1/L26/3c.gif"/>
          <p:cNvPicPr>
            <a:picLocks noChangeAspect="1" noChangeArrowheads="1"/>
          </p:cNvPicPr>
          <p:nvPr/>
        </p:nvPicPr>
        <p:blipFill>
          <a:blip r:embed="rId4" cstate="print"/>
          <a:srcRect/>
          <a:stretch>
            <a:fillRect/>
          </a:stretch>
        </p:blipFill>
        <p:spPr bwMode="auto">
          <a:xfrm>
            <a:off x="1424763" y="4698689"/>
            <a:ext cx="4437100" cy="433796"/>
          </a:xfrm>
          <a:prstGeom prst="rect">
            <a:avLst/>
          </a:prstGeom>
          <a:noFill/>
        </p:spPr>
      </p:pic>
      <p:cxnSp>
        <p:nvCxnSpPr>
          <p:cNvPr id="18" name="Straight Arrow Connector 17"/>
          <p:cNvCxnSpPr/>
          <p:nvPr/>
        </p:nvCxnSpPr>
        <p:spPr>
          <a:xfrm flipV="1">
            <a:off x="1692729" y="3553195"/>
            <a:ext cx="0" cy="115850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B6F15528-21DE-4FAA-801E-634DDDAF4B2B}"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98513" y="1271389"/>
            <a:ext cx="7543800" cy="523220"/>
            <a:chOff x="798513" y="1801469"/>
            <a:chExt cx="7543800" cy="523220"/>
          </a:xfrm>
        </p:grpSpPr>
        <p:sp>
          <p:nvSpPr>
            <p:cNvPr id="4" name="Rectangle 17"/>
            <p:cNvSpPr txBox="1">
              <a:spLocks noChangeArrowheads="1"/>
            </p:cNvSpPr>
            <p:nvPr/>
          </p:nvSpPr>
          <p:spPr>
            <a:xfrm>
              <a:off x="798513" y="1801469"/>
              <a:ext cx="75438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Font typeface="Arial" pitchFamily="34" charset="0"/>
                <a:buNone/>
              </a:pPr>
              <a:r>
                <a:rPr lang="en-US" altLang="en-US" b="1" dirty="0" err="1" smtClean="0">
                  <a:solidFill>
                    <a:srgbClr val="0070C0"/>
                  </a:solidFill>
                </a:rPr>
                <a:t>AgCl</a:t>
              </a:r>
              <a:r>
                <a:rPr lang="en-US" altLang="en-US" b="1" dirty="0" smtClean="0">
                  <a:solidFill>
                    <a:srgbClr val="0070C0"/>
                  </a:solidFill>
                </a:rPr>
                <a:t>(</a:t>
              </a:r>
              <a:r>
                <a:rPr lang="en-US" altLang="en-US" b="1" i="1" dirty="0" smtClean="0">
                  <a:solidFill>
                    <a:srgbClr val="0070C0"/>
                  </a:solidFill>
                </a:rPr>
                <a:t>s</a:t>
              </a:r>
              <a:r>
                <a:rPr lang="en-US" altLang="en-US" b="1" dirty="0" smtClean="0">
                  <a:solidFill>
                    <a:srgbClr val="0070C0"/>
                  </a:solidFill>
                </a:rPr>
                <a:t>)  </a:t>
              </a:r>
              <a:r>
                <a:rPr lang="en-US" altLang="en-US" b="1" baseline="30000" dirty="0">
                  <a:solidFill>
                    <a:srgbClr val="0070C0"/>
                  </a:solidFill>
                  <a:sym typeface="Symbol"/>
                </a:rPr>
                <a:t> </a:t>
              </a:r>
              <a:r>
                <a:rPr lang="en-US" altLang="en-US" b="1" dirty="0" smtClean="0">
                  <a:solidFill>
                    <a:srgbClr val="0070C0"/>
                  </a:solidFill>
                  <a:sym typeface="Symbol"/>
                </a:rPr>
                <a:t>        </a:t>
              </a:r>
              <a:r>
                <a:rPr lang="en-US" altLang="en-US" b="1" dirty="0" smtClean="0">
                  <a:solidFill>
                    <a:srgbClr val="0070C0"/>
                  </a:solidFill>
                </a:rPr>
                <a:t>Ag</a:t>
              </a:r>
              <a:r>
                <a:rPr lang="en-US" altLang="en-US" b="1" baseline="30000" dirty="0" smtClean="0">
                  <a:solidFill>
                    <a:srgbClr val="0070C0"/>
                  </a:solidFill>
                  <a:sym typeface="Symbol"/>
                </a:rPr>
                <a:t>+</a:t>
              </a:r>
              <a:r>
                <a:rPr lang="en-US" altLang="en-US" b="1" dirty="0" smtClean="0">
                  <a:solidFill>
                    <a:srgbClr val="0070C0"/>
                  </a:solidFill>
                  <a:sym typeface="Symbol"/>
                </a:rPr>
                <a:t>(</a:t>
              </a:r>
              <a:r>
                <a:rPr lang="en-US" altLang="en-US" b="1" i="1" dirty="0" err="1" smtClean="0">
                  <a:solidFill>
                    <a:srgbClr val="0070C0"/>
                  </a:solidFill>
                  <a:sym typeface="Symbol"/>
                </a:rPr>
                <a:t>aq</a:t>
              </a:r>
              <a:r>
                <a:rPr lang="en-US" altLang="en-US" b="1" dirty="0" smtClean="0">
                  <a:solidFill>
                    <a:srgbClr val="0070C0"/>
                  </a:solidFill>
                  <a:sym typeface="Symbol"/>
                </a:rPr>
                <a:t>) + Cl</a:t>
              </a:r>
              <a:r>
                <a:rPr lang="en-US" altLang="en-US" b="1" baseline="30000" dirty="0" smtClean="0">
                  <a:solidFill>
                    <a:srgbClr val="0070C0"/>
                  </a:solidFill>
                  <a:sym typeface="Symbol"/>
                </a:rPr>
                <a:t>–</a:t>
              </a:r>
              <a:r>
                <a:rPr lang="en-US" altLang="en-US" b="1" dirty="0" smtClean="0">
                  <a:solidFill>
                    <a:srgbClr val="0070C0"/>
                  </a:solidFill>
                  <a:sym typeface="Symbol"/>
                </a:rPr>
                <a:t>(</a:t>
              </a:r>
              <a:r>
                <a:rPr lang="en-US" altLang="en-US" b="1" i="1" dirty="0" err="1" smtClean="0">
                  <a:solidFill>
                    <a:srgbClr val="0070C0"/>
                  </a:solidFill>
                  <a:sym typeface="Symbol"/>
                </a:rPr>
                <a:t>aq</a:t>
              </a:r>
              <a:r>
                <a:rPr lang="en-US" altLang="en-US" b="1" dirty="0" smtClean="0">
                  <a:solidFill>
                    <a:srgbClr val="0070C0"/>
                  </a:solidFill>
                  <a:sym typeface="Symbol"/>
                </a:rPr>
                <a:t>)</a:t>
              </a:r>
            </a:p>
          </p:txBody>
        </p:sp>
        <p:sp>
          <p:nvSpPr>
            <p:cNvPr id="5" name="Line 6"/>
            <p:cNvSpPr>
              <a:spLocks noChangeShapeType="1"/>
            </p:cNvSpPr>
            <p:nvPr/>
          </p:nvSpPr>
          <p:spPr bwMode="auto">
            <a:xfrm>
              <a:off x="3556001" y="200554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6" name="Line 7"/>
            <p:cNvSpPr>
              <a:spLocks noChangeShapeType="1"/>
            </p:cNvSpPr>
            <p:nvPr/>
          </p:nvSpPr>
          <p:spPr bwMode="auto">
            <a:xfrm flipH="1">
              <a:off x="3556001" y="215794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7"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t>Solubility Product</a:t>
            </a:r>
            <a:endParaRPr lang="en-US" sz="4000" u="sng" dirty="0"/>
          </a:p>
        </p:txBody>
      </p:sp>
      <p:grpSp>
        <p:nvGrpSpPr>
          <p:cNvPr id="9" name="Group 16"/>
          <p:cNvGrpSpPr>
            <a:grpSpLocks/>
          </p:cNvGrpSpPr>
          <p:nvPr/>
        </p:nvGrpSpPr>
        <p:grpSpPr bwMode="auto">
          <a:xfrm>
            <a:off x="2957820" y="2876941"/>
            <a:ext cx="2468569" cy="596901"/>
            <a:chOff x="476" y="1482"/>
            <a:chExt cx="1555" cy="376"/>
          </a:xfrm>
        </p:grpSpPr>
        <p:sp>
          <p:nvSpPr>
            <p:cNvPr id="10" name="Text Box 8"/>
            <p:cNvSpPr txBox="1">
              <a:spLocks noChangeArrowheads="1"/>
            </p:cNvSpPr>
            <p:nvPr/>
          </p:nvSpPr>
          <p:spPr bwMode="auto">
            <a:xfrm>
              <a:off x="476" y="1490"/>
              <a:ext cx="505" cy="368"/>
            </a:xfrm>
            <a:prstGeom prst="rect">
              <a:avLst/>
            </a:prstGeom>
            <a:noFill/>
            <a:ln w="9525">
              <a:noFill/>
              <a:miter lim="800000"/>
              <a:headEnd/>
              <a:tailEnd/>
            </a:ln>
          </p:spPr>
          <p:txBody>
            <a:bodyPr wrap="none">
              <a:spAutoFit/>
            </a:bodyPr>
            <a:lstStyle/>
            <a:p>
              <a:r>
                <a:rPr lang="en-US" sz="3200" i="1" dirty="0"/>
                <a:t>K</a:t>
              </a:r>
              <a:r>
                <a:rPr lang="en-US" sz="3200" i="1" baseline="-25000" dirty="0"/>
                <a:t>c</a:t>
              </a:r>
              <a:r>
                <a:rPr lang="en-US" sz="3200" dirty="0"/>
                <a:t> =</a:t>
              </a:r>
              <a:endParaRPr lang="en-US" sz="3200" i="1" dirty="0"/>
            </a:p>
          </p:txBody>
        </p:sp>
        <p:sp>
          <p:nvSpPr>
            <p:cNvPr id="11" name="Text Box 11"/>
            <p:cNvSpPr txBox="1">
              <a:spLocks noChangeArrowheads="1"/>
            </p:cNvSpPr>
            <p:nvPr/>
          </p:nvSpPr>
          <p:spPr bwMode="auto">
            <a:xfrm>
              <a:off x="988" y="1482"/>
              <a:ext cx="1043" cy="368"/>
            </a:xfrm>
            <a:prstGeom prst="rect">
              <a:avLst/>
            </a:prstGeom>
            <a:noFill/>
            <a:ln w="9525">
              <a:noFill/>
              <a:miter lim="800000"/>
              <a:headEnd/>
              <a:tailEnd/>
            </a:ln>
          </p:spPr>
          <p:txBody>
            <a:bodyPr wrap="none">
              <a:spAutoFit/>
            </a:bodyPr>
            <a:lstStyle/>
            <a:p>
              <a:pPr algn="ctr"/>
              <a:r>
                <a:rPr lang="en-US" sz="3200" dirty="0" smtClean="0"/>
                <a:t>[Ag</a:t>
              </a:r>
              <a:r>
                <a:rPr lang="en-US" sz="3200" baseline="30000" dirty="0" smtClean="0"/>
                <a:t>+</a:t>
              </a:r>
              <a:r>
                <a:rPr lang="en-US" sz="3200" dirty="0" smtClean="0"/>
                <a:t>][Cl</a:t>
              </a:r>
              <a:r>
                <a:rPr lang="en-US" sz="3200" baseline="30000" dirty="0" smtClean="0"/>
                <a:t>-</a:t>
              </a:r>
              <a:r>
                <a:rPr lang="en-US" sz="3200" dirty="0"/>
                <a:t>]</a:t>
              </a:r>
            </a:p>
          </p:txBody>
        </p:sp>
      </p:grpSp>
      <p:sp>
        <p:nvSpPr>
          <p:cNvPr id="12" name="Text Box 8"/>
          <p:cNvSpPr txBox="1">
            <a:spLocks noChangeArrowheads="1"/>
          </p:cNvSpPr>
          <p:nvPr/>
        </p:nvSpPr>
        <p:spPr bwMode="auto">
          <a:xfrm>
            <a:off x="5408248" y="2867742"/>
            <a:ext cx="939296" cy="584775"/>
          </a:xfrm>
          <a:prstGeom prst="rect">
            <a:avLst/>
          </a:prstGeom>
          <a:noFill/>
          <a:ln w="9525">
            <a:noFill/>
            <a:miter lim="800000"/>
            <a:headEnd/>
            <a:tailEnd/>
          </a:ln>
        </p:spPr>
        <p:txBody>
          <a:bodyPr wrap="none">
            <a:spAutoFit/>
          </a:bodyPr>
          <a:lstStyle/>
          <a:p>
            <a:r>
              <a:rPr lang="en-US" sz="3200" dirty="0" smtClean="0"/>
              <a:t>= </a:t>
            </a:r>
            <a:r>
              <a:rPr lang="en-US" sz="3200" i="1" dirty="0" err="1" smtClean="0">
                <a:solidFill>
                  <a:srgbClr val="FF0000"/>
                </a:solidFill>
              </a:rPr>
              <a:t>K</a:t>
            </a:r>
            <a:r>
              <a:rPr lang="en-US" sz="3200" i="1" baseline="-25000" dirty="0" err="1" smtClean="0">
                <a:solidFill>
                  <a:srgbClr val="FF0000"/>
                </a:solidFill>
              </a:rPr>
              <a:t>sp</a:t>
            </a:r>
            <a:endParaRPr lang="en-US" sz="3200" i="1" dirty="0">
              <a:solidFill>
                <a:srgbClr val="FF0000"/>
              </a:solidFill>
            </a:endParaRPr>
          </a:p>
        </p:txBody>
      </p:sp>
      <p:sp>
        <p:nvSpPr>
          <p:cNvPr id="14" name="Rectangle 13"/>
          <p:cNvSpPr/>
          <p:nvPr/>
        </p:nvSpPr>
        <p:spPr>
          <a:xfrm>
            <a:off x="188921" y="1903266"/>
            <a:ext cx="8743052"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smtClean="0">
                <a:ln>
                  <a:noFill/>
                </a:ln>
                <a:solidFill>
                  <a:prstClr val="black"/>
                </a:solidFill>
                <a:effectLst/>
                <a:uLnTx/>
                <a:uFillTx/>
                <a:latin typeface="Calibri" panose="020F0502020204030204" pitchFamily="34" charset="0"/>
              </a:rPr>
              <a:t>At equilibrium the rate of dissolution equals the rate of precipitation and an equilibrium expression can be written: </a:t>
            </a:r>
            <a:endParaRPr kumimoji="0" lang="en-US" sz="1400" b="0" i="0" u="none" strike="noStrike" kern="0" cap="none" spc="0" normalizeH="0" baseline="0" noProof="0" dirty="0" smtClean="0">
              <a:ln>
                <a:noFill/>
              </a:ln>
              <a:solidFill>
                <a:sysClr val="windowText" lastClr="000000"/>
              </a:solidFill>
              <a:effectLst/>
              <a:uLnTx/>
              <a:uFillTx/>
              <a:latin typeface="Calibri" panose="020F0502020204030204" pitchFamily="34" charset="0"/>
            </a:endParaRPr>
          </a:p>
        </p:txBody>
      </p:sp>
      <p:sp>
        <p:nvSpPr>
          <p:cNvPr id="16" name="Text Box 10"/>
          <p:cNvSpPr txBox="1">
            <a:spLocks noChangeArrowheads="1"/>
          </p:cNvSpPr>
          <p:nvPr/>
        </p:nvSpPr>
        <p:spPr bwMode="auto">
          <a:xfrm>
            <a:off x="1825484" y="3702629"/>
            <a:ext cx="5509713"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i="1" dirty="0" err="1" smtClean="0">
                <a:solidFill>
                  <a:srgbClr val="FF0000"/>
                </a:solidFill>
              </a:rPr>
              <a:t>K</a:t>
            </a:r>
            <a:r>
              <a:rPr lang="en-US" sz="2800" b="1" i="1" baseline="-25000" dirty="0" err="1" smtClean="0">
                <a:solidFill>
                  <a:srgbClr val="FF0000"/>
                </a:solidFill>
              </a:rPr>
              <a:t>sp</a:t>
            </a:r>
            <a:r>
              <a:rPr lang="en-US" sz="2800" dirty="0" smtClean="0">
                <a:solidFill>
                  <a:srgbClr val="000000"/>
                </a:solidFill>
              </a:rPr>
              <a:t> is the </a:t>
            </a:r>
            <a:r>
              <a:rPr lang="en-US" sz="2800" b="1" i="1" dirty="0" smtClean="0">
                <a:solidFill>
                  <a:srgbClr val="FF0000"/>
                </a:solidFill>
              </a:rPr>
              <a:t>solubility product constant</a:t>
            </a:r>
          </a:p>
        </p:txBody>
      </p:sp>
      <p:sp>
        <p:nvSpPr>
          <p:cNvPr id="19" name="Rectangle 18"/>
          <p:cNvSpPr/>
          <p:nvPr/>
        </p:nvSpPr>
        <p:spPr>
          <a:xfrm>
            <a:off x="297079" y="4466610"/>
            <a:ext cx="8528872" cy="2031325"/>
          </a:xfrm>
          <a:prstGeom prst="rect">
            <a:avLst/>
          </a:prstGeom>
        </p:spPr>
        <p:txBody>
          <a:bodyPr wrap="square">
            <a:spAutoFit/>
          </a:bodyPr>
          <a:lstStyle/>
          <a:p>
            <a:pPr marL="514350" lvl="2" indent="-249238">
              <a:spcBef>
                <a:spcPts val="1800"/>
              </a:spcBef>
              <a:buClr>
                <a:srgbClr val="0000CC"/>
              </a:buClr>
              <a:buSzPct val="120000"/>
              <a:buFont typeface="Wingdings" pitchFamily="2" charset="2"/>
              <a:buChar char="§"/>
            </a:pPr>
            <a:r>
              <a:rPr lang="en-US" altLang="en-US" sz="2400" dirty="0">
                <a:solidFill>
                  <a:prstClr val="black"/>
                </a:solidFill>
                <a:latin typeface="Corbel"/>
              </a:rPr>
              <a:t>The smaller the solubility </a:t>
            </a:r>
            <a:r>
              <a:rPr lang="en-US" altLang="en-US" sz="2400" dirty="0" smtClean="0">
                <a:solidFill>
                  <a:prstClr val="black"/>
                </a:solidFill>
                <a:latin typeface="Corbel"/>
              </a:rPr>
              <a:t>product, the </a:t>
            </a:r>
            <a:r>
              <a:rPr lang="en-US" altLang="en-US" sz="2400" dirty="0">
                <a:solidFill>
                  <a:prstClr val="black"/>
                </a:solidFill>
                <a:latin typeface="Corbel"/>
              </a:rPr>
              <a:t>less soluble is the </a:t>
            </a:r>
            <a:r>
              <a:rPr lang="en-US" altLang="en-US" sz="2400" dirty="0" smtClean="0">
                <a:solidFill>
                  <a:prstClr val="black"/>
                </a:solidFill>
                <a:latin typeface="Corbel"/>
              </a:rPr>
              <a:t>salt.</a:t>
            </a:r>
          </a:p>
          <a:p>
            <a:pPr marL="514350" lvl="2" indent="-249238">
              <a:spcBef>
                <a:spcPts val="1800"/>
              </a:spcBef>
              <a:buClr>
                <a:srgbClr val="0000CC"/>
              </a:buClr>
              <a:buSzPct val="120000"/>
              <a:buFont typeface="Wingdings" pitchFamily="2" charset="2"/>
              <a:buChar char="§"/>
            </a:pPr>
            <a:r>
              <a:rPr lang="en-US" altLang="en-US" sz="2400" dirty="0">
                <a:solidFill>
                  <a:prstClr val="black"/>
                </a:solidFill>
                <a:latin typeface="Corbel"/>
              </a:rPr>
              <a:t>The </a:t>
            </a:r>
            <a:r>
              <a:rPr lang="en-US" altLang="en-US" sz="2400" dirty="0" smtClean="0">
                <a:solidFill>
                  <a:prstClr val="black"/>
                </a:solidFill>
                <a:latin typeface="Corbel"/>
              </a:rPr>
              <a:t>larger </a:t>
            </a:r>
            <a:r>
              <a:rPr lang="en-US" altLang="en-US" sz="2400" dirty="0">
                <a:solidFill>
                  <a:prstClr val="black"/>
                </a:solidFill>
                <a:latin typeface="Corbel"/>
              </a:rPr>
              <a:t>the solubility product, the </a:t>
            </a:r>
            <a:r>
              <a:rPr lang="en-US" altLang="en-US" sz="2400" dirty="0" smtClean="0">
                <a:solidFill>
                  <a:prstClr val="black"/>
                </a:solidFill>
                <a:latin typeface="Corbel"/>
              </a:rPr>
              <a:t>more </a:t>
            </a:r>
            <a:r>
              <a:rPr lang="en-US" altLang="en-US" sz="2400" dirty="0">
                <a:solidFill>
                  <a:prstClr val="black"/>
                </a:solidFill>
                <a:latin typeface="Corbel"/>
              </a:rPr>
              <a:t>soluble is the salt.</a:t>
            </a:r>
          </a:p>
          <a:p>
            <a:pPr marL="514350" lvl="2" indent="-249238">
              <a:spcBef>
                <a:spcPts val="1800"/>
              </a:spcBef>
              <a:buClr>
                <a:srgbClr val="0000CC"/>
              </a:buClr>
              <a:buSzPct val="120000"/>
              <a:buFont typeface="Wingdings" pitchFamily="2" charset="2"/>
              <a:buChar char="§"/>
            </a:pPr>
            <a:r>
              <a:rPr lang="en-US" altLang="en-US" sz="2400" dirty="0" smtClean="0">
                <a:solidFill>
                  <a:prstClr val="black"/>
                </a:solidFill>
                <a:latin typeface="Corbel"/>
              </a:rPr>
              <a:t>If </a:t>
            </a:r>
            <a:r>
              <a:rPr lang="en-US" altLang="en-US" sz="2400" dirty="0">
                <a:solidFill>
                  <a:prstClr val="black"/>
                </a:solidFill>
                <a:latin typeface="Corbel"/>
              </a:rPr>
              <a:t>two compounds have the same ion </a:t>
            </a:r>
            <a:r>
              <a:rPr lang="en-US" altLang="en-US" sz="2400" dirty="0" smtClean="0">
                <a:solidFill>
                  <a:prstClr val="black"/>
                </a:solidFill>
                <a:latin typeface="Corbel"/>
              </a:rPr>
              <a:t>ratio, the </a:t>
            </a:r>
            <a:r>
              <a:rPr lang="en-US" altLang="en-US" sz="2400" dirty="0">
                <a:solidFill>
                  <a:prstClr val="black"/>
                </a:solidFill>
                <a:latin typeface="Corbel"/>
              </a:rPr>
              <a:t>one with the larger </a:t>
            </a:r>
            <a:r>
              <a:rPr lang="en-US" altLang="en-US" sz="2400" i="1" dirty="0" err="1">
                <a:solidFill>
                  <a:prstClr val="black"/>
                </a:solidFill>
                <a:latin typeface="Corbel"/>
              </a:rPr>
              <a:t>K</a:t>
            </a:r>
            <a:r>
              <a:rPr lang="en-US" altLang="en-US" sz="2400" baseline="-16000" dirty="0" err="1">
                <a:solidFill>
                  <a:prstClr val="black"/>
                </a:solidFill>
                <a:latin typeface="Corbel"/>
              </a:rPr>
              <a:t>sp</a:t>
            </a:r>
            <a:r>
              <a:rPr lang="en-US" altLang="en-US" sz="2400" dirty="0">
                <a:solidFill>
                  <a:prstClr val="black"/>
                </a:solidFill>
                <a:latin typeface="Corbel"/>
              </a:rPr>
              <a:t> will </a:t>
            </a:r>
            <a:r>
              <a:rPr lang="en-US" altLang="en-US" sz="2400" dirty="0" smtClean="0">
                <a:solidFill>
                  <a:prstClr val="black"/>
                </a:solidFill>
                <a:latin typeface="Corbel"/>
              </a:rPr>
              <a:t>have the </a:t>
            </a:r>
            <a:r>
              <a:rPr lang="en-US" altLang="en-US" sz="2400" dirty="0">
                <a:solidFill>
                  <a:prstClr val="black"/>
                </a:solidFill>
                <a:latin typeface="Corbel"/>
              </a:rPr>
              <a:t>higher </a:t>
            </a:r>
            <a:r>
              <a:rPr lang="en-US" altLang="en-US" sz="2400" dirty="0" smtClean="0">
                <a:solidFill>
                  <a:prstClr val="black"/>
                </a:solidFill>
                <a:latin typeface="Corbel"/>
              </a:rPr>
              <a:t>molar solubility</a:t>
            </a:r>
            <a:r>
              <a:rPr lang="en-US" altLang="en-US" sz="2400" dirty="0">
                <a:solidFill>
                  <a:prstClr val="black"/>
                </a:solidFill>
                <a:latin typeface="Corbel"/>
              </a:rPr>
              <a:t>.</a:t>
            </a:r>
            <a:endParaRPr lang="en-US" altLang="en-US" sz="2400" b="1" dirty="0">
              <a:solidFill>
                <a:srgbClr val="0070C0"/>
              </a:solidFill>
              <a:latin typeface="Corbel"/>
              <a:sym typeface="Symbol"/>
            </a:endParaRPr>
          </a:p>
        </p:txBody>
      </p:sp>
      <p:sp>
        <p:nvSpPr>
          <p:cNvPr id="15" name="Oval 14"/>
          <p:cNvSpPr/>
          <p:nvPr/>
        </p:nvSpPr>
        <p:spPr>
          <a:xfrm>
            <a:off x="3419606" y="1315233"/>
            <a:ext cx="889347" cy="4634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9" grpId="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0989" y="1279209"/>
            <a:ext cx="3922712" cy="23715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8434" name="Picture 2" descr="http://bradleydibble.authorsxpress.com/files/video-florida-resort-collapse-into-sinkhole-1024x576-300x168.jpg"/>
          <p:cNvPicPr>
            <a:picLocks noChangeAspect="1" noChangeArrowheads="1"/>
          </p:cNvPicPr>
          <p:nvPr/>
        </p:nvPicPr>
        <p:blipFill>
          <a:blip r:embed="rId3" cstate="print"/>
          <a:srcRect/>
          <a:stretch>
            <a:fillRect/>
          </a:stretch>
        </p:blipFill>
        <p:spPr bwMode="auto">
          <a:xfrm>
            <a:off x="4905374" y="1536699"/>
            <a:ext cx="3441473" cy="1927225"/>
          </a:xfrm>
          <a:prstGeom prst="rect">
            <a:avLst/>
          </a:prstGeom>
          <a:noFill/>
        </p:spPr>
      </p:pic>
      <p:sp>
        <p:nvSpPr>
          <p:cNvPr id="6"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Testable Hypothesis</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658436" name="Picture 4" descr="http://i2.cdn.turner.com/cnn/dam/assets/130301152623-10-sinkholes-0301-horizontal-gallery.jpg"/>
          <p:cNvPicPr>
            <a:picLocks noChangeAspect="1" noChangeArrowheads="1"/>
          </p:cNvPicPr>
          <p:nvPr/>
        </p:nvPicPr>
        <p:blipFill>
          <a:blip r:embed="rId4" cstate="print"/>
          <a:srcRect/>
          <a:stretch>
            <a:fillRect/>
          </a:stretch>
        </p:blipFill>
        <p:spPr bwMode="auto">
          <a:xfrm>
            <a:off x="303595" y="3933825"/>
            <a:ext cx="4244621" cy="2387600"/>
          </a:xfrm>
          <a:prstGeom prst="rect">
            <a:avLst/>
          </a:prstGeom>
          <a:noFill/>
        </p:spPr>
      </p:pic>
      <p:sp>
        <p:nvSpPr>
          <p:cNvPr id="7" name="Rectangle 6"/>
          <p:cNvSpPr/>
          <p:nvPr/>
        </p:nvSpPr>
        <p:spPr>
          <a:xfrm>
            <a:off x="4905374" y="4275794"/>
            <a:ext cx="3252788" cy="1348061"/>
          </a:xfrm>
          <a:prstGeom prst="rect">
            <a:avLst/>
          </a:prstGeom>
        </p:spPr>
        <p:txBody>
          <a:bodyPr wrap="square">
            <a:spAutoFit/>
          </a:bodyPr>
          <a:lstStyle/>
          <a:p>
            <a:pPr lvl="0" fontAlgn="base">
              <a:spcBef>
                <a:spcPct val="20000"/>
              </a:spcBef>
              <a:spcAft>
                <a:spcPct val="0"/>
              </a:spcAft>
            </a:pPr>
            <a:r>
              <a:rPr lang="en-US" sz="2400" u="sng" dirty="0" smtClean="0">
                <a:solidFill>
                  <a:srgbClr val="FF0000"/>
                </a:solidFill>
                <a:latin typeface="Calibri" pitchFamily="34" charset="0"/>
              </a:rPr>
              <a:t>Climate Change</a:t>
            </a:r>
            <a:r>
              <a:rPr lang="en-US" sz="2400" dirty="0" smtClean="0">
                <a:solidFill>
                  <a:srgbClr val="FF0000"/>
                </a:solidFill>
                <a:latin typeface="Calibri" pitchFamily="34" charset="0"/>
              </a:rPr>
              <a:t>:</a:t>
            </a:r>
          </a:p>
          <a:p>
            <a:pPr marL="228600" lvl="0" fontAlgn="base">
              <a:spcBef>
                <a:spcPct val="20000"/>
              </a:spcBef>
              <a:spcAft>
                <a:spcPct val="0"/>
              </a:spcAft>
            </a:pPr>
            <a:r>
              <a:rPr lang="en-US" sz="2400" dirty="0" smtClean="0">
                <a:solidFill>
                  <a:srgbClr val="FF0000"/>
                </a:solidFill>
                <a:latin typeface="Calibri" pitchFamily="34" charset="0"/>
              </a:rPr>
              <a:t>Increased acidity</a:t>
            </a:r>
          </a:p>
          <a:p>
            <a:pPr marL="228600" lvl="0" fontAlgn="base">
              <a:spcBef>
                <a:spcPct val="20000"/>
              </a:spcBef>
              <a:spcAft>
                <a:spcPct val="0"/>
              </a:spcAft>
            </a:pPr>
            <a:r>
              <a:rPr lang="en-US" sz="2400" dirty="0" smtClean="0">
                <a:solidFill>
                  <a:srgbClr val="FF0000"/>
                </a:solidFill>
                <a:latin typeface="Calibri" pitchFamily="34" charset="0"/>
              </a:rPr>
              <a:t>Disrupted Water Cycle</a:t>
            </a:r>
            <a:endParaRPr lang="en-US" sz="2400" baseline="-25000" dirty="0">
              <a:solidFill>
                <a:srgbClr val="FF0000"/>
              </a:solidFill>
              <a:latin typeface="Calibri" pitchFamily="34" charset="0"/>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 xmlns:p14="http://schemas.microsoft.com/office/powerpoint/2010/main" val="36768463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19173" y="4053559"/>
            <a:ext cx="3777792" cy="339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commons/d/d6/Coupers-molecul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57500" y="4495800"/>
            <a:ext cx="3429000" cy="139559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normAutofit/>
          </a:bodyPr>
          <a:lstStyle/>
          <a:p>
            <a:r>
              <a:rPr lang="en-US" sz="4000" u="sng" dirty="0" smtClean="0"/>
              <a:t>Organic Bonding Lewis Dot </a:t>
            </a:r>
            <a:r>
              <a:rPr lang="en-US" sz="4000" u="sng" dirty="0" err="1" smtClean="0"/>
              <a:t>Strucutres</a:t>
            </a:r>
            <a:endParaRPr lang="en-US" sz="4000" u="sng" dirty="0"/>
          </a:p>
        </p:txBody>
      </p:sp>
      <p:sp>
        <p:nvSpPr>
          <p:cNvPr id="3" name="Content Placeholder 2"/>
          <p:cNvSpPr>
            <a:spLocks noGrp="1"/>
          </p:cNvSpPr>
          <p:nvPr>
            <p:ph idx="1"/>
          </p:nvPr>
        </p:nvSpPr>
        <p:spPr>
          <a:xfrm>
            <a:off x="457200" y="990600"/>
            <a:ext cx="8153400" cy="4525963"/>
          </a:xfrm>
        </p:spPr>
        <p:txBody>
          <a:bodyPr>
            <a:normAutofit/>
          </a:bodyPr>
          <a:lstStyle/>
          <a:p>
            <a:r>
              <a:rPr lang="en-US" sz="2800" dirty="0" smtClean="0"/>
              <a:t>1857- </a:t>
            </a:r>
            <a:r>
              <a:rPr lang="en-US" sz="2800" dirty="0" err="1" smtClean="0"/>
              <a:t>Kekule</a:t>
            </a:r>
            <a:r>
              <a:rPr lang="en-US" sz="2800" dirty="0" smtClean="0"/>
              <a:t> proposes the correct structure of benzene. </a:t>
            </a:r>
          </a:p>
          <a:p>
            <a:endParaRPr lang="en-US" sz="2800" dirty="0"/>
          </a:p>
          <a:p>
            <a:endParaRPr lang="en-US" sz="2800" dirty="0" smtClean="0"/>
          </a:p>
          <a:p>
            <a:endParaRPr lang="en-US" sz="2800" dirty="0" smtClean="0"/>
          </a:p>
          <a:p>
            <a:r>
              <a:rPr lang="en-US" sz="2800" dirty="0"/>
              <a:t>1856- </a:t>
            </a:r>
            <a:r>
              <a:rPr lang="en-US" sz="2800" dirty="0" err="1" smtClean="0"/>
              <a:t>Couper</a:t>
            </a:r>
            <a:r>
              <a:rPr lang="en-US" sz="2800" dirty="0" smtClean="0"/>
              <a:t> proposed </a:t>
            </a:r>
            <a:r>
              <a:rPr lang="en-US" sz="2800" dirty="0"/>
              <a:t>that atoms joined to each other like modern-day </a:t>
            </a:r>
            <a:r>
              <a:rPr lang="en-US" sz="2800" dirty="0" err="1" smtClean="0"/>
              <a:t>Tinkertoys</a:t>
            </a:r>
            <a:r>
              <a:rPr lang="en-US" sz="2800" dirty="0" smtClean="0"/>
              <a:t>. </a:t>
            </a:r>
            <a:endParaRPr lang="en-US" sz="2800" dirty="0"/>
          </a:p>
        </p:txBody>
      </p:sp>
      <p:pic>
        <p:nvPicPr>
          <p:cNvPr id="5124" name="Picture 4" descr="A representation of the benzene ring from Kekulé’s Lehrbuch der organischen Chemie (1861–1867). CHF Collection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29000" y="1524000"/>
            <a:ext cx="2144156" cy="1981200"/>
          </a:xfrm>
          <a:prstGeom prst="rect">
            <a:avLst/>
          </a:prstGeom>
          <a:noFill/>
          <a:extLst>
            <a:ext uri="{909E8E84-426E-40DD-AFC4-6F175D3DCCD1}">
              <a14:hiddenFill xmlns="" xmlns:a14="http://schemas.microsoft.com/office/drawing/2010/main">
                <a:solidFill>
                  <a:srgbClr val="FFFFFF"/>
                </a:solidFill>
              </a14:hiddenFill>
            </a:ext>
          </a:extLst>
        </p:spPr>
      </p:pic>
      <p:pic>
        <p:nvPicPr>
          <p:cNvPr id="5127" name="Picture 7" descr="http://upload.wikimedia.org/wikipedia/commons/thumb/3/3e/Oxals%C3%A4ure3.svg/152px-Oxals%C3%A4ure3.svg.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086600" y="5064562"/>
            <a:ext cx="1447800" cy="11144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724400" y="6107668"/>
            <a:ext cx="1600200" cy="369332"/>
          </a:xfrm>
          <a:prstGeom prst="rect">
            <a:avLst/>
          </a:prstGeom>
          <a:noFill/>
        </p:spPr>
        <p:txBody>
          <a:bodyPr wrap="square" rtlCol="0">
            <a:spAutoFit/>
          </a:bodyPr>
          <a:lstStyle/>
          <a:p>
            <a:pPr algn="ctr"/>
            <a:r>
              <a:rPr lang="en-US" dirty="0" smtClean="0"/>
              <a:t>Oxalic acid</a:t>
            </a:r>
            <a:endParaRPr lang="en-US" dirty="0"/>
          </a:p>
        </p:txBody>
      </p:sp>
      <p:pic>
        <p:nvPicPr>
          <p:cNvPr id="5129" name="Picture 9" descr="http://upload.wikimedia.org/wikipedia/commons/thumb/8/82/Ethanol-2D-skeletal.svg/800px-Ethanol-2D-skeletal.svg.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65378" y="5715000"/>
            <a:ext cx="963422" cy="36849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2743200" y="6107668"/>
            <a:ext cx="1600200" cy="369332"/>
          </a:xfrm>
          <a:prstGeom prst="rect">
            <a:avLst/>
          </a:prstGeom>
          <a:noFill/>
        </p:spPr>
        <p:txBody>
          <a:bodyPr wrap="square" rtlCol="0">
            <a:spAutoFit/>
          </a:bodyPr>
          <a:lstStyle/>
          <a:p>
            <a:pPr algn="ctr"/>
            <a:r>
              <a:rPr lang="en-US" dirty="0" smtClean="0"/>
              <a:t>Ethanol</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62</a:t>
            </a:fld>
            <a:endParaRPr lang="en-US"/>
          </a:p>
        </p:txBody>
      </p:sp>
      <p:graphicFrame>
        <p:nvGraphicFramePr>
          <p:cNvPr id="703490" name="Object 2"/>
          <p:cNvGraphicFramePr>
            <a:graphicFrameLocks noChangeAspect="1"/>
          </p:cNvGraphicFramePr>
          <p:nvPr/>
        </p:nvGraphicFramePr>
        <p:xfrm>
          <a:off x="6246812" y="1725649"/>
          <a:ext cx="1309688" cy="1474751"/>
        </p:xfrm>
        <a:graphic>
          <a:graphicData uri="http://schemas.openxmlformats.org/presentationml/2006/ole">
            <p:oleObj spid="_x0000_s703501" name="CS ChemDraw Drawing" r:id="rId7" imgW="767718" imgH="865080" progId="ChemDraw.Document.6.0">
              <p:embed/>
            </p:oleObj>
          </a:graphicData>
        </a:graphic>
      </p:graphicFrame>
    </p:spTree>
    <p:extLst>
      <p:ext uri="{BB962C8B-B14F-4D97-AF65-F5344CB8AC3E}">
        <p14:creationId xmlns="" xmlns:p14="http://schemas.microsoft.com/office/powerpoint/2010/main" val="9394544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u="sng" dirty="0" smtClean="0"/>
              <a:t>Inorganic Complexes</a:t>
            </a:r>
            <a:endParaRPr lang="en-US" sz="4000" u="sng" dirty="0"/>
          </a:p>
        </p:txBody>
      </p:sp>
      <p:sp>
        <p:nvSpPr>
          <p:cNvPr id="3" name="Content Placeholder 2"/>
          <p:cNvSpPr>
            <a:spLocks noGrp="1"/>
          </p:cNvSpPr>
          <p:nvPr>
            <p:ph idx="1"/>
          </p:nvPr>
        </p:nvSpPr>
        <p:spPr>
          <a:xfrm>
            <a:off x="469900" y="1714500"/>
            <a:ext cx="8153400" cy="533400"/>
          </a:xfrm>
        </p:spPr>
        <p:txBody>
          <a:bodyPr>
            <a:normAutofit/>
          </a:bodyPr>
          <a:lstStyle/>
          <a:p>
            <a:pPr marL="0" lvl="3" indent="0" algn="ctr">
              <a:buNone/>
            </a:pPr>
            <a:r>
              <a:rPr lang="en-US" altLang="en-US" sz="2800" dirty="0" smtClean="0"/>
              <a:t>Late 1800s- </a:t>
            </a:r>
            <a:r>
              <a:rPr lang="en-US" altLang="en-US" sz="2800" dirty="0" err="1" smtClean="0"/>
              <a:t>Blomstrand</a:t>
            </a:r>
            <a:r>
              <a:rPr lang="en-US" altLang="en-US" sz="2800" dirty="0" smtClean="0"/>
              <a:t> and Jorgenson</a:t>
            </a:r>
            <a:endParaRPr lang="en-US" altLang="en-US" sz="2800" dirty="0"/>
          </a:p>
        </p:txBody>
      </p:sp>
      <p:sp>
        <p:nvSpPr>
          <p:cNvPr id="5" name="Rectangle 4"/>
          <p:cNvSpPr/>
          <p:nvPr/>
        </p:nvSpPr>
        <p:spPr>
          <a:xfrm>
            <a:off x="2963739" y="1099125"/>
            <a:ext cx="3797835" cy="584775"/>
          </a:xfrm>
          <a:prstGeom prst="rect">
            <a:avLst/>
          </a:prstGeom>
        </p:spPr>
        <p:txBody>
          <a:bodyPr wrap="none">
            <a:spAutoFit/>
          </a:bodyPr>
          <a:lstStyle/>
          <a:p>
            <a:r>
              <a:rPr lang="en-US" sz="3200" dirty="0" smtClean="0"/>
              <a:t>Co</a:t>
            </a:r>
            <a:r>
              <a:rPr lang="en-US" sz="3200" baseline="30000" dirty="0" smtClean="0"/>
              <a:t>3+</a:t>
            </a:r>
            <a:r>
              <a:rPr lang="en-US" sz="3200" dirty="0" smtClean="0"/>
              <a:t> + 4 x NH</a:t>
            </a:r>
            <a:r>
              <a:rPr lang="en-US" sz="3200" baseline="-25000" dirty="0" smtClean="0"/>
              <a:t>3</a:t>
            </a:r>
            <a:r>
              <a:rPr lang="en-US" sz="3200" dirty="0" smtClean="0"/>
              <a:t> + 3 x Cl</a:t>
            </a:r>
            <a:endParaRPr lang="en-US" sz="3200" dirty="0"/>
          </a:p>
        </p:txBody>
      </p:sp>
      <p:sp>
        <p:nvSpPr>
          <p:cNvPr id="8" name="Rectangle 7"/>
          <p:cNvSpPr/>
          <p:nvPr/>
        </p:nvSpPr>
        <p:spPr>
          <a:xfrm>
            <a:off x="469900" y="2578526"/>
            <a:ext cx="2667000" cy="461665"/>
          </a:xfrm>
          <a:prstGeom prst="rect">
            <a:avLst/>
          </a:prstGeom>
        </p:spPr>
        <p:txBody>
          <a:bodyPr wrap="square">
            <a:spAutoFit/>
          </a:bodyPr>
          <a:lstStyle/>
          <a:p>
            <a:r>
              <a:rPr lang="en-US" sz="2400" dirty="0" smtClean="0">
                <a:solidFill>
                  <a:srgbClr val="FF0000"/>
                </a:solidFill>
              </a:rPr>
              <a:t>Proposed structure:</a:t>
            </a:r>
            <a:endParaRPr lang="en-US" sz="2400" dirty="0">
              <a:solidFill>
                <a:srgbClr val="FF0000"/>
              </a:solidFill>
            </a:endParaRPr>
          </a:p>
        </p:txBody>
      </p:sp>
      <p:sp>
        <p:nvSpPr>
          <p:cNvPr id="9" name="Content Placeholder 2"/>
          <p:cNvSpPr txBox="1">
            <a:spLocks/>
          </p:cNvSpPr>
          <p:nvPr/>
        </p:nvSpPr>
        <p:spPr>
          <a:xfrm>
            <a:off x="481013" y="3641725"/>
            <a:ext cx="8153400" cy="533400"/>
          </a:xfrm>
          <a:prstGeom prst="rect">
            <a:avLst/>
          </a:prstGeom>
        </p:spPr>
        <p:txBody>
          <a:bodyPr vert="horz" lIns="91440" tIns="45720" rIns="91440" bIns="45720" rtlCol="0">
            <a:normAutofit/>
          </a:bodyPr>
          <a:lstStyle/>
          <a:p>
            <a:pPr marL="0" marR="0" lvl="3"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en-US" sz="2800" b="0" i="0" u="none" strike="noStrike" kern="1200" cap="none" spc="0" normalizeH="0" baseline="0" noProof="0" dirty="0" smtClean="0">
                <a:ln>
                  <a:noFill/>
                </a:ln>
                <a:solidFill>
                  <a:schemeClr val="tx1"/>
                </a:solidFill>
                <a:effectLst/>
                <a:uLnTx/>
                <a:uFillTx/>
                <a:latin typeface="+mn-lt"/>
                <a:ea typeface="+mn-ea"/>
                <a:cs typeface="+mn-cs"/>
              </a:rPr>
              <a:t>1893- Werner’s Theory</a:t>
            </a:r>
            <a:endParaRPr kumimoji="0" lang="en-US" alt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2" descr="http://shakyasamaj.com/images/OnlineEducation/chemistry12_images/sam3_files/7.gif"/>
          <p:cNvPicPr>
            <a:picLocks noChangeAspect="1" noChangeArrowheads="1"/>
          </p:cNvPicPr>
          <p:nvPr/>
        </p:nvPicPr>
        <p:blipFill>
          <a:blip r:embed="rId3" cstate="print"/>
          <a:srcRect/>
          <a:stretch>
            <a:fillRect/>
          </a:stretch>
        </p:blipFill>
        <p:spPr bwMode="auto">
          <a:xfrm>
            <a:off x="863600" y="4610100"/>
            <a:ext cx="2145792" cy="1219200"/>
          </a:xfrm>
          <a:prstGeom prst="rect">
            <a:avLst/>
          </a:prstGeom>
          <a:noFill/>
        </p:spPr>
      </p:pic>
      <p:pic>
        <p:nvPicPr>
          <p:cNvPr id="11"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92513" y="4149725"/>
            <a:ext cx="1905000" cy="2624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a:xfrm>
            <a:off x="5372100" y="4787900"/>
            <a:ext cx="3695700" cy="1274195"/>
          </a:xfrm>
          <a:prstGeom prst="rect">
            <a:avLst/>
          </a:prstGeom>
        </p:spPr>
        <p:txBody>
          <a:bodyPr wrap="square">
            <a:spAutoFit/>
          </a:bodyPr>
          <a:lstStyle/>
          <a:p>
            <a:pPr marL="0" lvl="3" algn="ctr">
              <a:spcBef>
                <a:spcPct val="20000"/>
              </a:spcBef>
              <a:defRPr/>
            </a:pPr>
            <a:r>
              <a:rPr lang="en-US" altLang="en-US" sz="2400" dirty="0" smtClean="0">
                <a:solidFill>
                  <a:srgbClr val="FF0000"/>
                </a:solidFill>
              </a:rPr>
              <a:t>Werner was awarded the Nobel Prize in 1913 </a:t>
            </a:r>
          </a:p>
          <a:p>
            <a:pPr marL="0" lvl="3" algn="ctr">
              <a:spcBef>
                <a:spcPct val="20000"/>
              </a:spcBef>
              <a:defRPr/>
            </a:pPr>
            <a:r>
              <a:rPr lang="en-US" altLang="en-US" sz="2400" dirty="0" smtClean="0">
                <a:solidFill>
                  <a:srgbClr val="FF0000"/>
                </a:solidFill>
              </a:rPr>
              <a:t>(only </a:t>
            </a:r>
            <a:r>
              <a:rPr lang="en-US" altLang="en-US" sz="2400" dirty="0" err="1" smtClean="0">
                <a:solidFill>
                  <a:srgbClr val="FF0000"/>
                </a:solidFill>
              </a:rPr>
              <a:t>inorg</a:t>
            </a:r>
            <a:r>
              <a:rPr lang="en-US" altLang="en-US" sz="2400" dirty="0" smtClean="0">
                <a:solidFill>
                  <a:srgbClr val="FF0000"/>
                </a:solidFill>
              </a:rPr>
              <a:t>. up until 1973)</a:t>
            </a:r>
          </a:p>
        </p:txBody>
      </p:sp>
      <p:pic>
        <p:nvPicPr>
          <p:cNvPr id="702466" name="Picture 2"/>
          <p:cNvPicPr>
            <a:picLocks noChangeAspect="1" noChangeArrowheads="1"/>
          </p:cNvPicPr>
          <p:nvPr/>
        </p:nvPicPr>
        <p:blipFill>
          <a:blip r:embed="rId5" cstate="print"/>
          <a:srcRect/>
          <a:stretch>
            <a:fillRect/>
          </a:stretch>
        </p:blipFill>
        <p:spPr bwMode="auto">
          <a:xfrm>
            <a:off x="3352800" y="2330451"/>
            <a:ext cx="3683000" cy="874558"/>
          </a:xfrm>
          <a:prstGeom prst="rect">
            <a:avLst/>
          </a:prstGeom>
          <a:noFill/>
          <a:ln w="9525">
            <a:noFill/>
            <a:miter lim="800000"/>
            <a:headEnd/>
            <a:tailEnd/>
          </a:ln>
        </p:spPr>
      </p:pic>
      <p:sp>
        <p:nvSpPr>
          <p:cNvPr id="14" name="Rectangle 13"/>
          <p:cNvSpPr/>
          <p:nvPr/>
        </p:nvSpPr>
        <p:spPr>
          <a:xfrm>
            <a:off x="-38100" y="5862935"/>
            <a:ext cx="3695700" cy="830997"/>
          </a:xfrm>
          <a:prstGeom prst="rect">
            <a:avLst/>
          </a:prstGeom>
        </p:spPr>
        <p:txBody>
          <a:bodyPr wrap="square">
            <a:spAutoFit/>
          </a:bodyPr>
          <a:lstStyle/>
          <a:p>
            <a:pPr marL="0" lvl="3" algn="ctr">
              <a:defRPr/>
            </a:pPr>
            <a:r>
              <a:rPr lang="en-US" altLang="en-US" sz="2400" dirty="0" smtClean="0">
                <a:solidFill>
                  <a:srgbClr val="FF0000"/>
                </a:solidFill>
              </a:rPr>
              <a:t>Lewis acid-base </a:t>
            </a:r>
          </a:p>
          <a:p>
            <a:pPr marL="0" lvl="3" algn="ctr">
              <a:defRPr/>
            </a:pPr>
            <a:r>
              <a:rPr lang="en-US" altLang="en-US" sz="2400" dirty="0" smtClean="0">
                <a:solidFill>
                  <a:srgbClr val="FF0000"/>
                </a:solidFill>
              </a:rPr>
              <a:t>coordination complex</a:t>
            </a:r>
          </a:p>
        </p:txBody>
      </p:sp>
      <p:sp>
        <p:nvSpPr>
          <p:cNvPr id="13" name="Slide Number Placeholder 12"/>
          <p:cNvSpPr>
            <a:spLocks noGrp="1"/>
          </p:cNvSpPr>
          <p:nvPr>
            <p:ph type="sldNum" sz="quarter" idx="12"/>
          </p:nvPr>
        </p:nvSpPr>
        <p:spPr/>
        <p:txBody>
          <a:bodyPr/>
          <a:lstStyle/>
          <a:p>
            <a:fld id="{B6F15528-21DE-4FAA-801E-634DDDAF4B2B}" type="slidenum">
              <a:rPr lang="en-US" smtClean="0"/>
              <a:pPr/>
              <a:t>63</a:t>
            </a:fld>
            <a:endParaRPr lang="en-US"/>
          </a:p>
        </p:txBody>
      </p:sp>
    </p:spTree>
    <p:extLst>
      <p:ext uri="{BB962C8B-B14F-4D97-AF65-F5344CB8AC3E}">
        <p14:creationId xmlns="" xmlns:p14="http://schemas.microsoft.com/office/powerpoint/2010/main" val="241106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u="sng" kern="0" dirty="0" smtClean="0">
                <a:solidFill>
                  <a:sysClr val="windowText" lastClr="000000"/>
                </a:solidFill>
                <a:latin typeface="Calibri"/>
                <a:ea typeface="+mj-ea"/>
                <a:cs typeface="+mj-cs"/>
              </a:rPr>
              <a:t>Lewis Acids and Bases</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Rectangle 17"/>
          <p:cNvSpPr txBox="1">
            <a:spLocks noChangeArrowheads="1"/>
          </p:cNvSpPr>
          <p:nvPr/>
        </p:nvSpPr>
        <p:spPr>
          <a:xfrm>
            <a:off x="455431" y="930321"/>
            <a:ext cx="8229600" cy="3139321"/>
          </a:xfrm>
          <a:prstGeom prst="rect">
            <a:avLst/>
          </a:prstGeom>
        </p:spPr>
        <p:txBody>
          <a:bodyPr vert="horz" wrap="square" lIns="91440" tIns="45720" rIns="91440" bIns="45720" rtlCol="0">
            <a:spAutoFit/>
          </a:bodyPr>
          <a:lstStyle/>
          <a:p>
            <a:pPr marL="338138" marR="0" lvl="1" indent="-338138" algn="l" defTabSz="914400" rtl="0" eaLnBrk="1" fontAlgn="auto" latinLnBrk="0" hangingPunct="1">
              <a:lnSpc>
                <a:spcPct val="100000"/>
              </a:lnSpc>
              <a:spcBef>
                <a:spcPts val="12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A </a:t>
            </a:r>
            <a:r>
              <a:rPr kumimoji="0" lang="en-US" altLang="en-US" sz="2400" b="1" i="1" u="none" strike="noStrike" kern="1200" cap="none" spc="0" normalizeH="0" baseline="0" noProof="0" dirty="0" smtClean="0">
                <a:ln>
                  <a:noFill/>
                </a:ln>
                <a:solidFill>
                  <a:srgbClr val="0000CC"/>
                </a:solidFill>
                <a:uLnTx/>
                <a:uFillTx/>
                <a:latin typeface="+mn-lt"/>
                <a:ea typeface="+mn-ea"/>
                <a:cs typeface="+mn-cs"/>
              </a:rPr>
              <a:t>base</a:t>
            </a: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 is any species that donates an electron pair.</a:t>
            </a:r>
          </a:p>
          <a:p>
            <a:pPr marL="338138" marR="0" lvl="1" indent="-338138" algn="l" defTabSz="914400" rtl="0" eaLnBrk="1" fontAlgn="auto" latinLnBrk="0" hangingPunct="1">
              <a:lnSpc>
                <a:spcPct val="100000"/>
              </a:lnSpc>
              <a:spcBef>
                <a:spcPts val="6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An </a:t>
            </a:r>
            <a:r>
              <a:rPr kumimoji="0" lang="en-US" altLang="en-US" sz="2400" b="1" i="1" u="none" strike="noStrike" kern="1200" cap="none" spc="0" normalizeH="0" baseline="0" noProof="0" dirty="0" smtClean="0">
                <a:ln>
                  <a:noFill/>
                </a:ln>
                <a:solidFill>
                  <a:srgbClr val="FF0000"/>
                </a:solidFill>
                <a:uLnTx/>
                <a:uFillTx/>
                <a:latin typeface="+mn-lt"/>
                <a:ea typeface="+mn-ea"/>
                <a:cs typeface="+mn-cs"/>
              </a:rPr>
              <a:t>acid</a:t>
            </a: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 is any species that accepts an electron pair.</a:t>
            </a:r>
          </a:p>
          <a:p>
            <a:pPr marL="338138" marR="0" lvl="1" indent="-338138" algn="l" defTabSz="914400" rtl="0" eaLnBrk="1" fontAlgn="auto" latinLnBrk="0" hangingPunct="1">
              <a:lnSpc>
                <a:spcPct val="100000"/>
              </a:lnSpc>
              <a:spcBef>
                <a:spcPts val="6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This definition greatly expands the classes of acids.</a:t>
            </a:r>
          </a:p>
          <a:p>
            <a:pPr marL="338138" marR="0" lvl="1" indent="-338138" algn="l" defTabSz="914400" rtl="0" eaLnBrk="1" fontAlgn="auto" latinLnBrk="0" hangingPunct="1">
              <a:lnSpc>
                <a:spcPct val="100000"/>
              </a:lnSpc>
              <a:spcBef>
                <a:spcPts val="18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smtClean="0">
                <a:ln>
                  <a:noFill/>
                </a:ln>
                <a:solidFill>
                  <a:schemeClr val="tx1"/>
                </a:solidFill>
                <a:effectLst/>
                <a:uLnTx/>
                <a:uFillTx/>
                <a:latin typeface="+mn-lt"/>
                <a:ea typeface="+mn-ea"/>
                <a:cs typeface="+mn-cs"/>
              </a:rPr>
              <a:t>The acid-base reaction, in the Lewis sense, is the sharing of an electron pair between an acid and a base resulting in the formation of a bond:</a:t>
            </a:r>
          </a:p>
          <a:p>
            <a:pPr marL="338138" marR="0" lvl="1" indent="-338138" algn="l" defTabSz="914400" rtl="0" eaLnBrk="1" fontAlgn="auto" latinLnBrk="0" hangingPunct="1">
              <a:lnSpc>
                <a:spcPct val="100000"/>
              </a:lnSpc>
              <a:spcBef>
                <a:spcPts val="600"/>
              </a:spcBef>
              <a:spcAft>
                <a:spcPts val="0"/>
              </a:spcAft>
              <a:buClr>
                <a:srgbClr val="FF0000"/>
              </a:buClr>
              <a:buSzPct val="120000"/>
              <a:tabLst/>
              <a:defRPr/>
            </a:pPr>
            <a:r>
              <a:rPr lang="en-US" altLang="en-US" sz="2400" dirty="0" smtClean="0"/>
              <a:t>			 	</a:t>
            </a:r>
            <a:r>
              <a:rPr kumimoji="0" lang="en-US" altLang="en-US" sz="2400" b="1" i="0" u="none" strike="noStrike" kern="1200" cap="none" spc="0" normalizeH="0" baseline="0" noProof="0" dirty="0" smtClean="0">
                <a:ln>
                  <a:noFill/>
                </a:ln>
                <a:solidFill>
                  <a:srgbClr val="FF0000"/>
                </a:solidFill>
                <a:effectLst/>
                <a:uLnTx/>
                <a:uFillTx/>
                <a:latin typeface="+mn-lt"/>
                <a:ea typeface="+mn-ea"/>
                <a:cs typeface="+mn-cs"/>
              </a:rPr>
              <a:t>A</a:t>
            </a:r>
            <a:r>
              <a:rPr kumimoji="0" lang="en-US" altLang="en-US" sz="2400" b="1" i="0" u="none" strike="noStrike" kern="1200" cap="none" spc="0" normalizeH="0" baseline="0" noProof="0" dirty="0" smtClean="0">
                <a:ln>
                  <a:noFill/>
                </a:ln>
                <a:solidFill>
                  <a:schemeClr val="accent3">
                    <a:lumMod val="75000"/>
                  </a:schemeClr>
                </a:solidFill>
                <a:effectLst/>
                <a:uLnTx/>
                <a:uFillTx/>
                <a:latin typeface="+mn-lt"/>
                <a:ea typeface="+mn-ea"/>
                <a:cs typeface="+mn-cs"/>
              </a:rPr>
              <a:t>   </a:t>
            </a:r>
            <a:r>
              <a:rPr kumimoji="0" lang="en-US" altLang="en-US" sz="2400" b="1" i="0" u="none" strike="noStrike" kern="1200" cap="none" spc="0" normalizeH="0" baseline="0" noProof="0" dirty="0" smtClean="0">
                <a:ln>
                  <a:noFill/>
                </a:ln>
                <a:solidFill>
                  <a:schemeClr val="tx1"/>
                </a:solidFill>
                <a:effectLst/>
                <a:uLnTx/>
                <a:uFillTx/>
                <a:latin typeface="+mn-lt"/>
                <a:ea typeface="+mn-ea"/>
                <a:cs typeface="+mn-cs"/>
              </a:rPr>
              <a:t> +    </a:t>
            </a:r>
            <a:r>
              <a:rPr kumimoji="0" lang="en-US" altLang="en-US" sz="2400" b="1" i="0" u="none" strike="noStrike" kern="1200" cap="none" spc="0" normalizeH="0" baseline="0" noProof="0" dirty="0" smtClean="0">
                <a:ln>
                  <a:noFill/>
                </a:ln>
                <a:solidFill>
                  <a:srgbClr val="0000FF"/>
                </a:solidFill>
                <a:effectLst/>
                <a:uLnTx/>
                <a:uFillTx/>
                <a:latin typeface="+mn-lt"/>
                <a:ea typeface="+mn-ea"/>
                <a:cs typeface="+mn-cs"/>
              </a:rPr>
              <a:t>:B</a:t>
            </a:r>
            <a:r>
              <a:rPr kumimoji="0" lang="en-US" altLang="en-US" sz="2400" b="1" i="0" u="none" strike="noStrike" kern="1200" cap="none" spc="0" normalizeH="0" baseline="0" noProof="0" dirty="0" smtClean="0">
                <a:ln>
                  <a:noFill/>
                </a:ln>
                <a:solidFill>
                  <a:srgbClr val="0070C0"/>
                </a:solidFill>
                <a:effectLst/>
                <a:uLnTx/>
                <a:uFillTx/>
                <a:latin typeface="+mn-lt"/>
                <a:ea typeface="+mn-ea"/>
                <a:cs typeface="+mn-cs"/>
              </a:rPr>
              <a:t>  </a:t>
            </a:r>
            <a:r>
              <a:rPr kumimoji="0" lang="en-US" altLang="en-US" sz="2400" b="1"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2400" b="1" i="0" u="none" strike="noStrike" kern="1200" cap="none" spc="0" normalizeH="0" baseline="0" noProof="0" dirty="0" smtClean="0">
                <a:ln>
                  <a:noFill/>
                </a:ln>
                <a:solidFill>
                  <a:schemeClr val="tx1"/>
                </a:solidFill>
                <a:effectLst/>
                <a:uLnTx/>
                <a:uFillTx/>
                <a:latin typeface="+mn-lt"/>
                <a:ea typeface="+mn-ea"/>
                <a:cs typeface="+mn-cs"/>
                <a:sym typeface="Symbol"/>
              </a:rPr>
              <a:t>    </a:t>
            </a:r>
            <a:r>
              <a:rPr kumimoji="0" lang="en-US" altLang="en-US" sz="2400" b="1" i="0" u="none" strike="noStrike" kern="1200" cap="none" spc="0" normalizeH="0" baseline="0" noProof="0" dirty="0" smtClean="0">
                <a:ln>
                  <a:noFill/>
                </a:ln>
                <a:solidFill>
                  <a:schemeClr val="tx1"/>
                </a:solidFill>
                <a:effectLst/>
                <a:uLnTx/>
                <a:uFillTx/>
                <a:latin typeface="+mn-lt"/>
                <a:ea typeface="+mn-ea"/>
                <a:cs typeface="+mn-cs"/>
              </a:rPr>
              <a:t>A–B</a:t>
            </a:r>
          </a:p>
        </p:txBody>
      </p:sp>
      <p:grpSp>
        <p:nvGrpSpPr>
          <p:cNvPr id="2" name="Group 38"/>
          <p:cNvGrpSpPr>
            <a:grpSpLocks/>
          </p:cNvGrpSpPr>
          <p:nvPr/>
        </p:nvGrpSpPr>
        <p:grpSpPr bwMode="auto">
          <a:xfrm>
            <a:off x="3372117" y="4210611"/>
            <a:ext cx="1103313" cy="1549400"/>
            <a:chOff x="2017" y="864"/>
            <a:chExt cx="695" cy="976"/>
          </a:xfrm>
        </p:grpSpPr>
        <p:sp>
          <p:nvSpPr>
            <p:cNvPr id="8" name="Text Box 4"/>
            <p:cNvSpPr txBox="1">
              <a:spLocks noChangeArrowheads="1"/>
            </p:cNvSpPr>
            <p:nvPr/>
          </p:nvSpPr>
          <p:spPr bwMode="auto">
            <a:xfrm>
              <a:off x="2159" y="1225"/>
              <a:ext cx="5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pitchFamily="34" charset="0"/>
                </a:rPr>
                <a:t>N   H</a:t>
              </a:r>
            </a:p>
          </p:txBody>
        </p:sp>
        <p:sp>
          <p:nvSpPr>
            <p:cNvPr id="9" name="Line 5"/>
            <p:cNvSpPr>
              <a:spLocks noChangeShapeType="1"/>
            </p:cNvSpPr>
            <p:nvPr/>
          </p:nvSpPr>
          <p:spPr bwMode="auto">
            <a:xfrm>
              <a:off x="2361" y="1368"/>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10" name="Line 6"/>
            <p:cNvSpPr>
              <a:spLocks noChangeShapeType="1"/>
            </p:cNvSpPr>
            <p:nvPr/>
          </p:nvSpPr>
          <p:spPr bwMode="auto">
            <a:xfrm rot="-5400000">
              <a:off x="2209" y="1184"/>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11" name="Line 7"/>
            <p:cNvSpPr>
              <a:spLocks noChangeShapeType="1"/>
            </p:cNvSpPr>
            <p:nvPr/>
          </p:nvSpPr>
          <p:spPr bwMode="auto">
            <a:xfrm rot="-5400000">
              <a:off x="2209" y="1544"/>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grpSp>
          <p:nvGrpSpPr>
            <p:cNvPr id="3" name="Group 8"/>
            <p:cNvGrpSpPr>
              <a:grpSpLocks/>
            </p:cNvGrpSpPr>
            <p:nvPr/>
          </p:nvGrpSpPr>
          <p:grpSpPr bwMode="auto">
            <a:xfrm rot="-5400000">
              <a:off x="2029" y="1228"/>
              <a:ext cx="263" cy="288"/>
              <a:chOff x="855" y="3719"/>
              <a:chExt cx="263" cy="288"/>
            </a:xfrm>
          </p:grpSpPr>
          <p:sp>
            <p:nvSpPr>
              <p:cNvPr id="15" name="Text Box 9"/>
              <p:cNvSpPr txBox="1">
                <a:spLocks noChangeArrowheads="1"/>
              </p:cNvSpPr>
              <p:nvPr/>
            </p:nvSpPr>
            <p:spPr bwMode="auto">
              <a:xfrm>
                <a:off x="855" y="3719"/>
                <a:ext cx="18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pitchFamily="34" charset="0"/>
                    <a:cs typeface="Arial" pitchFamily="34" charset="0"/>
                  </a:rPr>
                  <a:t>•</a:t>
                </a:r>
                <a:endParaRPr lang="en-US" sz="2400" smtClean="0">
                  <a:solidFill>
                    <a:srgbClr val="000000"/>
                  </a:solidFill>
                  <a:latin typeface="Arial" pitchFamily="34" charset="0"/>
                </a:endParaRPr>
              </a:p>
            </p:txBody>
          </p:sp>
          <p:sp>
            <p:nvSpPr>
              <p:cNvPr id="16" name="Text Box 10"/>
              <p:cNvSpPr txBox="1">
                <a:spLocks noChangeArrowheads="1"/>
              </p:cNvSpPr>
              <p:nvPr/>
            </p:nvSpPr>
            <p:spPr bwMode="auto">
              <a:xfrm>
                <a:off x="935" y="3719"/>
                <a:ext cx="18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pitchFamily="34" charset="0"/>
                    <a:cs typeface="Arial" pitchFamily="34" charset="0"/>
                  </a:rPr>
                  <a:t>•</a:t>
                </a:r>
                <a:endParaRPr lang="en-US" sz="2400" smtClean="0">
                  <a:solidFill>
                    <a:srgbClr val="000000"/>
                  </a:solidFill>
                  <a:latin typeface="Arial" pitchFamily="34" charset="0"/>
                </a:endParaRPr>
              </a:p>
            </p:txBody>
          </p:sp>
        </p:grpSp>
        <p:sp>
          <p:nvSpPr>
            <p:cNvPr id="13" name="Text Box 11"/>
            <p:cNvSpPr txBox="1">
              <a:spLocks noChangeArrowheads="1"/>
            </p:cNvSpPr>
            <p:nvPr/>
          </p:nvSpPr>
          <p:spPr bwMode="auto">
            <a:xfrm>
              <a:off x="2153" y="1552"/>
              <a:ext cx="25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pitchFamily="34" charset="0"/>
                </a:rPr>
                <a:t>H</a:t>
              </a:r>
            </a:p>
          </p:txBody>
        </p:sp>
        <p:sp>
          <p:nvSpPr>
            <p:cNvPr id="14" name="Text Box 12"/>
            <p:cNvSpPr txBox="1">
              <a:spLocks noChangeArrowheads="1"/>
            </p:cNvSpPr>
            <p:nvPr/>
          </p:nvSpPr>
          <p:spPr bwMode="auto">
            <a:xfrm>
              <a:off x="2161" y="864"/>
              <a:ext cx="25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pitchFamily="34" charset="0"/>
                </a:rPr>
                <a:t>H</a:t>
              </a:r>
            </a:p>
          </p:txBody>
        </p:sp>
      </p:grpSp>
      <p:sp>
        <p:nvSpPr>
          <p:cNvPr id="17" name="Line 16"/>
          <p:cNvSpPr>
            <a:spLocks noChangeShapeType="1"/>
          </p:cNvSpPr>
          <p:nvPr/>
        </p:nvSpPr>
        <p:spPr bwMode="auto">
          <a:xfrm>
            <a:off x="4602428" y="5010711"/>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18" name="Text Box 17"/>
          <p:cNvSpPr txBox="1">
            <a:spLocks noChangeArrowheads="1"/>
          </p:cNvSpPr>
          <p:nvPr/>
        </p:nvSpPr>
        <p:spPr bwMode="auto">
          <a:xfrm>
            <a:off x="2020194" y="5684984"/>
            <a:ext cx="744538"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smtClean="0">
                <a:solidFill>
                  <a:srgbClr val="FF0000"/>
                </a:solidFill>
                <a:latin typeface="Arial" pitchFamily="34" charset="0"/>
              </a:rPr>
              <a:t>acid</a:t>
            </a:r>
          </a:p>
        </p:txBody>
      </p:sp>
      <p:sp>
        <p:nvSpPr>
          <p:cNvPr id="19" name="Text Box 18"/>
          <p:cNvSpPr txBox="1">
            <a:spLocks noChangeArrowheads="1"/>
          </p:cNvSpPr>
          <p:nvPr/>
        </p:nvSpPr>
        <p:spPr bwMode="auto">
          <a:xfrm>
            <a:off x="3391794" y="5684984"/>
            <a:ext cx="8461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3333CC"/>
                </a:solidFill>
                <a:latin typeface="Arial" pitchFamily="34" charset="0"/>
              </a:rPr>
              <a:t>base</a:t>
            </a:r>
          </a:p>
        </p:txBody>
      </p:sp>
      <p:sp>
        <p:nvSpPr>
          <p:cNvPr id="20" name="Freeform 19"/>
          <p:cNvSpPr>
            <a:spLocks/>
          </p:cNvSpPr>
          <p:nvPr/>
        </p:nvSpPr>
        <p:spPr bwMode="auto">
          <a:xfrm>
            <a:off x="2532328" y="4515411"/>
            <a:ext cx="990600" cy="533400"/>
          </a:xfrm>
          <a:custGeom>
            <a:avLst/>
            <a:gdLst>
              <a:gd name="T0" fmla="*/ 990600 w 384"/>
              <a:gd name="T1" fmla="*/ 533400 h 248"/>
              <a:gd name="T2" fmla="*/ 619125 w 384"/>
              <a:gd name="T3" fmla="*/ 17206 h 248"/>
              <a:gd name="T4" fmla="*/ 0 w 384"/>
              <a:gd name="T5" fmla="*/ 430161 h 248"/>
              <a:gd name="T6" fmla="*/ 0 60000 65536"/>
              <a:gd name="T7" fmla="*/ 0 60000 65536"/>
              <a:gd name="T8" fmla="*/ 0 60000 65536"/>
              <a:gd name="T9" fmla="*/ 0 w 384"/>
              <a:gd name="T10" fmla="*/ 0 h 248"/>
              <a:gd name="T11" fmla="*/ 384 w 384"/>
              <a:gd name="T12" fmla="*/ 248 h 248"/>
            </a:gdLst>
            <a:ahLst/>
            <a:cxnLst>
              <a:cxn ang="T6">
                <a:pos x="T0" y="T1"/>
              </a:cxn>
              <a:cxn ang="T7">
                <a:pos x="T2" y="T3"/>
              </a:cxn>
              <a:cxn ang="T8">
                <a:pos x="T4" y="T5"/>
              </a:cxn>
            </a:cxnLst>
            <a:rect l="T9" t="T10" r="T11" b="T12"/>
            <a:pathLst>
              <a:path w="384" h="248">
                <a:moveTo>
                  <a:pt x="384" y="248"/>
                </a:moveTo>
                <a:cubicBezTo>
                  <a:pt x="344" y="132"/>
                  <a:pt x="304" y="16"/>
                  <a:pt x="240" y="8"/>
                </a:cubicBezTo>
                <a:cubicBezTo>
                  <a:pt x="176" y="0"/>
                  <a:pt x="40" y="168"/>
                  <a:pt x="0" y="200"/>
                </a:cubicBezTo>
              </a:path>
            </a:pathLst>
          </a:custGeom>
          <a:noFill/>
          <a:ln w="28575" cmpd="sng">
            <a:solidFill>
              <a:srgbClr val="FF0000"/>
            </a:solidFill>
            <a:round/>
            <a:headEnd type="none" w="med" len="med"/>
            <a:tailEnd type="arrow" w="med" len="me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22" name="Text Box 20"/>
          <p:cNvSpPr txBox="1">
            <a:spLocks noChangeArrowheads="1"/>
          </p:cNvSpPr>
          <p:nvPr/>
        </p:nvSpPr>
        <p:spPr bwMode="auto">
          <a:xfrm>
            <a:off x="2062428" y="4770999"/>
            <a:ext cx="441146"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pitchFamily="34" charset="0"/>
              </a:rPr>
              <a:t>M</a:t>
            </a:r>
          </a:p>
        </p:txBody>
      </p:sp>
      <p:sp>
        <p:nvSpPr>
          <p:cNvPr id="28" name="Text Box 27"/>
          <p:cNvSpPr txBox="1">
            <a:spLocks noChangeArrowheads="1"/>
          </p:cNvSpPr>
          <p:nvPr/>
        </p:nvSpPr>
        <p:spPr bwMode="auto">
          <a:xfrm>
            <a:off x="2856178" y="4769411"/>
            <a:ext cx="361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pitchFamily="34" charset="0"/>
              </a:rPr>
              <a:t>+</a:t>
            </a:r>
          </a:p>
        </p:txBody>
      </p:sp>
      <p:grpSp>
        <p:nvGrpSpPr>
          <p:cNvPr id="7" name="Group 51"/>
          <p:cNvGrpSpPr>
            <a:grpSpLocks/>
          </p:cNvGrpSpPr>
          <p:nvPr/>
        </p:nvGrpSpPr>
        <p:grpSpPr bwMode="auto">
          <a:xfrm>
            <a:off x="5812103" y="4210611"/>
            <a:ext cx="1457325" cy="1549400"/>
            <a:chOff x="3554" y="864"/>
            <a:chExt cx="918" cy="976"/>
          </a:xfrm>
        </p:grpSpPr>
        <p:sp>
          <p:nvSpPr>
            <p:cNvPr id="30" name="Line 29"/>
            <p:cNvSpPr>
              <a:spLocks noChangeShapeType="1"/>
            </p:cNvSpPr>
            <p:nvPr/>
          </p:nvSpPr>
          <p:spPr bwMode="auto">
            <a:xfrm>
              <a:off x="3808" y="1368"/>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44" name="Text Box 37"/>
            <p:cNvSpPr txBox="1">
              <a:spLocks noChangeArrowheads="1"/>
            </p:cNvSpPr>
            <p:nvPr/>
          </p:nvSpPr>
          <p:spPr bwMode="auto">
            <a:xfrm>
              <a:off x="3554" y="1224"/>
              <a:ext cx="278"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pitchFamily="34" charset="0"/>
                </a:rPr>
                <a:t>M</a:t>
              </a:r>
            </a:p>
          </p:txBody>
        </p:sp>
        <p:grpSp>
          <p:nvGrpSpPr>
            <p:cNvPr id="21" name="Group 49"/>
            <p:cNvGrpSpPr>
              <a:grpSpLocks/>
            </p:cNvGrpSpPr>
            <p:nvPr/>
          </p:nvGrpSpPr>
          <p:grpSpPr bwMode="auto">
            <a:xfrm>
              <a:off x="3913" y="864"/>
              <a:ext cx="559" cy="976"/>
              <a:chOff x="2249" y="2096"/>
              <a:chExt cx="559" cy="976"/>
            </a:xfrm>
          </p:grpSpPr>
          <p:sp>
            <p:nvSpPr>
              <p:cNvPr id="33" name="Text Box 40"/>
              <p:cNvSpPr txBox="1">
                <a:spLocks noChangeArrowheads="1"/>
              </p:cNvSpPr>
              <p:nvPr/>
            </p:nvSpPr>
            <p:spPr bwMode="auto">
              <a:xfrm>
                <a:off x="2255" y="2457"/>
                <a:ext cx="5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pitchFamily="34" charset="0"/>
                  </a:rPr>
                  <a:t>N   H</a:t>
                </a:r>
              </a:p>
            </p:txBody>
          </p:sp>
          <p:sp>
            <p:nvSpPr>
              <p:cNvPr id="34" name="Line 41"/>
              <p:cNvSpPr>
                <a:spLocks noChangeShapeType="1"/>
              </p:cNvSpPr>
              <p:nvPr/>
            </p:nvSpPr>
            <p:spPr bwMode="auto">
              <a:xfrm>
                <a:off x="2457" y="2600"/>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35" name="Line 42"/>
              <p:cNvSpPr>
                <a:spLocks noChangeShapeType="1"/>
              </p:cNvSpPr>
              <p:nvPr/>
            </p:nvSpPr>
            <p:spPr bwMode="auto">
              <a:xfrm rot="-5400000">
                <a:off x="2305" y="2416"/>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36" name="Line 43"/>
              <p:cNvSpPr>
                <a:spLocks noChangeShapeType="1"/>
              </p:cNvSpPr>
              <p:nvPr/>
            </p:nvSpPr>
            <p:spPr bwMode="auto">
              <a:xfrm rot="-5400000">
                <a:off x="2305" y="2776"/>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37" name="Text Box 47"/>
              <p:cNvSpPr txBox="1">
                <a:spLocks noChangeArrowheads="1"/>
              </p:cNvSpPr>
              <p:nvPr/>
            </p:nvSpPr>
            <p:spPr bwMode="auto">
              <a:xfrm>
                <a:off x="2249" y="2784"/>
                <a:ext cx="25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pitchFamily="34" charset="0"/>
                  </a:rPr>
                  <a:t>H</a:t>
                </a:r>
              </a:p>
            </p:txBody>
          </p:sp>
          <p:sp>
            <p:nvSpPr>
              <p:cNvPr id="38" name="Text Box 48"/>
              <p:cNvSpPr txBox="1">
                <a:spLocks noChangeArrowheads="1"/>
              </p:cNvSpPr>
              <p:nvPr/>
            </p:nvSpPr>
            <p:spPr bwMode="auto">
              <a:xfrm>
                <a:off x="2257" y="2096"/>
                <a:ext cx="25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pitchFamily="34" charset="0"/>
                  </a:rPr>
                  <a:t>H</a:t>
                </a:r>
              </a:p>
            </p:txBody>
          </p:sp>
        </p:grpSp>
      </p:grpSp>
      <p:sp>
        <p:nvSpPr>
          <p:cNvPr id="45" name="Text Box 50"/>
          <p:cNvSpPr txBox="1">
            <a:spLocks noChangeArrowheads="1"/>
          </p:cNvSpPr>
          <p:nvPr/>
        </p:nvSpPr>
        <p:spPr bwMode="auto">
          <a:xfrm>
            <a:off x="1130230" y="6337002"/>
            <a:ext cx="7094955"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rPr>
              <a:t>No H</a:t>
            </a:r>
            <a:r>
              <a:rPr lang="en-US" sz="2400" baseline="30000" dirty="0" smtClean="0">
                <a:solidFill>
                  <a:srgbClr val="000000"/>
                </a:solidFill>
              </a:rPr>
              <a:t>+</a:t>
            </a:r>
            <a:r>
              <a:rPr lang="en-US" sz="2400" dirty="0" smtClean="0">
                <a:solidFill>
                  <a:srgbClr val="000000"/>
                </a:solidFill>
              </a:rPr>
              <a:t> or OH</a:t>
            </a:r>
            <a:r>
              <a:rPr lang="en-US" sz="2400" baseline="30000" dirty="0" smtClean="0">
                <a:solidFill>
                  <a:srgbClr val="000000"/>
                </a:solidFill>
              </a:rPr>
              <a:t>-</a:t>
            </a:r>
            <a:r>
              <a:rPr lang="en-US" sz="2400" dirty="0" smtClean="0">
                <a:solidFill>
                  <a:srgbClr val="000000"/>
                </a:solidFill>
              </a:rPr>
              <a:t> created. No protons donated or accepted!</a:t>
            </a:r>
          </a:p>
        </p:txBody>
      </p:sp>
      <p:sp>
        <p:nvSpPr>
          <p:cNvPr id="46" name="Slide Number Placeholder 45"/>
          <p:cNvSpPr>
            <a:spLocks noGrp="1"/>
          </p:cNvSpPr>
          <p:nvPr>
            <p:ph type="sldNum" sz="quarter" idx="12"/>
          </p:nvPr>
        </p:nvSpPr>
        <p:spPr/>
        <p:txBody>
          <a:bodyPr/>
          <a:lstStyle/>
          <a:p>
            <a:fld id="{B6F15528-21DE-4FAA-801E-634DDDAF4B2B}" type="slidenum">
              <a:rPr lang="en-US" smtClean="0"/>
              <a:pPr/>
              <a:t>64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animBg="1"/>
      <p:bldP spid="22" grpId="0"/>
      <p:bldP spid="28" grpId="0"/>
      <p:bldP spid="4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smtClean="0">
                <a:solidFill>
                  <a:sysClr val="windowText" lastClr="000000"/>
                </a:solidFill>
                <a:latin typeface="Calibri"/>
                <a:ea typeface="+mj-ea"/>
                <a:cs typeface="+mj-cs"/>
              </a:rPr>
              <a:t>Complex Ion</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Rectangle 3"/>
          <p:cNvSpPr txBox="1">
            <a:spLocks noChangeArrowheads="1"/>
          </p:cNvSpPr>
          <p:nvPr/>
        </p:nvSpPr>
        <p:spPr>
          <a:xfrm>
            <a:off x="474663" y="1079501"/>
            <a:ext cx="8166100" cy="1270000"/>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Many </a:t>
            </a:r>
            <a:r>
              <a:rPr kumimoji="0" lang="en-US" sz="2400" b="1" i="0" u="none" strike="noStrike" kern="1200" cap="none" spc="0" normalizeH="0" baseline="0" noProof="0" dirty="0" smtClean="0">
                <a:ln>
                  <a:noFill/>
                </a:ln>
                <a:solidFill>
                  <a:srgbClr val="0000FF"/>
                </a:solidFill>
                <a:effectLst/>
                <a:uLnTx/>
                <a:uFillTx/>
                <a:latin typeface="+mn-lt"/>
                <a:ea typeface="+mn-ea"/>
                <a:cs typeface="+mn-cs"/>
              </a:rPr>
              <a:t>metal ions </a:t>
            </a:r>
            <a:r>
              <a:rPr kumimoji="0" lang="en-US" sz="2400" i="0" u="none" strike="noStrike" kern="1200" cap="none" spc="0" normalizeH="0" baseline="0" noProof="0" dirty="0" smtClean="0">
                <a:ln>
                  <a:noFill/>
                </a:ln>
                <a:effectLst/>
                <a:uLnTx/>
                <a:uFillTx/>
                <a:latin typeface="+mn-lt"/>
                <a:ea typeface="+mn-ea"/>
                <a:cs typeface="+mn-cs"/>
              </a:rPr>
              <a:t>(Lewis</a:t>
            </a:r>
            <a:r>
              <a:rPr kumimoji="0" lang="en-US" sz="2400" i="0" u="none" strike="noStrike" kern="1200" cap="none" spc="0" normalizeH="0" noProof="0" dirty="0" smtClean="0">
                <a:ln>
                  <a:noFill/>
                </a:ln>
                <a:effectLst/>
                <a:uLnTx/>
                <a:uFillTx/>
                <a:latin typeface="+mn-lt"/>
                <a:ea typeface="+mn-ea"/>
                <a:cs typeface="+mn-cs"/>
              </a:rPr>
              <a:t> acid)</a:t>
            </a:r>
            <a:r>
              <a:rPr kumimoji="0" lang="en-US" sz="2400" i="0" u="none" strike="noStrike" kern="1200" cap="none" spc="0" normalizeH="0" baseline="0" noProof="0" dirty="0" smtClean="0">
                <a:ln>
                  <a:noFill/>
                </a:ln>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especially transition metals, form </a:t>
            </a:r>
            <a:r>
              <a:rPr kumimoji="0" lang="en-US" sz="2400" i="0" u="none" strike="noStrike" kern="1200" cap="none" spc="0" normalizeH="0" baseline="0" noProof="0" dirty="0" smtClean="0">
                <a:ln>
                  <a:noFill/>
                </a:ln>
                <a:solidFill>
                  <a:srgbClr val="7030A0"/>
                </a:solidFill>
                <a:effectLst/>
                <a:uLnTx/>
                <a:uFillTx/>
                <a:latin typeface="+mn-lt"/>
                <a:ea typeface="+mn-ea"/>
                <a:cs typeface="+mn-cs"/>
              </a:rPr>
              <a:t>coordinate covalent bonds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with </a:t>
            </a:r>
            <a:r>
              <a:rPr kumimoji="0" lang="en-US" sz="2400" b="0" i="0" u="none" strike="noStrike" kern="1200" cap="none" spc="0" normalizeH="0" baseline="0" noProof="0" dirty="0" smtClean="0">
                <a:ln>
                  <a:noFill/>
                </a:ln>
                <a:solidFill>
                  <a:srgbClr val="FF0000"/>
                </a:solidFill>
                <a:effectLst/>
                <a:uLnTx/>
                <a:uFillTx/>
                <a:latin typeface="+mn-lt"/>
                <a:ea typeface="+mn-ea"/>
                <a:cs typeface="+mn-cs"/>
              </a:rPr>
              <a:t>molecules or anions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having a lone pair of electrons (Lewis base).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 Box 3"/>
          <p:cNvSpPr txBox="1">
            <a:spLocks noChangeArrowheads="1"/>
          </p:cNvSpPr>
          <p:nvPr/>
        </p:nvSpPr>
        <p:spPr bwMode="auto">
          <a:xfrm>
            <a:off x="495300" y="3632200"/>
            <a:ext cx="8039100" cy="1200329"/>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dirty="0" smtClean="0">
                <a:solidFill>
                  <a:srgbClr val="000000"/>
                </a:solidFill>
                <a:latin typeface="Calibri" pitchFamily="34" charset="0"/>
              </a:rPr>
              <a:t>A </a:t>
            </a:r>
            <a:r>
              <a:rPr lang="en-US" sz="2400" b="1" i="1" dirty="0" smtClean="0">
                <a:solidFill>
                  <a:srgbClr val="000000"/>
                </a:solidFill>
                <a:latin typeface="Calibri" pitchFamily="34" charset="0"/>
              </a:rPr>
              <a:t>complex ion</a:t>
            </a:r>
            <a:r>
              <a:rPr lang="en-US" sz="2400" dirty="0" smtClean="0">
                <a:solidFill>
                  <a:srgbClr val="000000"/>
                </a:solidFill>
                <a:latin typeface="Calibri" pitchFamily="34" charset="0"/>
              </a:rPr>
              <a:t> is an ion containing a central metal cation bonded to one or more molecules or ions. Also known as a </a:t>
            </a:r>
            <a:r>
              <a:rPr lang="en-US" sz="2400" b="1" i="1" dirty="0" smtClean="0">
                <a:solidFill>
                  <a:srgbClr val="000000"/>
                </a:solidFill>
                <a:latin typeface="Calibri" pitchFamily="34" charset="0"/>
              </a:rPr>
              <a:t>coordination complex</a:t>
            </a:r>
            <a:r>
              <a:rPr lang="en-US" sz="2400" dirty="0" smtClean="0">
                <a:solidFill>
                  <a:srgbClr val="000000"/>
                </a:solidFill>
                <a:latin typeface="Calibri" pitchFamily="34" charset="0"/>
              </a:rPr>
              <a:t>.</a:t>
            </a:r>
          </a:p>
        </p:txBody>
      </p:sp>
      <p:sp>
        <p:nvSpPr>
          <p:cNvPr id="8" name="Rectangle 5"/>
          <p:cNvSpPr>
            <a:spLocks noChangeArrowheads="1"/>
          </p:cNvSpPr>
          <p:nvPr/>
        </p:nvSpPr>
        <p:spPr bwMode="auto">
          <a:xfrm>
            <a:off x="495300" y="4965700"/>
            <a:ext cx="7769225" cy="863600"/>
          </a:xfrm>
          <a:prstGeom prst="rect">
            <a:avLst/>
          </a:prstGeom>
          <a:noFill/>
          <a:ln w="9525">
            <a:noFill/>
            <a:miter lim="800000"/>
            <a:headEnd/>
            <a:tailEnd/>
          </a:ln>
          <a:effectLst/>
        </p:spPr>
        <p:txBody>
          <a:bodyPr/>
          <a:lstStyle/>
          <a:p>
            <a:pPr marL="0" lvl="1">
              <a:spcBef>
                <a:spcPct val="20000"/>
              </a:spcBef>
            </a:pPr>
            <a:r>
              <a:rPr lang="en-US" sz="2400" dirty="0" smtClean="0">
                <a:latin typeface="Calibri" pitchFamily="34" charset="0"/>
              </a:rPr>
              <a:t>The Lewis </a:t>
            </a:r>
            <a:r>
              <a:rPr lang="en-US" sz="2400" dirty="0">
                <a:latin typeface="Calibri" pitchFamily="34" charset="0"/>
              </a:rPr>
              <a:t>base </a:t>
            </a:r>
            <a:r>
              <a:rPr lang="en-US" sz="2400" dirty="0" smtClean="0">
                <a:latin typeface="Calibri" pitchFamily="34" charset="0"/>
              </a:rPr>
              <a:t>(electron </a:t>
            </a:r>
            <a:r>
              <a:rPr lang="en-US" sz="2400" dirty="0">
                <a:latin typeface="Calibri" pitchFamily="34" charset="0"/>
              </a:rPr>
              <a:t>pair donor) that bonds to a metal ion to form a complex </a:t>
            </a:r>
            <a:r>
              <a:rPr lang="en-US" sz="2400" dirty="0" smtClean="0">
                <a:latin typeface="Calibri" pitchFamily="34" charset="0"/>
              </a:rPr>
              <a:t>ion is also known as a </a:t>
            </a:r>
            <a:r>
              <a:rPr lang="en-US" sz="2400" b="1" dirty="0" err="1" smtClean="0">
                <a:solidFill>
                  <a:srgbClr val="FF0000"/>
                </a:solidFill>
                <a:latin typeface="Calibri" pitchFamily="34" charset="0"/>
              </a:rPr>
              <a:t>Ligand</a:t>
            </a:r>
            <a:r>
              <a:rPr lang="en-US" sz="2400" dirty="0" smtClean="0">
                <a:latin typeface="Calibri" pitchFamily="34" charset="0"/>
              </a:rPr>
              <a:t>.</a:t>
            </a:r>
            <a:endParaRPr lang="en-US" sz="2400" dirty="0">
              <a:solidFill>
                <a:schemeClr val="accent1"/>
              </a:solidFill>
              <a:latin typeface="Calibri" pitchFamily="34" charset="0"/>
            </a:endParaRPr>
          </a:p>
        </p:txBody>
      </p:sp>
      <p:graphicFrame>
        <p:nvGraphicFramePr>
          <p:cNvPr id="704516" name="Object 4"/>
          <p:cNvGraphicFramePr>
            <a:graphicFrameLocks noChangeAspect="1"/>
          </p:cNvGraphicFramePr>
          <p:nvPr/>
        </p:nvGraphicFramePr>
        <p:xfrm>
          <a:off x="4884738" y="2393950"/>
          <a:ext cx="1160462" cy="1164571"/>
        </p:xfrm>
        <a:graphic>
          <a:graphicData uri="http://schemas.openxmlformats.org/presentationml/2006/ole">
            <p:oleObj spid="_x0000_s704527" name="CS ChemDraw Drawing" r:id="rId3" imgW="897111" imgH="900450" progId="ChemDraw.Document.6.0">
              <p:embed/>
            </p:oleObj>
          </a:graphicData>
        </a:graphic>
      </p:graphicFrame>
      <p:cxnSp>
        <p:nvCxnSpPr>
          <p:cNvPr id="13" name="Straight Arrow Connector 12"/>
          <p:cNvCxnSpPr/>
          <p:nvPr/>
        </p:nvCxnSpPr>
        <p:spPr>
          <a:xfrm>
            <a:off x="4013200" y="2997200"/>
            <a:ext cx="6985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679282" y="2774434"/>
            <a:ext cx="447558" cy="461665"/>
          </a:xfrm>
          <a:prstGeom prst="rect">
            <a:avLst/>
          </a:prstGeom>
        </p:spPr>
        <p:txBody>
          <a:bodyPr wrap="none">
            <a:spAutoFit/>
          </a:bodyPr>
          <a:lstStyle/>
          <a:p>
            <a:r>
              <a:rPr lang="en-US" sz="2400" dirty="0" smtClean="0">
                <a:solidFill>
                  <a:srgbClr val="0000FF"/>
                </a:solidFill>
              </a:rPr>
              <a:t>M</a:t>
            </a:r>
            <a:endParaRPr lang="en-US" sz="2400" dirty="0">
              <a:solidFill>
                <a:srgbClr val="0000FF"/>
              </a:solidFill>
            </a:endParaRPr>
          </a:p>
        </p:txBody>
      </p:sp>
      <p:sp>
        <p:nvSpPr>
          <p:cNvPr id="15" name="Rectangle 14"/>
          <p:cNvSpPr/>
          <p:nvPr/>
        </p:nvSpPr>
        <p:spPr>
          <a:xfrm>
            <a:off x="3149182" y="2774434"/>
            <a:ext cx="338554" cy="461665"/>
          </a:xfrm>
          <a:prstGeom prst="rect">
            <a:avLst/>
          </a:prstGeom>
        </p:spPr>
        <p:txBody>
          <a:bodyPr wrap="none">
            <a:spAutoFit/>
          </a:bodyPr>
          <a:lstStyle/>
          <a:p>
            <a:r>
              <a:rPr lang="en-US" sz="2400" dirty="0" smtClean="0"/>
              <a:t>+</a:t>
            </a:r>
            <a:endParaRPr lang="en-US" sz="2400" dirty="0"/>
          </a:p>
        </p:txBody>
      </p:sp>
      <p:sp>
        <p:nvSpPr>
          <p:cNvPr id="16" name="Rectangle 15"/>
          <p:cNvSpPr/>
          <p:nvPr/>
        </p:nvSpPr>
        <p:spPr>
          <a:xfrm>
            <a:off x="3542882" y="2774434"/>
            <a:ext cx="314510" cy="461665"/>
          </a:xfrm>
          <a:prstGeom prst="rect">
            <a:avLst/>
          </a:prstGeom>
        </p:spPr>
        <p:txBody>
          <a:bodyPr wrap="none">
            <a:spAutoFit/>
          </a:bodyPr>
          <a:lstStyle/>
          <a:p>
            <a:r>
              <a:rPr lang="en-US" sz="2400" dirty="0" smtClean="0">
                <a:solidFill>
                  <a:srgbClr val="FF0000"/>
                </a:solidFill>
              </a:rPr>
              <a:t>L</a:t>
            </a:r>
            <a:endParaRPr lang="en-US" sz="2400" dirty="0">
              <a:solidFill>
                <a:srgbClr val="FF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2117725" y="2108200"/>
            <a:ext cx="4918075" cy="495300"/>
            <a:chOff x="1334" y="1064"/>
            <a:chExt cx="3098" cy="312"/>
          </a:xfrm>
        </p:grpSpPr>
        <p:grpSp>
          <p:nvGrpSpPr>
            <p:cNvPr id="3" name="Group 13"/>
            <p:cNvGrpSpPr>
              <a:grpSpLocks/>
            </p:cNvGrpSpPr>
            <p:nvPr/>
          </p:nvGrpSpPr>
          <p:grpSpPr bwMode="auto">
            <a:xfrm>
              <a:off x="1334" y="1088"/>
              <a:ext cx="3098" cy="288"/>
              <a:chOff x="278" y="1321"/>
              <a:chExt cx="3098" cy="288"/>
            </a:xfrm>
          </p:grpSpPr>
          <p:sp>
            <p:nvSpPr>
              <p:cNvPr id="109600" name="Text Box 9"/>
              <p:cNvSpPr txBox="1">
                <a:spLocks noChangeArrowheads="1"/>
              </p:cNvSpPr>
              <p:nvPr/>
            </p:nvSpPr>
            <p:spPr bwMode="auto">
              <a:xfrm>
                <a:off x="278" y="1321"/>
                <a:ext cx="3098"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Co</a:t>
                </a:r>
                <a:r>
                  <a:rPr lang="en-US" sz="2400" baseline="30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+ 4Cl</a:t>
                </a:r>
                <a:r>
                  <a:rPr lang="en-US" sz="24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CoCl</a:t>
                </a:r>
                <a:r>
                  <a:rPr lang="en-US" sz="2400" baseline="-25000" dirty="0" smtClean="0">
                    <a:solidFill>
                      <a:srgbClr val="000000"/>
                    </a:solidFill>
                    <a:latin typeface="Arial" charset="0"/>
                  </a:rPr>
                  <a:t>4</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grpSp>
            <p:nvGrpSpPr>
              <p:cNvPr id="4" name="Group 10"/>
              <p:cNvGrpSpPr>
                <a:grpSpLocks/>
              </p:cNvGrpSpPr>
              <p:nvPr/>
            </p:nvGrpSpPr>
            <p:grpSpPr bwMode="auto">
              <a:xfrm>
                <a:off x="2016" y="1416"/>
                <a:ext cx="384" cy="96"/>
                <a:chOff x="3427" y="2256"/>
                <a:chExt cx="384" cy="96"/>
              </a:xfrm>
            </p:grpSpPr>
            <p:sp>
              <p:nvSpPr>
                <p:cNvPr id="109602" name="Line 11"/>
                <p:cNvSpPr>
                  <a:spLocks noChangeShapeType="1"/>
                </p:cNvSpPr>
                <p:nvPr/>
              </p:nvSpPr>
              <p:spPr bwMode="auto">
                <a:xfrm>
                  <a:off x="3427" y="225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109603" name="Line 12"/>
                <p:cNvSpPr>
                  <a:spLocks noChangeShapeType="1"/>
                </p:cNvSpPr>
                <p:nvPr/>
              </p:nvSpPr>
              <p:spPr bwMode="auto">
                <a:xfrm flipH="1">
                  <a:off x="3427" y="235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grpSp>
        <p:sp>
          <p:nvSpPr>
            <p:cNvPr id="109599" name="Text Box 14"/>
            <p:cNvSpPr txBox="1">
              <a:spLocks noChangeArrowheads="1"/>
            </p:cNvSpPr>
            <p:nvPr/>
          </p:nvSpPr>
          <p:spPr bwMode="auto">
            <a:xfrm>
              <a:off x="3906" y="1064"/>
              <a:ext cx="230"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smtClean="0">
                  <a:solidFill>
                    <a:srgbClr val="000000"/>
                  </a:solidFill>
                  <a:latin typeface="Arial" charset="0"/>
                </a:rPr>
                <a:t>2-</a:t>
              </a:r>
            </a:p>
          </p:txBody>
        </p:sp>
      </p:grpSp>
      <p:grpSp>
        <p:nvGrpSpPr>
          <p:cNvPr id="5" name="Group 17"/>
          <p:cNvGrpSpPr>
            <a:grpSpLocks/>
          </p:cNvGrpSpPr>
          <p:nvPr/>
        </p:nvGrpSpPr>
        <p:grpSpPr bwMode="auto">
          <a:xfrm>
            <a:off x="5257800" y="3465512"/>
            <a:ext cx="2514600" cy="887413"/>
            <a:chOff x="3312" y="1520"/>
            <a:chExt cx="1584" cy="559"/>
          </a:xfrm>
        </p:grpSpPr>
        <p:grpSp>
          <p:nvGrpSpPr>
            <p:cNvPr id="6" name="Group 4"/>
            <p:cNvGrpSpPr>
              <a:grpSpLocks/>
            </p:cNvGrpSpPr>
            <p:nvPr/>
          </p:nvGrpSpPr>
          <p:grpSpPr bwMode="auto">
            <a:xfrm>
              <a:off x="3312" y="1536"/>
              <a:ext cx="1584" cy="543"/>
              <a:chOff x="288" y="3552"/>
              <a:chExt cx="1584" cy="543"/>
            </a:xfrm>
          </p:grpSpPr>
          <p:sp>
            <p:nvSpPr>
              <p:cNvPr id="109594" name="Text Box 5"/>
              <p:cNvSpPr txBox="1">
                <a:spLocks noChangeArrowheads="1"/>
              </p:cNvSpPr>
              <p:nvPr/>
            </p:nvSpPr>
            <p:spPr bwMode="auto">
              <a:xfrm>
                <a:off x="288" y="3689"/>
                <a:ext cx="44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smtClean="0">
                    <a:solidFill>
                      <a:srgbClr val="FF9900"/>
                    </a:solidFill>
                    <a:latin typeface="Arial" charset="0"/>
                  </a:rPr>
                  <a:t>K</a:t>
                </a:r>
                <a:r>
                  <a:rPr lang="en-US" sz="2400" i="1" baseline="-25000" dirty="0" err="1" smtClean="0">
                    <a:solidFill>
                      <a:srgbClr val="FF9900"/>
                    </a:solidFill>
                    <a:latin typeface="Arial" charset="0"/>
                  </a:rPr>
                  <a:t>f</a:t>
                </a:r>
                <a:r>
                  <a:rPr lang="en-US" sz="2400" dirty="0" smtClean="0">
                    <a:solidFill>
                      <a:srgbClr val="FF9900"/>
                    </a:solidFill>
                    <a:latin typeface="Arial" charset="0"/>
                  </a:rPr>
                  <a:t> </a:t>
                </a:r>
                <a:r>
                  <a:rPr lang="en-US" sz="2400" dirty="0" smtClean="0">
                    <a:solidFill>
                      <a:srgbClr val="000000"/>
                    </a:solidFill>
                    <a:latin typeface="Arial" charset="0"/>
                  </a:rPr>
                  <a:t>=</a:t>
                </a:r>
                <a:endParaRPr lang="en-US" sz="2400" i="1" dirty="0" smtClean="0">
                  <a:solidFill>
                    <a:srgbClr val="000000"/>
                  </a:solidFill>
                  <a:latin typeface="Arial" charset="0"/>
                </a:endParaRPr>
              </a:p>
            </p:txBody>
          </p:sp>
          <p:sp>
            <p:nvSpPr>
              <p:cNvPr id="109595" name="Text Box 6"/>
              <p:cNvSpPr txBox="1">
                <a:spLocks noChangeArrowheads="1"/>
              </p:cNvSpPr>
              <p:nvPr/>
            </p:nvSpPr>
            <p:spPr bwMode="auto">
              <a:xfrm>
                <a:off x="966" y="3552"/>
                <a:ext cx="774" cy="288"/>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smtClean="0">
                    <a:solidFill>
                      <a:srgbClr val="000000"/>
                    </a:solidFill>
                    <a:latin typeface="Arial" charset="0"/>
                  </a:rPr>
                  <a:t>[CoCl</a:t>
                </a:r>
                <a:r>
                  <a:rPr lang="en-US" sz="2400" baseline="-25000" smtClean="0">
                    <a:solidFill>
                      <a:srgbClr val="000000"/>
                    </a:solidFill>
                    <a:latin typeface="Arial" charset="0"/>
                  </a:rPr>
                  <a:t>4</a:t>
                </a:r>
                <a:r>
                  <a:rPr lang="en-US" sz="2400" smtClean="0">
                    <a:solidFill>
                      <a:srgbClr val="000000"/>
                    </a:solidFill>
                    <a:latin typeface="Arial" charset="0"/>
                  </a:rPr>
                  <a:t> ]</a:t>
                </a:r>
              </a:p>
            </p:txBody>
          </p:sp>
          <p:sp>
            <p:nvSpPr>
              <p:cNvPr id="109596" name="Text Box 7"/>
              <p:cNvSpPr txBox="1">
                <a:spLocks noChangeArrowheads="1"/>
              </p:cNvSpPr>
              <p:nvPr/>
            </p:nvSpPr>
            <p:spPr bwMode="auto">
              <a:xfrm>
                <a:off x="841" y="3807"/>
                <a:ext cx="1024" cy="288"/>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charset="0"/>
                  </a:rPr>
                  <a:t>[Co</a:t>
                </a:r>
                <a:r>
                  <a:rPr lang="en-US" sz="2400" baseline="30000" dirty="0" smtClean="0">
                    <a:solidFill>
                      <a:srgbClr val="000000"/>
                    </a:solidFill>
                    <a:latin typeface="Arial" charset="0"/>
                  </a:rPr>
                  <a:t>2+</a:t>
                </a:r>
                <a:r>
                  <a:rPr lang="en-US" sz="2400" dirty="0" smtClean="0">
                    <a:solidFill>
                      <a:srgbClr val="000000"/>
                    </a:solidFill>
                    <a:latin typeface="Arial" charset="0"/>
                  </a:rPr>
                  <a:t>][</a:t>
                </a:r>
                <a:r>
                  <a:rPr lang="en-US" sz="2400" dirty="0" err="1" smtClean="0">
                    <a:solidFill>
                      <a:srgbClr val="000000"/>
                    </a:solidFill>
                    <a:latin typeface="Arial" charset="0"/>
                  </a:rPr>
                  <a:t>Cl</a:t>
                </a:r>
                <a:r>
                  <a:rPr lang="en-US" sz="2800" baseline="30000" dirty="0" smtClean="0">
                    <a:solidFill>
                      <a:srgbClr val="000000"/>
                    </a:solidFill>
                    <a:latin typeface="Arial" charset="0"/>
                  </a:rPr>
                  <a:t>-</a:t>
                </a:r>
                <a:r>
                  <a:rPr lang="en-US" sz="2400" dirty="0" smtClean="0">
                    <a:solidFill>
                      <a:srgbClr val="000000"/>
                    </a:solidFill>
                    <a:latin typeface="Arial" charset="0"/>
                  </a:rPr>
                  <a:t>]</a:t>
                </a:r>
                <a:r>
                  <a:rPr lang="en-US" sz="2400" baseline="30000" dirty="0" smtClean="0">
                    <a:solidFill>
                      <a:srgbClr val="000000"/>
                    </a:solidFill>
                    <a:latin typeface="Arial" charset="0"/>
                  </a:rPr>
                  <a:t>4</a:t>
                </a:r>
                <a:endParaRPr lang="en-US" sz="2400" dirty="0" smtClean="0">
                  <a:solidFill>
                    <a:srgbClr val="000000"/>
                  </a:solidFill>
                  <a:latin typeface="Arial" charset="0"/>
                </a:endParaRPr>
              </a:p>
            </p:txBody>
          </p:sp>
          <p:sp>
            <p:nvSpPr>
              <p:cNvPr id="109597" name="Line 8"/>
              <p:cNvSpPr>
                <a:spLocks noChangeShapeType="1"/>
              </p:cNvSpPr>
              <p:nvPr/>
            </p:nvSpPr>
            <p:spPr bwMode="auto">
              <a:xfrm>
                <a:off x="794" y="3840"/>
                <a:ext cx="1078"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109593" name="Text Box 16"/>
            <p:cNvSpPr txBox="1">
              <a:spLocks noChangeArrowheads="1"/>
            </p:cNvSpPr>
            <p:nvPr/>
          </p:nvSpPr>
          <p:spPr bwMode="auto">
            <a:xfrm>
              <a:off x="4474" y="1520"/>
              <a:ext cx="230"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smtClean="0">
                  <a:solidFill>
                    <a:srgbClr val="000000"/>
                  </a:solidFill>
                  <a:latin typeface="Arial" charset="0"/>
                </a:rPr>
                <a:t>2-</a:t>
              </a:r>
            </a:p>
          </p:txBody>
        </p:sp>
      </p:grpSp>
      <p:sp>
        <p:nvSpPr>
          <p:cNvPr id="26642" name="Text Box 18"/>
          <p:cNvSpPr txBox="1">
            <a:spLocks noChangeArrowheads="1"/>
          </p:cNvSpPr>
          <p:nvPr/>
        </p:nvSpPr>
        <p:spPr bwMode="auto">
          <a:xfrm>
            <a:off x="660400" y="955675"/>
            <a:ext cx="7810500" cy="707886"/>
          </a:xfrm>
          <a:prstGeom prst="rect">
            <a:avLst/>
          </a:prstGeom>
          <a:noFill/>
          <a:ln w="9525">
            <a:noFill/>
            <a:miter lim="800000"/>
            <a:headEnd/>
            <a:tailEnd/>
          </a:ln>
        </p:spPr>
        <p:txBody>
          <a:bodyPr wrap="square">
            <a:spAutoFit/>
          </a:bodyPr>
          <a:lstStyle/>
          <a:p>
            <a:pPr fontAlgn="base">
              <a:spcBef>
                <a:spcPct val="50000"/>
              </a:spcBef>
              <a:spcAft>
                <a:spcPct val="0"/>
              </a:spcAft>
            </a:pPr>
            <a:r>
              <a:rPr lang="en-US" sz="2000" b="1" i="1" dirty="0" smtClean="0">
                <a:solidFill>
                  <a:srgbClr val="FF9900"/>
                </a:solidFill>
                <a:latin typeface="Calibri" pitchFamily="34" charset="0"/>
              </a:rPr>
              <a:t>Formation constant (</a:t>
            </a:r>
            <a:r>
              <a:rPr lang="en-US" sz="2000" b="1" i="1" dirty="0" err="1" smtClean="0">
                <a:solidFill>
                  <a:srgbClr val="FF9900"/>
                </a:solidFill>
                <a:latin typeface="Calibri" pitchFamily="34" charset="0"/>
              </a:rPr>
              <a:t>K</a:t>
            </a:r>
            <a:r>
              <a:rPr lang="en-US" sz="2000" b="1" i="1" baseline="-25000" dirty="0" err="1" smtClean="0">
                <a:solidFill>
                  <a:srgbClr val="FF9900"/>
                </a:solidFill>
                <a:latin typeface="Calibri" pitchFamily="34" charset="0"/>
              </a:rPr>
              <a:t>f</a:t>
            </a:r>
            <a:r>
              <a:rPr lang="en-US" sz="2000" b="1" i="1" dirty="0" smtClean="0">
                <a:solidFill>
                  <a:srgbClr val="FF9900"/>
                </a:solidFill>
                <a:latin typeface="Calibri" pitchFamily="34" charset="0"/>
              </a:rPr>
              <a:t>)</a:t>
            </a:r>
            <a:r>
              <a:rPr lang="en-US" sz="2000" b="1" i="1" dirty="0" smtClean="0">
                <a:solidFill>
                  <a:srgbClr val="000000"/>
                </a:solidFill>
                <a:latin typeface="Calibri" pitchFamily="34" charset="0"/>
              </a:rPr>
              <a:t>, also known as the stability constant</a:t>
            </a:r>
            <a:r>
              <a:rPr lang="en-US" sz="2000" dirty="0" smtClean="0">
                <a:solidFill>
                  <a:srgbClr val="000000"/>
                </a:solidFill>
                <a:latin typeface="Calibri" pitchFamily="34" charset="0"/>
              </a:rPr>
              <a:t>, is the equilibrium constant for the formation of a complex ion</a:t>
            </a:r>
          </a:p>
        </p:txBody>
      </p:sp>
      <p:grpSp>
        <p:nvGrpSpPr>
          <p:cNvPr id="7" name="Group 22"/>
          <p:cNvGrpSpPr>
            <a:grpSpLocks/>
          </p:cNvGrpSpPr>
          <p:nvPr/>
        </p:nvGrpSpPr>
        <p:grpSpPr bwMode="auto">
          <a:xfrm>
            <a:off x="558800" y="3175019"/>
            <a:ext cx="1574800" cy="534990"/>
            <a:chOff x="2630" y="3288"/>
            <a:chExt cx="992" cy="337"/>
          </a:xfrm>
        </p:grpSpPr>
        <p:sp>
          <p:nvSpPr>
            <p:cNvPr id="109590" name="Text Box 20"/>
            <p:cNvSpPr txBox="1">
              <a:spLocks noChangeArrowheads="1"/>
            </p:cNvSpPr>
            <p:nvPr/>
          </p:nvSpPr>
          <p:spPr bwMode="auto">
            <a:xfrm>
              <a:off x="2630" y="3337"/>
              <a:ext cx="92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FF6699"/>
                  </a:solidFill>
                  <a:latin typeface="Arial" charset="0"/>
                </a:rPr>
                <a:t>Co(H</a:t>
              </a:r>
              <a:r>
                <a:rPr lang="en-US" sz="2400" baseline="-25000" smtClean="0">
                  <a:solidFill>
                    <a:srgbClr val="FF6699"/>
                  </a:solidFill>
                  <a:latin typeface="Arial" charset="0"/>
                </a:rPr>
                <a:t>2</a:t>
              </a:r>
              <a:r>
                <a:rPr lang="en-US" sz="2400" smtClean="0">
                  <a:solidFill>
                    <a:srgbClr val="FF6699"/>
                  </a:solidFill>
                  <a:latin typeface="Arial" charset="0"/>
                </a:rPr>
                <a:t>O)</a:t>
              </a:r>
              <a:r>
                <a:rPr lang="en-US" sz="2400" baseline="-25000" smtClean="0">
                  <a:solidFill>
                    <a:srgbClr val="FF6699"/>
                  </a:solidFill>
                  <a:latin typeface="Arial" charset="0"/>
                </a:rPr>
                <a:t>6</a:t>
              </a:r>
              <a:endParaRPr lang="en-US" sz="2400" smtClean="0">
                <a:solidFill>
                  <a:srgbClr val="FF6699"/>
                </a:solidFill>
                <a:latin typeface="Arial" charset="0"/>
              </a:endParaRPr>
            </a:p>
          </p:txBody>
        </p:sp>
        <p:sp>
          <p:nvSpPr>
            <p:cNvPr id="109591" name="Text Box 21"/>
            <p:cNvSpPr txBox="1">
              <a:spLocks noChangeArrowheads="1"/>
            </p:cNvSpPr>
            <p:nvPr/>
          </p:nvSpPr>
          <p:spPr bwMode="auto">
            <a:xfrm>
              <a:off x="3360" y="3288"/>
              <a:ext cx="262"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smtClean="0">
                  <a:solidFill>
                    <a:srgbClr val="FF6699"/>
                  </a:solidFill>
                  <a:latin typeface="Arial" charset="0"/>
                </a:rPr>
                <a:t>2+</a:t>
              </a:r>
            </a:p>
          </p:txBody>
        </p:sp>
      </p:grpSp>
      <p:grpSp>
        <p:nvGrpSpPr>
          <p:cNvPr id="8" name="Group 26"/>
          <p:cNvGrpSpPr>
            <a:grpSpLocks/>
          </p:cNvGrpSpPr>
          <p:nvPr/>
        </p:nvGrpSpPr>
        <p:grpSpPr bwMode="auto">
          <a:xfrm>
            <a:off x="2997208" y="3267070"/>
            <a:ext cx="1095377" cy="492124"/>
            <a:chOff x="3264" y="3351"/>
            <a:chExt cx="690" cy="310"/>
          </a:xfrm>
        </p:grpSpPr>
        <p:sp>
          <p:nvSpPr>
            <p:cNvPr id="109588" name="Text Box 24"/>
            <p:cNvSpPr txBox="1">
              <a:spLocks noChangeArrowheads="1"/>
            </p:cNvSpPr>
            <p:nvPr/>
          </p:nvSpPr>
          <p:spPr bwMode="auto">
            <a:xfrm>
              <a:off x="3264" y="3373"/>
              <a:ext cx="615"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smtClean="0">
                  <a:solidFill>
                    <a:srgbClr val="3333CC"/>
                  </a:solidFill>
                  <a:latin typeface="Arial" charset="0"/>
                </a:rPr>
                <a:t>CoCl</a:t>
              </a:r>
              <a:r>
                <a:rPr lang="en-US" sz="2400" baseline="-25000" smtClean="0">
                  <a:solidFill>
                    <a:srgbClr val="3333CC"/>
                  </a:solidFill>
                  <a:latin typeface="Arial" charset="0"/>
                </a:rPr>
                <a:t>4</a:t>
              </a:r>
              <a:endParaRPr lang="en-US" sz="2400" smtClean="0">
                <a:solidFill>
                  <a:srgbClr val="3333CC"/>
                </a:solidFill>
                <a:latin typeface="Arial" charset="0"/>
              </a:endParaRPr>
            </a:p>
          </p:txBody>
        </p:sp>
        <p:sp>
          <p:nvSpPr>
            <p:cNvPr id="109589" name="Text Box 25"/>
            <p:cNvSpPr txBox="1">
              <a:spLocks noChangeArrowheads="1"/>
            </p:cNvSpPr>
            <p:nvPr/>
          </p:nvSpPr>
          <p:spPr bwMode="auto">
            <a:xfrm>
              <a:off x="3724" y="3351"/>
              <a:ext cx="230" cy="212"/>
            </a:xfrm>
            <a:prstGeom prst="rect">
              <a:avLst/>
            </a:prstGeom>
            <a:noFill/>
            <a:ln w="9525">
              <a:noFill/>
              <a:miter lim="800000"/>
              <a:headEnd/>
              <a:tailEnd/>
            </a:ln>
          </p:spPr>
          <p:txBody>
            <a:bodyPr wrap="none">
              <a:spAutoFit/>
            </a:bodyPr>
            <a:lstStyle/>
            <a:p>
              <a:pPr algn="r" fontAlgn="base">
                <a:spcBef>
                  <a:spcPct val="0"/>
                </a:spcBef>
                <a:spcAft>
                  <a:spcPct val="0"/>
                </a:spcAft>
              </a:pPr>
              <a:r>
                <a:rPr lang="en-US" sz="1600" dirty="0" smtClean="0">
                  <a:solidFill>
                    <a:srgbClr val="3333CC"/>
                  </a:solidFill>
                  <a:latin typeface="Arial" charset="0"/>
                </a:rPr>
                <a:t>2-</a:t>
              </a:r>
            </a:p>
          </p:txBody>
        </p:sp>
      </p:grpSp>
      <p:grpSp>
        <p:nvGrpSpPr>
          <p:cNvPr id="9" name="Group 29"/>
          <p:cNvGrpSpPr>
            <a:grpSpLocks/>
          </p:cNvGrpSpPr>
          <p:nvPr/>
        </p:nvGrpSpPr>
        <p:grpSpPr bwMode="auto">
          <a:xfrm>
            <a:off x="5229222" y="5033963"/>
            <a:ext cx="544513" cy="458787"/>
            <a:chOff x="806" y="3180"/>
            <a:chExt cx="343" cy="289"/>
          </a:xfrm>
        </p:grpSpPr>
        <p:sp>
          <p:nvSpPr>
            <p:cNvPr id="109586" name="Text Box 30"/>
            <p:cNvSpPr txBox="1">
              <a:spLocks noChangeArrowheads="1"/>
            </p:cNvSpPr>
            <p:nvPr/>
          </p:nvSpPr>
          <p:spPr bwMode="auto">
            <a:xfrm>
              <a:off x="806" y="3181"/>
              <a:ext cx="28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smtClean="0">
                  <a:solidFill>
                    <a:srgbClr val="FF9900"/>
                  </a:solidFill>
                  <a:latin typeface="Arial" charset="0"/>
                </a:rPr>
                <a:t>K</a:t>
              </a:r>
              <a:r>
                <a:rPr lang="en-US" sz="2400" i="1" baseline="-25000" dirty="0" err="1" smtClean="0">
                  <a:solidFill>
                    <a:srgbClr val="FF9900"/>
                  </a:solidFill>
                  <a:latin typeface="Arial" charset="0"/>
                </a:rPr>
                <a:t>f</a:t>
              </a:r>
              <a:endParaRPr lang="en-US" sz="2400" i="1" dirty="0" smtClean="0">
                <a:solidFill>
                  <a:srgbClr val="FF9900"/>
                </a:solidFill>
                <a:latin typeface="Arial" charset="0"/>
              </a:endParaRPr>
            </a:p>
          </p:txBody>
        </p:sp>
        <p:sp>
          <p:nvSpPr>
            <p:cNvPr id="109587" name="Line 31"/>
            <p:cNvSpPr>
              <a:spLocks noChangeShapeType="1"/>
            </p:cNvSpPr>
            <p:nvPr/>
          </p:nvSpPr>
          <p:spPr bwMode="auto">
            <a:xfrm flipV="1">
              <a:off x="1149" y="3180"/>
              <a:ext cx="0" cy="288"/>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grpSp>
        <p:nvGrpSpPr>
          <p:cNvPr id="10" name="Group 35"/>
          <p:cNvGrpSpPr>
            <a:grpSpLocks/>
          </p:cNvGrpSpPr>
          <p:nvPr/>
        </p:nvGrpSpPr>
        <p:grpSpPr bwMode="auto">
          <a:xfrm>
            <a:off x="6183313" y="4851400"/>
            <a:ext cx="1919287" cy="822325"/>
            <a:chOff x="3639" y="2976"/>
            <a:chExt cx="1209" cy="518"/>
          </a:xfrm>
        </p:grpSpPr>
        <p:sp>
          <p:nvSpPr>
            <p:cNvPr id="109584" name="Text Box 33"/>
            <p:cNvSpPr txBox="1">
              <a:spLocks noChangeArrowheads="1"/>
            </p:cNvSpPr>
            <p:nvPr/>
          </p:nvSpPr>
          <p:spPr bwMode="auto">
            <a:xfrm>
              <a:off x="3639" y="2976"/>
              <a:ext cx="1161" cy="518"/>
            </a:xfrm>
            <a:prstGeom prst="rect">
              <a:avLst/>
            </a:prstGeom>
            <a:noFill/>
            <a:ln w="9525">
              <a:noFill/>
              <a:miter lim="800000"/>
              <a:headEnd/>
              <a:tailEnd/>
            </a:ln>
          </p:spPr>
          <p:txBody>
            <a:bodyPr>
              <a:spAutoFit/>
            </a:bodyPr>
            <a:lstStyle/>
            <a:p>
              <a:pPr algn="ctr" fontAlgn="base">
                <a:spcBef>
                  <a:spcPct val="0"/>
                </a:spcBef>
                <a:spcAft>
                  <a:spcPct val="0"/>
                </a:spcAft>
              </a:pPr>
              <a:r>
                <a:rPr lang="en-US" sz="2400" smtClean="0">
                  <a:solidFill>
                    <a:srgbClr val="000000"/>
                  </a:solidFill>
                  <a:latin typeface="Arial" charset="0"/>
                </a:rPr>
                <a:t>stability of complex</a:t>
              </a:r>
            </a:p>
          </p:txBody>
        </p:sp>
        <p:sp>
          <p:nvSpPr>
            <p:cNvPr id="109585" name="Line 34"/>
            <p:cNvSpPr>
              <a:spLocks noChangeShapeType="1"/>
            </p:cNvSpPr>
            <p:nvPr/>
          </p:nvSpPr>
          <p:spPr bwMode="auto">
            <a:xfrm flipV="1">
              <a:off x="4848" y="3091"/>
              <a:ext cx="0" cy="288"/>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pic>
        <p:nvPicPr>
          <p:cNvPr id="26660" name="Picture 36"/>
          <p:cNvPicPr>
            <a:picLocks noChangeAspect="1" noChangeArrowheads="1"/>
          </p:cNvPicPr>
          <p:nvPr/>
        </p:nvPicPr>
        <p:blipFill>
          <a:blip r:embed="rId2" cstate="print"/>
          <a:srcRect/>
          <a:stretch>
            <a:fillRect/>
          </a:stretch>
        </p:blipFill>
        <p:spPr bwMode="auto">
          <a:xfrm>
            <a:off x="635000" y="3813175"/>
            <a:ext cx="1252538" cy="2058988"/>
          </a:xfrm>
          <a:prstGeom prst="rect">
            <a:avLst/>
          </a:prstGeom>
          <a:noFill/>
          <a:ln w="9525">
            <a:noFill/>
            <a:miter lim="800000"/>
            <a:headEnd/>
            <a:tailEnd/>
          </a:ln>
        </p:spPr>
      </p:pic>
      <p:pic>
        <p:nvPicPr>
          <p:cNvPr id="26661" name="Picture 37"/>
          <p:cNvPicPr>
            <a:picLocks noChangeAspect="1" noChangeArrowheads="1"/>
          </p:cNvPicPr>
          <p:nvPr/>
        </p:nvPicPr>
        <p:blipFill>
          <a:blip r:embed="rId3" cstate="print"/>
          <a:srcRect/>
          <a:stretch>
            <a:fillRect/>
          </a:stretch>
        </p:blipFill>
        <p:spPr bwMode="auto">
          <a:xfrm>
            <a:off x="2860675" y="3792538"/>
            <a:ext cx="1322388" cy="2176462"/>
          </a:xfrm>
          <a:prstGeom prst="rect">
            <a:avLst/>
          </a:prstGeom>
          <a:noFill/>
          <a:ln w="9525">
            <a:noFill/>
            <a:miter lim="800000"/>
            <a:headEnd/>
            <a:tailEnd/>
          </a:ln>
        </p:spPr>
      </p:pic>
      <p:sp>
        <p:nvSpPr>
          <p:cNvPr id="26662" name="Text Box 38"/>
          <p:cNvSpPr txBox="1">
            <a:spLocks noChangeArrowheads="1"/>
          </p:cNvSpPr>
          <p:nvPr/>
        </p:nvSpPr>
        <p:spPr bwMode="auto">
          <a:xfrm>
            <a:off x="2082800" y="4521200"/>
            <a:ext cx="5651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smtClean="0">
                <a:solidFill>
                  <a:srgbClr val="000000"/>
                </a:solidFill>
                <a:latin typeface="Arial" charset="0"/>
              </a:rPr>
              <a:t>HCl</a:t>
            </a:r>
          </a:p>
        </p:txBody>
      </p:sp>
      <p:sp>
        <p:nvSpPr>
          <p:cNvPr id="26663" name="Line 39"/>
          <p:cNvSpPr>
            <a:spLocks noChangeShapeType="1"/>
          </p:cNvSpPr>
          <p:nvPr/>
        </p:nvSpPr>
        <p:spPr bwMode="auto">
          <a:xfrm>
            <a:off x="2006600" y="4902200"/>
            <a:ext cx="762000" cy="0"/>
          </a:xfrm>
          <a:prstGeom prst="line">
            <a:avLst/>
          </a:prstGeom>
          <a:noFill/>
          <a:ln w="38100">
            <a:solidFill>
              <a:schemeClr val="tx1"/>
            </a:solidFill>
            <a:round/>
            <a:headEnd/>
            <a:tailEnd type="stealth" w="lg" len="lg"/>
          </a:ln>
        </p:spPr>
        <p:txBody>
          <a:bodyPr/>
          <a:lstStyle/>
          <a:p>
            <a:pPr fontAlgn="base">
              <a:spcBef>
                <a:spcPct val="0"/>
              </a:spcBef>
              <a:spcAft>
                <a:spcPct val="0"/>
              </a:spcAft>
            </a:pPr>
            <a:endParaRPr lang="en-US" sz="2400" smtClean="0">
              <a:solidFill>
                <a:srgbClr val="000000"/>
              </a:solidFill>
              <a:latin typeface="Arial" charset="0"/>
            </a:endParaRPr>
          </a:p>
        </p:txBody>
      </p:sp>
      <p:sp>
        <p:nvSpPr>
          <p:cNvPr id="37"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smtClean="0">
                <a:solidFill>
                  <a:sysClr val="windowText" lastClr="000000"/>
                </a:solidFill>
                <a:latin typeface="Calibri"/>
                <a:ea typeface="+mj-ea"/>
                <a:cs typeface="+mj-cs"/>
              </a:rPr>
              <a:t>Complex Ion Equilibria</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46" name="Rectangle 45"/>
          <p:cNvSpPr/>
          <p:nvPr/>
        </p:nvSpPr>
        <p:spPr>
          <a:xfrm>
            <a:off x="1801813" y="1840468"/>
            <a:ext cx="1325619" cy="400110"/>
          </a:xfrm>
          <a:prstGeom prst="rect">
            <a:avLst/>
          </a:prstGeom>
        </p:spPr>
        <p:txBody>
          <a:bodyPr wrap="none">
            <a:spAutoFit/>
          </a:bodyPr>
          <a:lstStyle/>
          <a:p>
            <a:r>
              <a:rPr lang="en-US" altLang="en-US" sz="2000" b="1" i="1" dirty="0" smtClean="0">
                <a:solidFill>
                  <a:srgbClr val="FF0000"/>
                </a:solidFill>
                <a:latin typeface="Calibri" pitchFamily="34" charset="0"/>
              </a:rPr>
              <a:t>Lewis acid</a:t>
            </a:r>
            <a:r>
              <a:rPr lang="en-US" altLang="en-US" sz="2000" dirty="0" smtClean="0">
                <a:latin typeface="Calibri" pitchFamily="34" charset="0"/>
              </a:rPr>
              <a:t> </a:t>
            </a:r>
            <a:endParaRPr lang="en-US" sz="2000" dirty="0">
              <a:latin typeface="Calibri" pitchFamily="34" charset="0"/>
            </a:endParaRPr>
          </a:p>
        </p:txBody>
      </p:sp>
      <p:sp>
        <p:nvSpPr>
          <p:cNvPr id="47" name="Rectangle 46"/>
          <p:cNvSpPr/>
          <p:nvPr/>
        </p:nvSpPr>
        <p:spPr>
          <a:xfrm>
            <a:off x="3303548" y="2564368"/>
            <a:ext cx="1327223" cy="400110"/>
          </a:xfrm>
          <a:prstGeom prst="rect">
            <a:avLst/>
          </a:prstGeom>
        </p:spPr>
        <p:txBody>
          <a:bodyPr wrap="none">
            <a:spAutoFit/>
          </a:bodyPr>
          <a:lstStyle/>
          <a:p>
            <a:r>
              <a:rPr lang="en-US" altLang="en-US" sz="2000" b="1" i="1" dirty="0" smtClean="0">
                <a:solidFill>
                  <a:srgbClr val="0000FF"/>
                </a:solidFill>
                <a:latin typeface="Calibri" pitchFamily="34" charset="0"/>
              </a:rPr>
              <a:t>Lewis base</a:t>
            </a:r>
            <a:endParaRPr lang="en-US" sz="2000" dirty="0">
              <a:solidFill>
                <a:srgbClr val="0000FF"/>
              </a:solidFill>
              <a:latin typeface="Calibri" pitchFamily="34" charset="0"/>
            </a:endParaRPr>
          </a:p>
        </p:txBody>
      </p:sp>
      <p:sp>
        <p:nvSpPr>
          <p:cNvPr id="48" name="Rectangle 47"/>
          <p:cNvSpPr/>
          <p:nvPr/>
        </p:nvSpPr>
        <p:spPr>
          <a:xfrm>
            <a:off x="5449848" y="1789668"/>
            <a:ext cx="1491627" cy="400110"/>
          </a:xfrm>
          <a:prstGeom prst="rect">
            <a:avLst/>
          </a:prstGeom>
        </p:spPr>
        <p:txBody>
          <a:bodyPr wrap="none">
            <a:spAutoFit/>
          </a:bodyPr>
          <a:lstStyle/>
          <a:p>
            <a:r>
              <a:rPr lang="en-US" altLang="en-US" sz="2000" b="1" i="1" dirty="0" smtClean="0">
                <a:solidFill>
                  <a:srgbClr val="7030A0"/>
                </a:solidFill>
                <a:latin typeface="Calibri" pitchFamily="34" charset="0"/>
              </a:rPr>
              <a:t>Complex Ion</a:t>
            </a:r>
            <a:endParaRPr lang="en-US" sz="2000" dirty="0">
              <a:solidFill>
                <a:srgbClr val="7030A0"/>
              </a:solidFill>
              <a:latin typeface="Calibri" pitchFamily="34" charset="0"/>
            </a:endParaRPr>
          </a:p>
        </p:txBody>
      </p:sp>
      <p:sp>
        <p:nvSpPr>
          <p:cNvPr id="49" name="Rectangle 48"/>
          <p:cNvSpPr/>
          <p:nvPr/>
        </p:nvSpPr>
        <p:spPr>
          <a:xfrm>
            <a:off x="7481848" y="2729468"/>
            <a:ext cx="958917" cy="400110"/>
          </a:xfrm>
          <a:prstGeom prst="rect">
            <a:avLst/>
          </a:prstGeom>
        </p:spPr>
        <p:txBody>
          <a:bodyPr wrap="none">
            <a:spAutoFit/>
          </a:bodyPr>
          <a:lstStyle/>
          <a:p>
            <a:r>
              <a:rPr lang="en-US" altLang="en-US" sz="2000" b="1" i="1" dirty="0" smtClean="0">
                <a:solidFill>
                  <a:srgbClr val="7030A0"/>
                </a:solidFill>
                <a:latin typeface="Calibri" pitchFamily="34" charset="0"/>
              </a:rPr>
              <a:t>Soluble</a:t>
            </a:r>
            <a:endParaRPr lang="en-US" sz="2000" dirty="0">
              <a:solidFill>
                <a:srgbClr val="7030A0"/>
              </a:solidFill>
              <a:latin typeface="Calibri" pitchFamily="34" charset="0"/>
            </a:endParaRPr>
          </a:p>
        </p:txBody>
      </p:sp>
      <p:cxnSp>
        <p:nvCxnSpPr>
          <p:cNvPr id="51" name="Straight Arrow Connector 50"/>
          <p:cNvCxnSpPr>
            <a:stCxn id="49" idx="1"/>
          </p:cNvCxnSpPr>
          <p:nvPr/>
        </p:nvCxnSpPr>
        <p:spPr>
          <a:xfrm flipH="1" flipV="1">
            <a:off x="6794500" y="2565400"/>
            <a:ext cx="687348" cy="36412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9" name="Slide Number Placeholder 38"/>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66</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2" grpId="0"/>
      <p:bldP spid="26663" grpId="0" animBg="1"/>
      <p:bldP spid="46" grpId="0"/>
      <p:bldP spid="47" grpId="0"/>
      <p:bldP spid="48" grpId="0"/>
      <p:bldP spid="4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7" descr="D:\Ramesh dont del\CHANG-11e\Art File\labeled_jpegs\16_labeled_images\cha02680_t16_04.jpg"/>
          <p:cNvPicPr>
            <a:picLocks noChangeAspect="1" noChangeArrowheads="1"/>
          </p:cNvPicPr>
          <p:nvPr/>
        </p:nvPicPr>
        <p:blipFill>
          <a:blip r:embed="rId2" cstate="print"/>
          <a:srcRect/>
          <a:stretch>
            <a:fillRect/>
          </a:stretch>
        </p:blipFill>
        <p:spPr bwMode="auto">
          <a:xfrm>
            <a:off x="636589" y="913664"/>
            <a:ext cx="7872412" cy="4725135"/>
          </a:xfrm>
          <a:prstGeom prst="rect">
            <a:avLst/>
          </a:prstGeom>
          <a:noFill/>
          <a:ln w="9525">
            <a:noFill/>
            <a:miter lim="800000"/>
            <a:headEnd/>
            <a:tailEnd/>
          </a:ln>
        </p:spPr>
      </p:pic>
      <p:sp>
        <p:nvSpPr>
          <p:cNvPr id="5"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smtClean="0">
                <a:solidFill>
                  <a:sysClr val="windowText" lastClr="000000"/>
                </a:solidFill>
                <a:latin typeface="Calibri"/>
                <a:ea typeface="+mj-ea"/>
                <a:cs typeface="+mj-cs"/>
              </a:rPr>
              <a:t>Complex Ion </a:t>
            </a:r>
            <a:r>
              <a:rPr lang="en-US" sz="3600" u="sng" kern="0" dirty="0" err="1" smtClean="0">
                <a:solidFill>
                  <a:sysClr val="windowText" lastClr="000000"/>
                </a:solidFill>
                <a:latin typeface="Calibri"/>
                <a:ea typeface="+mj-ea"/>
                <a:cs typeface="+mj-cs"/>
              </a:rPr>
              <a:t>Equilibria</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Rectangle 5"/>
          <p:cNvSpPr/>
          <p:nvPr/>
        </p:nvSpPr>
        <p:spPr>
          <a:xfrm>
            <a:off x="2043113" y="5955268"/>
            <a:ext cx="1325619" cy="400110"/>
          </a:xfrm>
          <a:prstGeom prst="rect">
            <a:avLst/>
          </a:prstGeom>
        </p:spPr>
        <p:txBody>
          <a:bodyPr wrap="none">
            <a:spAutoFit/>
          </a:bodyPr>
          <a:lstStyle/>
          <a:p>
            <a:r>
              <a:rPr lang="en-US" altLang="en-US" sz="2000" b="1" i="1" dirty="0" smtClean="0">
                <a:solidFill>
                  <a:srgbClr val="FF0000"/>
                </a:solidFill>
                <a:latin typeface="Calibri" pitchFamily="34" charset="0"/>
              </a:rPr>
              <a:t>Lewis acid</a:t>
            </a:r>
            <a:r>
              <a:rPr lang="en-US" altLang="en-US" sz="2000" dirty="0" smtClean="0">
                <a:latin typeface="Calibri" pitchFamily="34" charset="0"/>
              </a:rPr>
              <a:t> </a:t>
            </a:r>
            <a:endParaRPr lang="en-US" sz="2000" dirty="0">
              <a:latin typeface="Calibri" pitchFamily="34" charset="0"/>
            </a:endParaRPr>
          </a:p>
        </p:txBody>
      </p:sp>
      <p:sp>
        <p:nvSpPr>
          <p:cNvPr id="7" name="Rectangle 6"/>
          <p:cNvSpPr/>
          <p:nvPr/>
        </p:nvSpPr>
        <p:spPr>
          <a:xfrm>
            <a:off x="3506748" y="6145768"/>
            <a:ext cx="1327223" cy="400110"/>
          </a:xfrm>
          <a:prstGeom prst="rect">
            <a:avLst/>
          </a:prstGeom>
        </p:spPr>
        <p:txBody>
          <a:bodyPr wrap="none">
            <a:spAutoFit/>
          </a:bodyPr>
          <a:lstStyle/>
          <a:p>
            <a:r>
              <a:rPr lang="en-US" altLang="en-US" sz="2000" b="1" i="1" dirty="0" smtClean="0">
                <a:solidFill>
                  <a:srgbClr val="0000FF"/>
                </a:solidFill>
                <a:latin typeface="Calibri" pitchFamily="34" charset="0"/>
              </a:rPr>
              <a:t>Lewis base</a:t>
            </a:r>
            <a:endParaRPr lang="en-US" sz="2000" dirty="0">
              <a:solidFill>
                <a:srgbClr val="0000FF"/>
              </a:solidFill>
              <a:latin typeface="Calibri" pitchFamily="34" charset="0"/>
            </a:endParaRPr>
          </a:p>
        </p:txBody>
      </p:sp>
      <p:sp>
        <p:nvSpPr>
          <p:cNvPr id="8" name="Rectangle 7"/>
          <p:cNvSpPr/>
          <p:nvPr/>
        </p:nvSpPr>
        <p:spPr>
          <a:xfrm>
            <a:off x="4637048" y="5650468"/>
            <a:ext cx="1491627" cy="400110"/>
          </a:xfrm>
          <a:prstGeom prst="rect">
            <a:avLst/>
          </a:prstGeom>
        </p:spPr>
        <p:txBody>
          <a:bodyPr wrap="none">
            <a:spAutoFit/>
          </a:bodyPr>
          <a:lstStyle/>
          <a:p>
            <a:r>
              <a:rPr lang="en-US" altLang="en-US" sz="2000" b="1" i="1" dirty="0" smtClean="0">
                <a:solidFill>
                  <a:srgbClr val="7030A0"/>
                </a:solidFill>
                <a:latin typeface="Calibri" pitchFamily="34" charset="0"/>
              </a:rPr>
              <a:t>Complex Ion</a:t>
            </a:r>
            <a:endParaRPr lang="en-US" sz="2000" dirty="0">
              <a:solidFill>
                <a:srgbClr val="7030A0"/>
              </a:solidFill>
              <a:latin typeface="Calibri" pitchFamily="34" charset="0"/>
            </a:endParaRPr>
          </a:p>
        </p:txBody>
      </p:sp>
      <p:cxnSp>
        <p:nvCxnSpPr>
          <p:cNvPr id="9" name="Straight Arrow Connector 8"/>
          <p:cNvCxnSpPr/>
          <p:nvPr/>
        </p:nvCxnSpPr>
        <p:spPr>
          <a:xfrm flipV="1">
            <a:off x="2768600" y="5508626"/>
            <a:ext cx="491766" cy="4984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081460" y="5537200"/>
            <a:ext cx="7940" cy="63396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67</a:t>
            </a:fld>
            <a:endParaRPr lang="en-US">
              <a:solidFill>
                <a:srgbClr val="000000"/>
              </a:solidFill>
            </a:endParaRPr>
          </a:p>
        </p:txBody>
      </p:sp>
      <p:cxnSp>
        <p:nvCxnSpPr>
          <p:cNvPr id="12" name="Straight Arrow Connector 11"/>
          <p:cNvCxnSpPr/>
          <p:nvPr/>
        </p:nvCxnSpPr>
        <p:spPr>
          <a:xfrm flipV="1">
            <a:off x="5272247" y="5489439"/>
            <a:ext cx="0" cy="27593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smtClean="0">
                <a:solidFill>
                  <a:sysClr val="windowText" lastClr="000000"/>
                </a:solidFill>
                <a:latin typeface="Calibri"/>
                <a:ea typeface="+mj-ea"/>
                <a:cs typeface="+mj-cs"/>
              </a:rPr>
              <a:t>Complex Ion </a:t>
            </a:r>
            <a:r>
              <a:rPr lang="en-US" sz="3600" u="sng" kern="0" dirty="0" err="1" smtClean="0">
                <a:solidFill>
                  <a:sysClr val="windowText" lastClr="000000"/>
                </a:solidFill>
                <a:latin typeface="Calibri"/>
                <a:ea typeface="+mj-ea"/>
                <a:cs typeface="+mj-cs"/>
              </a:rPr>
              <a:t>Equilibria</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Rectangle 3"/>
          <p:cNvSpPr txBox="1">
            <a:spLocks noChangeArrowheads="1"/>
          </p:cNvSpPr>
          <p:nvPr/>
        </p:nvSpPr>
        <p:spPr>
          <a:xfrm>
            <a:off x="684213" y="1014413"/>
            <a:ext cx="7773987" cy="915987"/>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Tx/>
              <a:buSzTx/>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a:t>
            </a:r>
            <a:r>
              <a:rPr kumimoji="0" lang="en-US" sz="2400" b="1" i="0" u="none" strike="noStrike" kern="1200" cap="none" spc="0" normalizeH="0" baseline="0" noProof="0" dirty="0" smtClean="0">
                <a:ln>
                  <a:noFill/>
                </a:ln>
                <a:solidFill>
                  <a:srgbClr val="FF9900"/>
                </a:solidFill>
                <a:effectLst/>
                <a:uLnTx/>
                <a:uFillTx/>
                <a:latin typeface="+mn-lt"/>
                <a:ea typeface="+mn-ea"/>
                <a:cs typeface="+mn-cs"/>
              </a:rPr>
              <a:t>formation constant (</a:t>
            </a:r>
            <a:r>
              <a:rPr kumimoji="0" lang="en-US" sz="2400" b="1" i="0" u="none" strike="noStrike" kern="1200" cap="none" spc="0" normalizeH="0" baseline="0" noProof="0" dirty="0" err="1" smtClean="0">
                <a:ln>
                  <a:noFill/>
                </a:ln>
                <a:solidFill>
                  <a:srgbClr val="FF9900"/>
                </a:solidFill>
                <a:effectLst/>
                <a:uLnTx/>
                <a:uFillTx/>
                <a:latin typeface="+mn-lt"/>
                <a:ea typeface="+mn-ea"/>
                <a:cs typeface="+mn-cs"/>
              </a:rPr>
              <a:t>K</a:t>
            </a:r>
            <a:r>
              <a:rPr kumimoji="0" lang="en-US" sz="2400" b="1" i="0" u="none" strike="noStrike" kern="1200" cap="none" spc="0" normalizeH="0" baseline="-25000" noProof="0" dirty="0" err="1" smtClean="0">
                <a:ln>
                  <a:noFill/>
                </a:ln>
                <a:solidFill>
                  <a:srgbClr val="FF9900"/>
                </a:solidFill>
                <a:effectLst/>
                <a:uLnTx/>
                <a:uFillTx/>
                <a:latin typeface="+mn-lt"/>
                <a:ea typeface="+mn-ea"/>
                <a:cs typeface="+mn-cs"/>
              </a:rPr>
              <a:t>f</a:t>
            </a:r>
            <a:r>
              <a:rPr kumimoji="0" lang="en-US" sz="2400" b="1" i="0" u="none" strike="noStrike" kern="1200" cap="none" spc="0" normalizeH="0" baseline="-25000" noProof="0" dirty="0" smtClean="0">
                <a:ln>
                  <a:noFill/>
                </a:ln>
                <a:solidFill>
                  <a:srgbClr val="0000FF"/>
                </a:solidFill>
                <a:effectLst/>
                <a:uLnTx/>
                <a:uFillTx/>
                <a:latin typeface="+mn-lt"/>
                <a:ea typeface="+mn-ea"/>
                <a:cs typeface="+mn-cs"/>
              </a:rPr>
              <a:t> </a:t>
            </a:r>
            <a:r>
              <a:rPr lang="en-US" sz="2400" b="1" dirty="0" smtClean="0">
                <a:solidFill>
                  <a:srgbClr val="FFC000"/>
                </a:solidFill>
              </a:rPr>
              <a: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is the equilibrium constant for the formation of a complex ion.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Object 6"/>
          <p:cNvGraphicFramePr>
            <a:graphicFrameLocks noChangeAspect="1"/>
          </p:cNvGraphicFramePr>
          <p:nvPr>
            <p:extLst>
              <p:ext uri="{D42A27DB-BD31-4B8C-83A1-F6EECF244321}">
                <p14:modId xmlns="" xmlns:p14="http://schemas.microsoft.com/office/powerpoint/2010/main" val="1455627532"/>
              </p:ext>
            </p:extLst>
          </p:nvPr>
        </p:nvGraphicFramePr>
        <p:xfrm>
          <a:off x="2152650" y="3024497"/>
          <a:ext cx="2101850" cy="782326"/>
        </p:xfrm>
        <a:graphic>
          <a:graphicData uri="http://schemas.openxmlformats.org/presentationml/2006/ole">
            <p:oleObj spid="_x0000_s705571" name="Equation" r:id="rId3" imgW="40229640" imgH="15027840" progId="Equation.3">
              <p:embed/>
            </p:oleObj>
          </a:graphicData>
        </a:graphic>
      </p:graphicFrame>
      <p:sp>
        <p:nvSpPr>
          <p:cNvPr id="10" name="Rectangle 9"/>
          <p:cNvSpPr/>
          <p:nvPr/>
        </p:nvSpPr>
        <p:spPr>
          <a:xfrm>
            <a:off x="4922209" y="3113413"/>
            <a:ext cx="2046201" cy="523220"/>
          </a:xfrm>
          <a:prstGeom prst="rect">
            <a:avLst/>
          </a:prstGeom>
        </p:spPr>
        <p:txBody>
          <a:bodyPr wrap="none">
            <a:spAutoFit/>
          </a:bodyPr>
          <a:lstStyle/>
          <a:p>
            <a:r>
              <a:rPr lang="en-US" sz="2800" dirty="0" err="1" smtClean="0">
                <a:solidFill>
                  <a:srgbClr val="FF9900"/>
                </a:solidFill>
                <a:latin typeface="Calibri" pitchFamily="34" charset="0"/>
              </a:rPr>
              <a:t>K</a:t>
            </a:r>
            <a:r>
              <a:rPr lang="en-US" sz="2800" baseline="-25000" dirty="0" err="1" smtClean="0">
                <a:solidFill>
                  <a:srgbClr val="FF9900"/>
                </a:solidFill>
                <a:latin typeface="Calibri" pitchFamily="34" charset="0"/>
              </a:rPr>
              <a:t>f</a:t>
            </a:r>
            <a:r>
              <a:rPr lang="en-US" sz="2800" dirty="0" smtClean="0">
                <a:latin typeface="Calibri" pitchFamily="34" charset="0"/>
              </a:rPr>
              <a:t> = 1.5 x 10</a:t>
            </a:r>
            <a:r>
              <a:rPr lang="en-US" sz="2800" baseline="30000" dirty="0" smtClean="0">
                <a:latin typeface="Calibri" pitchFamily="34" charset="0"/>
              </a:rPr>
              <a:t>7</a:t>
            </a:r>
            <a:endParaRPr lang="en-US" sz="2800" dirty="0">
              <a:latin typeface="Calibri" pitchFamily="34" charset="0"/>
            </a:endParaRPr>
          </a:p>
        </p:txBody>
      </p:sp>
      <p:sp>
        <p:nvSpPr>
          <p:cNvPr id="16" name="Rectangle 3"/>
          <p:cNvSpPr txBox="1">
            <a:spLocks noChangeArrowheads="1"/>
          </p:cNvSpPr>
          <p:nvPr/>
        </p:nvSpPr>
        <p:spPr>
          <a:xfrm>
            <a:off x="684213" y="4100513"/>
            <a:ext cx="7773987" cy="915987"/>
          </a:xfrm>
          <a:prstGeom prst="rect">
            <a:avLst/>
          </a:prstGeom>
        </p:spPr>
        <p:txBody>
          <a:bodyPr vert="horz" lIns="91440" tIns="45720" rIns="91440" bIns="45720" rtlCol="0">
            <a:normAutofit/>
          </a:bodyPr>
          <a:lstStyle/>
          <a:p>
            <a:pPr lvl="0">
              <a:spcBef>
                <a:spcPct val="20000"/>
              </a:spcBef>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a:t>
            </a:r>
            <a:r>
              <a:rPr lang="en-US" sz="2400" b="1" dirty="0" smtClean="0">
                <a:solidFill>
                  <a:srgbClr val="008000"/>
                </a:solidFill>
              </a:rPr>
              <a:t>dissociation constant (</a:t>
            </a:r>
            <a:r>
              <a:rPr lang="en-US" sz="2400" b="1" dirty="0" err="1" smtClean="0">
                <a:solidFill>
                  <a:srgbClr val="008000"/>
                </a:solidFill>
              </a:rPr>
              <a:t>K</a:t>
            </a:r>
            <a:r>
              <a:rPr lang="en-US" sz="2400" b="1" baseline="-25000" dirty="0" err="1" smtClean="0">
                <a:solidFill>
                  <a:srgbClr val="008000"/>
                </a:solidFill>
              </a:rPr>
              <a:t>d</a:t>
            </a:r>
            <a:r>
              <a:rPr lang="en-US" sz="2400" b="1" dirty="0" smtClean="0">
                <a:solidFill>
                  <a:srgbClr val="008000"/>
                </a:solidFill>
              </a:rPr>
              <a:t>)</a:t>
            </a:r>
            <a:r>
              <a:rPr lang="en-US" sz="2400" dirty="0" smtClean="0"/>
              <a:t> is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equilibrium constant for the dissociation of the complex (</a:t>
            </a:r>
            <a:r>
              <a:rPr lang="en-US" sz="2400" b="1" dirty="0" err="1" smtClean="0">
                <a:solidFill>
                  <a:srgbClr val="008000"/>
                </a:solidFill>
              </a:rPr>
              <a:t>K</a:t>
            </a:r>
            <a:r>
              <a:rPr lang="en-US" sz="2400" b="1" baseline="-25000" dirty="0" err="1" smtClean="0">
                <a:solidFill>
                  <a:srgbClr val="008000"/>
                </a:solidFill>
              </a:rPr>
              <a:t>d</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 1/</a:t>
            </a:r>
            <a:r>
              <a:rPr lang="en-US" sz="2400" b="1" dirty="0" err="1" smtClean="0">
                <a:solidFill>
                  <a:srgbClr val="FF9900"/>
                </a:solidFill>
              </a:rPr>
              <a:t>K</a:t>
            </a:r>
            <a:r>
              <a:rPr lang="en-US" sz="2400" b="1" baseline="-25000" dirty="0" err="1" smtClean="0">
                <a:solidFill>
                  <a:srgbClr val="FF9900"/>
                </a:solidFill>
              </a:rPr>
              <a:t>f</a:t>
            </a:r>
            <a:r>
              <a:rPr lang="en-US" sz="2400" b="1" baseline="-25000" dirty="0" smtClean="0">
                <a:solidFill>
                  <a:srgbClr val="0000FF"/>
                </a:solidFill>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8" name="Group 12"/>
          <p:cNvGrpSpPr>
            <a:grpSpLocks/>
          </p:cNvGrpSpPr>
          <p:nvPr/>
        </p:nvGrpSpPr>
        <p:grpSpPr bwMode="auto">
          <a:xfrm>
            <a:off x="2005174" y="5153731"/>
            <a:ext cx="5099051" cy="461963"/>
            <a:chOff x="-320" y="1464"/>
            <a:chExt cx="3212" cy="291"/>
          </a:xfrm>
        </p:grpSpPr>
        <p:sp>
          <p:nvSpPr>
            <p:cNvPr id="19" name="Text Box 8"/>
            <p:cNvSpPr txBox="1">
              <a:spLocks noChangeArrowheads="1"/>
            </p:cNvSpPr>
            <p:nvPr/>
          </p:nvSpPr>
          <p:spPr bwMode="auto">
            <a:xfrm>
              <a:off x="-320" y="1464"/>
              <a:ext cx="3212"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Calibri" pitchFamily="34" charset="0"/>
                </a:rPr>
                <a:t>Ag(NH</a:t>
              </a:r>
              <a:r>
                <a:rPr lang="en-US" sz="2400" baseline="-25000" dirty="0" smtClean="0">
                  <a:solidFill>
                    <a:srgbClr val="000000"/>
                  </a:solidFill>
                  <a:latin typeface="Calibri" pitchFamily="34" charset="0"/>
                </a:rPr>
                <a:t>3</a:t>
              </a:r>
              <a:r>
                <a:rPr lang="en-US" sz="2400" dirty="0" smtClean="0">
                  <a:solidFill>
                    <a:srgbClr val="000000"/>
                  </a:solidFill>
                  <a:latin typeface="Calibri" pitchFamily="34" charset="0"/>
                </a:rPr>
                <a:t>)</a:t>
              </a:r>
              <a:r>
                <a:rPr lang="en-US" sz="2400" baseline="-25000" dirty="0" smtClean="0">
                  <a:solidFill>
                    <a:srgbClr val="000000"/>
                  </a:solidFill>
                  <a:latin typeface="Calibri" pitchFamily="34" charset="0"/>
                </a:rPr>
                <a:t>2</a:t>
              </a:r>
              <a:r>
                <a:rPr lang="en-US" sz="2400" baseline="30000" dirty="0" smtClean="0">
                  <a:solidFill>
                    <a:srgbClr val="000000"/>
                  </a:solidFill>
                  <a:latin typeface="Calibri" pitchFamily="34" charset="0"/>
                </a:rPr>
                <a:t>+</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            Ag</a:t>
              </a:r>
              <a:r>
                <a:rPr lang="en-US" sz="2400" baseline="30000" dirty="0" smtClean="0">
                  <a:solidFill>
                    <a:srgbClr val="000000"/>
                  </a:solidFill>
                  <a:latin typeface="Calibri" pitchFamily="34" charset="0"/>
                </a:rPr>
                <a:t>+</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 + 2NH</a:t>
              </a:r>
              <a:r>
                <a:rPr lang="en-US" sz="2400" baseline="-25000" dirty="0" smtClean="0">
                  <a:solidFill>
                    <a:srgbClr val="000000"/>
                  </a:solidFill>
                  <a:latin typeface="Calibri" pitchFamily="34" charset="0"/>
                </a:rPr>
                <a:t>3</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a:t>
              </a:r>
            </a:p>
          </p:txBody>
        </p:sp>
        <p:sp>
          <p:nvSpPr>
            <p:cNvPr id="20" name="Line 9"/>
            <p:cNvSpPr>
              <a:spLocks noChangeShapeType="1"/>
            </p:cNvSpPr>
            <p:nvPr/>
          </p:nvSpPr>
          <p:spPr bwMode="auto">
            <a:xfrm>
              <a:off x="864" y="157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Calibri" pitchFamily="34" charset="0"/>
              </a:endParaRPr>
            </a:p>
          </p:txBody>
        </p:sp>
        <p:sp>
          <p:nvSpPr>
            <p:cNvPr id="21" name="Line 10"/>
            <p:cNvSpPr>
              <a:spLocks noChangeShapeType="1"/>
            </p:cNvSpPr>
            <p:nvPr/>
          </p:nvSpPr>
          <p:spPr bwMode="auto">
            <a:xfrm flipH="1">
              <a:off x="864" y="163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Calibri" pitchFamily="34" charset="0"/>
              </a:endParaRPr>
            </a:p>
          </p:txBody>
        </p:sp>
      </p:grpSp>
      <p:grpSp>
        <p:nvGrpSpPr>
          <p:cNvPr id="32" name="Group 31"/>
          <p:cNvGrpSpPr/>
          <p:nvPr/>
        </p:nvGrpSpPr>
        <p:grpSpPr>
          <a:xfrm>
            <a:off x="1888899" y="1762907"/>
            <a:ext cx="5348903" cy="1067832"/>
            <a:chOff x="684213" y="996434"/>
            <a:chExt cx="5348903" cy="1067832"/>
          </a:xfrm>
        </p:grpSpPr>
        <p:sp>
          <p:nvSpPr>
            <p:cNvPr id="12" name="Rectangle 11"/>
            <p:cNvSpPr/>
            <p:nvPr/>
          </p:nvSpPr>
          <p:spPr>
            <a:xfrm>
              <a:off x="684213" y="996434"/>
              <a:ext cx="1213602" cy="369332"/>
            </a:xfrm>
            <a:prstGeom prst="rect">
              <a:avLst/>
            </a:prstGeom>
          </p:spPr>
          <p:txBody>
            <a:bodyPr wrap="none">
              <a:spAutoFit/>
            </a:bodyPr>
            <a:lstStyle/>
            <a:p>
              <a:r>
                <a:rPr lang="en-US" altLang="en-US" b="1" i="1" dirty="0" smtClean="0">
                  <a:solidFill>
                    <a:srgbClr val="FF0000"/>
                  </a:solidFill>
                </a:rPr>
                <a:t>Lewis acid</a:t>
              </a:r>
              <a:r>
                <a:rPr lang="en-US" altLang="en-US" dirty="0" smtClean="0"/>
                <a:t> </a:t>
              </a:r>
              <a:endParaRPr lang="en-US" dirty="0"/>
            </a:p>
          </p:txBody>
        </p:sp>
        <p:sp>
          <p:nvSpPr>
            <p:cNvPr id="13" name="Rectangle 12"/>
            <p:cNvSpPr/>
            <p:nvPr/>
          </p:nvSpPr>
          <p:spPr>
            <a:xfrm>
              <a:off x="1855748" y="1694934"/>
              <a:ext cx="1215204" cy="369332"/>
            </a:xfrm>
            <a:prstGeom prst="rect">
              <a:avLst/>
            </a:prstGeom>
          </p:spPr>
          <p:txBody>
            <a:bodyPr wrap="none">
              <a:spAutoFit/>
            </a:bodyPr>
            <a:lstStyle/>
            <a:p>
              <a:r>
                <a:rPr lang="en-US" altLang="en-US" b="1" i="1" dirty="0" smtClean="0">
                  <a:solidFill>
                    <a:srgbClr val="0000FF"/>
                  </a:solidFill>
                </a:rPr>
                <a:t>Lewis base</a:t>
              </a:r>
              <a:endParaRPr lang="en-US" dirty="0">
                <a:solidFill>
                  <a:srgbClr val="0000FF"/>
                </a:solidFill>
              </a:endParaRPr>
            </a:p>
          </p:txBody>
        </p:sp>
        <p:sp>
          <p:nvSpPr>
            <p:cNvPr id="14" name="Rectangle 13"/>
            <p:cNvSpPr/>
            <p:nvPr/>
          </p:nvSpPr>
          <p:spPr>
            <a:xfrm>
              <a:off x="4192548" y="996434"/>
              <a:ext cx="1362361" cy="369332"/>
            </a:xfrm>
            <a:prstGeom prst="rect">
              <a:avLst/>
            </a:prstGeom>
          </p:spPr>
          <p:txBody>
            <a:bodyPr wrap="none">
              <a:spAutoFit/>
            </a:bodyPr>
            <a:lstStyle/>
            <a:p>
              <a:r>
                <a:rPr lang="en-US" altLang="en-US" b="1" i="1" dirty="0" smtClean="0">
                  <a:solidFill>
                    <a:srgbClr val="7030A0"/>
                  </a:solidFill>
                </a:rPr>
                <a:t>Complex Ion</a:t>
              </a:r>
              <a:endParaRPr lang="en-US" dirty="0">
                <a:solidFill>
                  <a:srgbClr val="7030A0"/>
                </a:solidFill>
              </a:endParaRPr>
            </a:p>
          </p:txBody>
        </p:sp>
        <p:grpSp>
          <p:nvGrpSpPr>
            <p:cNvPr id="26" name="Group 12"/>
            <p:cNvGrpSpPr>
              <a:grpSpLocks/>
            </p:cNvGrpSpPr>
            <p:nvPr/>
          </p:nvGrpSpPr>
          <p:grpSpPr bwMode="auto">
            <a:xfrm>
              <a:off x="726098" y="1316519"/>
              <a:ext cx="5307018" cy="461963"/>
              <a:chOff x="-320" y="1464"/>
              <a:chExt cx="3343" cy="291"/>
            </a:xfrm>
          </p:grpSpPr>
          <p:sp>
            <p:nvSpPr>
              <p:cNvPr id="27" name="Text Box 8"/>
              <p:cNvSpPr txBox="1">
                <a:spLocks noChangeArrowheads="1"/>
              </p:cNvSpPr>
              <p:nvPr/>
            </p:nvSpPr>
            <p:spPr bwMode="auto">
              <a:xfrm>
                <a:off x="-320" y="1464"/>
                <a:ext cx="3343"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Calibri" pitchFamily="34" charset="0"/>
                  </a:rPr>
                  <a:t>Ag</a:t>
                </a:r>
                <a:r>
                  <a:rPr lang="en-US" sz="2400" baseline="30000" dirty="0" smtClean="0">
                    <a:solidFill>
                      <a:srgbClr val="000000"/>
                    </a:solidFill>
                    <a:latin typeface="Calibri" pitchFamily="34" charset="0"/>
                  </a:rPr>
                  <a:t>+</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 + 2NH</a:t>
                </a:r>
                <a:r>
                  <a:rPr lang="en-US" sz="2400" baseline="-25000" dirty="0" smtClean="0">
                    <a:solidFill>
                      <a:srgbClr val="000000"/>
                    </a:solidFill>
                    <a:latin typeface="Calibri" pitchFamily="34" charset="0"/>
                  </a:rPr>
                  <a:t>3</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             Ag(NH</a:t>
                </a:r>
                <a:r>
                  <a:rPr lang="en-US" sz="2400" baseline="-25000" dirty="0" smtClean="0">
                    <a:solidFill>
                      <a:srgbClr val="000000"/>
                    </a:solidFill>
                    <a:latin typeface="Calibri" pitchFamily="34" charset="0"/>
                  </a:rPr>
                  <a:t>3</a:t>
                </a:r>
                <a:r>
                  <a:rPr lang="en-US" sz="2400" dirty="0" smtClean="0">
                    <a:solidFill>
                      <a:srgbClr val="000000"/>
                    </a:solidFill>
                    <a:latin typeface="Calibri" pitchFamily="34" charset="0"/>
                  </a:rPr>
                  <a:t>)</a:t>
                </a:r>
                <a:r>
                  <a:rPr lang="en-US" sz="2400" baseline="-25000" dirty="0" smtClean="0">
                    <a:solidFill>
                      <a:srgbClr val="000000"/>
                    </a:solidFill>
                    <a:latin typeface="Calibri" pitchFamily="34" charset="0"/>
                  </a:rPr>
                  <a:t>2</a:t>
                </a:r>
                <a:r>
                  <a:rPr lang="en-US" sz="2400" baseline="30000" dirty="0" smtClean="0">
                    <a:solidFill>
                      <a:srgbClr val="000000"/>
                    </a:solidFill>
                    <a:latin typeface="Calibri" pitchFamily="34" charset="0"/>
                  </a:rPr>
                  <a:t>+</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a:t>
                </a:r>
              </a:p>
            </p:txBody>
          </p:sp>
          <p:sp>
            <p:nvSpPr>
              <p:cNvPr id="28" name="Line 9"/>
              <p:cNvSpPr>
                <a:spLocks noChangeShapeType="1"/>
              </p:cNvSpPr>
              <p:nvPr/>
            </p:nvSpPr>
            <p:spPr bwMode="auto">
              <a:xfrm>
                <a:off x="1280" y="157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Calibri" pitchFamily="34" charset="0"/>
                </a:endParaRPr>
              </a:p>
            </p:txBody>
          </p:sp>
          <p:sp>
            <p:nvSpPr>
              <p:cNvPr id="29" name="Line 10"/>
              <p:cNvSpPr>
                <a:spLocks noChangeShapeType="1"/>
              </p:cNvSpPr>
              <p:nvPr/>
            </p:nvSpPr>
            <p:spPr bwMode="auto">
              <a:xfrm flipH="1">
                <a:off x="1280" y="163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Calibri" pitchFamily="34" charset="0"/>
                </a:endParaRPr>
              </a:p>
            </p:txBody>
          </p:sp>
        </p:grpSp>
      </p:grpSp>
      <p:sp>
        <p:nvSpPr>
          <p:cNvPr id="30" name="Rectangle 29"/>
          <p:cNvSpPr/>
          <p:nvPr/>
        </p:nvSpPr>
        <p:spPr>
          <a:xfrm>
            <a:off x="4934909" y="5932815"/>
            <a:ext cx="2169825" cy="523220"/>
          </a:xfrm>
          <a:prstGeom prst="rect">
            <a:avLst/>
          </a:prstGeom>
        </p:spPr>
        <p:txBody>
          <a:bodyPr wrap="none">
            <a:spAutoFit/>
          </a:bodyPr>
          <a:lstStyle/>
          <a:p>
            <a:r>
              <a:rPr lang="en-US" sz="2800" dirty="0" err="1" smtClean="0">
                <a:solidFill>
                  <a:srgbClr val="008000"/>
                </a:solidFill>
                <a:latin typeface="Calibri" pitchFamily="34" charset="0"/>
              </a:rPr>
              <a:t>K</a:t>
            </a:r>
            <a:r>
              <a:rPr lang="en-US" sz="2800" baseline="-25000" dirty="0" err="1" smtClean="0">
                <a:solidFill>
                  <a:srgbClr val="008000"/>
                </a:solidFill>
                <a:latin typeface="Calibri" pitchFamily="34" charset="0"/>
              </a:rPr>
              <a:t>d</a:t>
            </a:r>
            <a:r>
              <a:rPr lang="en-US" sz="2800" dirty="0" smtClean="0">
                <a:latin typeface="Calibri" pitchFamily="34" charset="0"/>
              </a:rPr>
              <a:t> = 6.7 x 10</a:t>
            </a:r>
            <a:r>
              <a:rPr lang="en-US" sz="2800" baseline="30000" dirty="0" smtClean="0">
                <a:latin typeface="Calibri" pitchFamily="34" charset="0"/>
              </a:rPr>
              <a:t>-8</a:t>
            </a:r>
            <a:endParaRPr lang="en-US" sz="2800" dirty="0">
              <a:latin typeface="Calibri" pitchFamily="34" charset="0"/>
            </a:endParaRPr>
          </a:p>
        </p:txBody>
      </p:sp>
      <p:graphicFrame>
        <p:nvGraphicFramePr>
          <p:cNvPr id="31" name="Object 13"/>
          <p:cNvGraphicFramePr>
            <a:graphicFrameLocks noChangeAspect="1"/>
          </p:cNvGraphicFramePr>
          <p:nvPr/>
        </p:nvGraphicFramePr>
        <p:xfrm>
          <a:off x="1606550" y="5849938"/>
          <a:ext cx="2630634" cy="766762"/>
        </p:xfrm>
        <a:graphic>
          <a:graphicData uri="http://schemas.openxmlformats.org/presentationml/2006/ole">
            <p:oleObj spid="_x0000_s705572" name="Equation" r:id="rId4" imgW="51611400" imgH="15027840" progId="Equation.3">
              <p:embed/>
            </p:oleObj>
          </a:graphicData>
        </a:graphic>
      </p:graphicFrame>
      <p:sp>
        <p:nvSpPr>
          <p:cNvPr id="22" name="Slide Number Placeholder 21"/>
          <p:cNvSpPr>
            <a:spLocks noGrp="1"/>
          </p:cNvSpPr>
          <p:nvPr>
            <p:ph type="sldNum" sz="quarter" idx="12"/>
          </p:nvPr>
        </p:nvSpPr>
        <p:spPr/>
        <p:txBody>
          <a:bodyPr/>
          <a:lstStyle/>
          <a:p>
            <a:fld id="{B6F15528-21DE-4FAA-801E-634DDDAF4B2B}" type="slidenum">
              <a:rPr lang="en-US" smtClean="0"/>
              <a:pPr/>
              <a:t>68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958E919E-5434-4B82-B4EB-3E5531B06235}" type="slidenum">
              <a:rPr lang="en-US">
                <a:solidFill>
                  <a:srgbClr val="000000">
                    <a:tint val="75000"/>
                  </a:srgbClr>
                </a:solidFill>
              </a:rPr>
              <a:pPr>
                <a:defRPr/>
              </a:pPr>
              <a:t>69</a:t>
            </a:fld>
            <a:endParaRPr lang="en-US" dirty="0">
              <a:solidFill>
                <a:srgbClr val="000000">
                  <a:tint val="75000"/>
                </a:srgbClr>
              </a:solidFill>
            </a:endParaRPr>
          </a:p>
        </p:txBody>
      </p:sp>
      <p:sp>
        <p:nvSpPr>
          <p:cNvPr id="111619" name="Text Placeholder 2"/>
          <p:cNvSpPr>
            <a:spLocks/>
          </p:cNvSpPr>
          <p:nvPr/>
        </p:nvSpPr>
        <p:spPr bwMode="auto">
          <a:xfrm>
            <a:off x="152400" y="762000"/>
            <a:ext cx="8807450" cy="965200"/>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latin typeface="Calibri" panose="020F0502020204030204" pitchFamily="34" charset="0"/>
              </a:rPr>
              <a:t>A 0.20-mole quantity of CuSO</a:t>
            </a:r>
            <a:r>
              <a:rPr lang="en-US" sz="2400" baseline="-25000" dirty="0" smtClean="0">
                <a:solidFill>
                  <a:srgbClr val="000000"/>
                </a:solidFill>
                <a:latin typeface="Calibri" panose="020F0502020204030204" pitchFamily="34" charset="0"/>
              </a:rPr>
              <a:t>4</a:t>
            </a:r>
            <a:r>
              <a:rPr lang="en-US" sz="2400" dirty="0" smtClean="0">
                <a:solidFill>
                  <a:srgbClr val="000000"/>
                </a:solidFill>
                <a:latin typeface="Calibri" panose="020F0502020204030204" pitchFamily="34" charset="0"/>
              </a:rPr>
              <a:t> is added to a liter of 1.20 </a:t>
            </a:r>
            <a:r>
              <a:rPr lang="en-US" sz="2400" i="1" dirty="0" smtClean="0">
                <a:solidFill>
                  <a:srgbClr val="000000"/>
                </a:solidFill>
                <a:latin typeface="Calibri" panose="020F0502020204030204" pitchFamily="34" charset="0"/>
              </a:rPr>
              <a:t>M </a:t>
            </a:r>
            <a:r>
              <a:rPr lang="en-US" sz="2400" dirty="0" smtClean="0">
                <a:solidFill>
                  <a:srgbClr val="000000"/>
                </a:solidFill>
                <a:latin typeface="Calibri" panose="020F0502020204030204" pitchFamily="34" charset="0"/>
              </a:rPr>
              <a:t>NH</a:t>
            </a:r>
            <a:r>
              <a:rPr lang="en-US" sz="2400" baseline="-25000" dirty="0" smtClean="0">
                <a:solidFill>
                  <a:srgbClr val="000000"/>
                </a:solidFill>
                <a:latin typeface="Calibri" panose="020F0502020204030204" pitchFamily="34" charset="0"/>
              </a:rPr>
              <a:t>3</a:t>
            </a:r>
            <a:r>
              <a:rPr lang="en-US" sz="2400" dirty="0" smtClean="0">
                <a:solidFill>
                  <a:srgbClr val="000000"/>
                </a:solidFill>
                <a:latin typeface="Calibri" panose="020F0502020204030204" pitchFamily="34" charset="0"/>
              </a:rPr>
              <a:t> solution. What is the concentration of Cu</a:t>
            </a:r>
            <a:r>
              <a:rPr lang="en-US" sz="2400" baseline="30000" dirty="0" smtClean="0">
                <a:solidFill>
                  <a:srgbClr val="000000"/>
                </a:solidFill>
                <a:latin typeface="Calibri" panose="020F0502020204030204" pitchFamily="34" charset="0"/>
              </a:rPr>
              <a:t>2+</a:t>
            </a:r>
            <a:r>
              <a:rPr lang="en-US" sz="2400" dirty="0" smtClean="0">
                <a:solidFill>
                  <a:srgbClr val="000000"/>
                </a:solidFill>
                <a:latin typeface="Calibri" panose="020F0502020204030204" pitchFamily="34" charset="0"/>
              </a:rPr>
              <a:t> ions at equilibrium?</a:t>
            </a:r>
          </a:p>
          <a:p>
            <a:pPr fontAlgn="base">
              <a:spcBef>
                <a:spcPct val="20000"/>
              </a:spcBef>
              <a:spcAft>
                <a:spcPct val="0"/>
              </a:spcAft>
              <a:buFont typeface="Arial" charset="0"/>
              <a:buNone/>
            </a:pPr>
            <a:endParaRPr lang="en-US" sz="2400" dirty="0" smtClean="0">
              <a:solidFill>
                <a:srgbClr val="000000"/>
              </a:solidFill>
              <a:latin typeface="Calibri" panose="020F0502020204030204" pitchFamily="34" charset="0"/>
            </a:endParaRPr>
          </a:p>
        </p:txBody>
      </p:sp>
      <p:sp>
        <p:nvSpPr>
          <p:cNvPr id="111620"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16.15</a:t>
            </a:r>
          </a:p>
        </p:txBody>
      </p:sp>
      <p:grpSp>
        <p:nvGrpSpPr>
          <p:cNvPr id="5" name="Group 12"/>
          <p:cNvGrpSpPr>
            <a:grpSpLocks/>
          </p:cNvGrpSpPr>
          <p:nvPr/>
        </p:nvGrpSpPr>
        <p:grpSpPr bwMode="auto">
          <a:xfrm>
            <a:off x="1944912" y="1786419"/>
            <a:ext cx="4775200" cy="461963"/>
            <a:chOff x="-320" y="1464"/>
            <a:chExt cx="3008" cy="291"/>
          </a:xfrm>
        </p:grpSpPr>
        <p:sp>
          <p:nvSpPr>
            <p:cNvPr id="6" name="Text Box 8"/>
            <p:cNvSpPr txBox="1">
              <a:spLocks noChangeArrowheads="1"/>
            </p:cNvSpPr>
            <p:nvPr/>
          </p:nvSpPr>
          <p:spPr bwMode="auto">
            <a:xfrm>
              <a:off x="-320" y="1464"/>
              <a:ext cx="3008"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Calibri" pitchFamily="34" charset="0"/>
                </a:rPr>
                <a:t>CuSO</a:t>
              </a:r>
              <a:r>
                <a:rPr lang="en-US" sz="2400" baseline="-25000" dirty="0" smtClean="0">
                  <a:solidFill>
                    <a:srgbClr val="000000"/>
                  </a:solidFill>
                  <a:latin typeface="Calibri" pitchFamily="34" charset="0"/>
                </a:rPr>
                <a:t>4</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            Cu</a:t>
              </a:r>
              <a:r>
                <a:rPr lang="en-US" sz="2400" baseline="30000" dirty="0" smtClean="0">
                  <a:solidFill>
                    <a:srgbClr val="000000"/>
                  </a:solidFill>
                  <a:latin typeface="Calibri" pitchFamily="34" charset="0"/>
                </a:rPr>
                <a:t>2+</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 + SO</a:t>
              </a:r>
              <a:r>
                <a:rPr lang="en-US" sz="2400" baseline="-25000" dirty="0" smtClean="0">
                  <a:solidFill>
                    <a:srgbClr val="000000"/>
                  </a:solidFill>
                  <a:latin typeface="Calibri" pitchFamily="34" charset="0"/>
                </a:rPr>
                <a:t>4</a:t>
              </a:r>
              <a:r>
                <a:rPr lang="en-US" sz="2400" baseline="30000" dirty="0" smtClean="0">
                  <a:solidFill>
                    <a:srgbClr val="000000"/>
                  </a:solidFill>
                  <a:latin typeface="Calibri" pitchFamily="34" charset="0"/>
                </a:rPr>
                <a:t>2-</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a:t>
              </a:r>
            </a:p>
          </p:txBody>
        </p:sp>
        <p:sp>
          <p:nvSpPr>
            <p:cNvPr id="7" name="Line 9"/>
            <p:cNvSpPr>
              <a:spLocks noChangeShapeType="1"/>
            </p:cNvSpPr>
            <p:nvPr/>
          </p:nvSpPr>
          <p:spPr bwMode="auto">
            <a:xfrm>
              <a:off x="590" y="162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Calibri" pitchFamily="34" charset="0"/>
              </a:endParaRPr>
            </a:p>
          </p:txBody>
        </p:sp>
      </p:grpSp>
      <p:sp>
        <p:nvSpPr>
          <p:cNvPr id="9" name="Rectangle 3"/>
          <p:cNvSpPr>
            <a:spLocks noChangeArrowheads="1"/>
          </p:cNvSpPr>
          <p:nvPr/>
        </p:nvSpPr>
        <p:spPr bwMode="auto">
          <a:xfrm>
            <a:off x="1973940" y="2182094"/>
            <a:ext cx="980704"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dirty="0" smtClean="0">
                <a:solidFill>
                  <a:srgbClr val="FF0000"/>
                </a:solidFill>
                <a:latin typeface="Calibri" panose="020F0502020204030204" pitchFamily="34" charset="0"/>
              </a:rPr>
              <a:t>0.2 </a:t>
            </a:r>
            <a:r>
              <a:rPr lang="en-US" sz="2400" i="1" dirty="0" smtClean="0">
                <a:solidFill>
                  <a:srgbClr val="FF0000"/>
                </a:solidFill>
                <a:latin typeface="Calibri" panose="020F0502020204030204" pitchFamily="34" charset="0"/>
              </a:rPr>
              <a:t>M</a:t>
            </a:r>
            <a:r>
              <a:rPr lang="en-US" dirty="0" smtClean="0">
                <a:solidFill>
                  <a:srgbClr val="FF0000"/>
                </a:solidFill>
                <a:latin typeface="Calibri" panose="020F0502020204030204" pitchFamily="34" charset="0"/>
              </a:rPr>
              <a:t> </a:t>
            </a:r>
            <a:endParaRPr lang="en-US" dirty="0">
              <a:solidFill>
                <a:srgbClr val="FF0000"/>
              </a:solidFill>
              <a:latin typeface="Calibri" panose="020F0502020204030204" pitchFamily="34" charset="0"/>
            </a:endParaRPr>
          </a:p>
        </p:txBody>
      </p:sp>
      <p:sp>
        <p:nvSpPr>
          <p:cNvPr id="10" name="Rectangle 3"/>
          <p:cNvSpPr>
            <a:spLocks noChangeArrowheads="1"/>
          </p:cNvSpPr>
          <p:nvPr/>
        </p:nvSpPr>
        <p:spPr bwMode="auto">
          <a:xfrm>
            <a:off x="3928493" y="2196608"/>
            <a:ext cx="980704"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dirty="0" smtClean="0">
                <a:solidFill>
                  <a:srgbClr val="FF0000"/>
                </a:solidFill>
                <a:latin typeface="Calibri" panose="020F0502020204030204" pitchFamily="34" charset="0"/>
              </a:rPr>
              <a:t>0.2 </a:t>
            </a:r>
            <a:r>
              <a:rPr lang="en-US" sz="2400" i="1" dirty="0" smtClean="0">
                <a:solidFill>
                  <a:srgbClr val="FF0000"/>
                </a:solidFill>
                <a:latin typeface="Calibri" panose="020F0502020204030204" pitchFamily="34" charset="0"/>
              </a:rPr>
              <a:t>M</a:t>
            </a:r>
            <a:r>
              <a:rPr lang="en-US" dirty="0" smtClean="0">
                <a:solidFill>
                  <a:srgbClr val="FF0000"/>
                </a:solidFill>
                <a:latin typeface="Calibri" panose="020F0502020204030204" pitchFamily="34" charset="0"/>
              </a:rPr>
              <a:t> </a:t>
            </a:r>
            <a:endParaRPr lang="en-US" dirty="0">
              <a:solidFill>
                <a:srgbClr val="FF0000"/>
              </a:solidFill>
              <a:latin typeface="Calibri" panose="020F0502020204030204" pitchFamily="34" charset="0"/>
            </a:endParaRPr>
          </a:p>
        </p:txBody>
      </p:sp>
      <p:grpSp>
        <p:nvGrpSpPr>
          <p:cNvPr id="11" name="Group 10"/>
          <p:cNvGrpSpPr/>
          <p:nvPr/>
        </p:nvGrpSpPr>
        <p:grpSpPr>
          <a:xfrm>
            <a:off x="158323" y="2796862"/>
            <a:ext cx="6125028" cy="461665"/>
            <a:chOff x="6008915" y="-236627"/>
            <a:chExt cx="6125028" cy="461665"/>
          </a:xfrm>
        </p:grpSpPr>
        <p:sp>
          <p:nvSpPr>
            <p:cNvPr id="12" name="Rectangle 11"/>
            <p:cNvSpPr/>
            <p:nvPr/>
          </p:nvSpPr>
          <p:spPr>
            <a:xfrm>
              <a:off x="6008915" y="-236627"/>
              <a:ext cx="6125028" cy="461665"/>
            </a:xfrm>
            <a:prstGeom prst="rect">
              <a:avLst/>
            </a:prstGeom>
          </p:spPr>
          <p:txBody>
            <a:bodyPr wrap="square">
              <a:spAutoFit/>
            </a:bodyPr>
            <a:lstStyle/>
            <a:p>
              <a:pPr lvl="0" fontAlgn="base">
                <a:spcBef>
                  <a:spcPct val="20000"/>
                </a:spcBef>
                <a:spcAft>
                  <a:spcPct val="0"/>
                </a:spcAft>
                <a:tabLst>
                  <a:tab pos="1774825" algn="l"/>
                  <a:tab pos="3776663" algn="l"/>
                  <a:tab pos="6454775" algn="l"/>
                </a:tabLst>
              </a:pPr>
              <a:r>
                <a:rPr lang="en-US" sz="2400" dirty="0">
                  <a:solidFill>
                    <a:srgbClr val="000000"/>
                  </a:solidFill>
                </a:rPr>
                <a:t>Cu</a:t>
              </a:r>
              <a:r>
                <a:rPr lang="en-US" sz="2400" baseline="30000" dirty="0">
                  <a:solidFill>
                    <a:srgbClr val="000000"/>
                  </a:solidFill>
                </a:rPr>
                <a:t>2+</a:t>
              </a:r>
              <a:r>
                <a:rPr lang="en-US" sz="2400" dirty="0">
                  <a:solidFill>
                    <a:srgbClr val="000000"/>
                  </a:solidFill>
                </a:rPr>
                <a:t>(</a:t>
              </a:r>
              <a:r>
                <a:rPr lang="en-US" sz="2400" i="1" dirty="0" err="1">
                  <a:solidFill>
                    <a:srgbClr val="000000"/>
                  </a:solidFill>
                </a:rPr>
                <a:t>aq</a:t>
              </a:r>
              <a:r>
                <a:rPr lang="en-US" sz="2400" dirty="0">
                  <a:solidFill>
                    <a:srgbClr val="000000"/>
                  </a:solidFill>
                </a:rPr>
                <a:t>) + 4NH</a:t>
              </a:r>
              <a:r>
                <a:rPr lang="en-US" sz="2400" baseline="-25000" dirty="0">
                  <a:solidFill>
                    <a:srgbClr val="000000"/>
                  </a:solidFill>
                </a:rPr>
                <a:t>3</a:t>
              </a:r>
              <a:r>
                <a:rPr lang="en-US" sz="2400" dirty="0">
                  <a:solidFill>
                    <a:srgbClr val="000000"/>
                  </a:solidFill>
                </a:rPr>
                <a:t>(</a:t>
              </a:r>
              <a:r>
                <a:rPr lang="en-US" sz="2400" i="1" dirty="0" err="1">
                  <a:solidFill>
                    <a:srgbClr val="000000"/>
                  </a:solidFill>
                </a:rPr>
                <a:t>aq</a:t>
              </a:r>
              <a:r>
                <a:rPr lang="en-US" sz="2400" dirty="0">
                  <a:solidFill>
                    <a:srgbClr val="000000"/>
                  </a:solidFill>
                </a:rPr>
                <a:t>)           </a:t>
              </a:r>
              <a:r>
                <a:rPr lang="en-US" sz="2400" dirty="0" smtClean="0">
                  <a:solidFill>
                    <a:srgbClr val="000000"/>
                  </a:solidFill>
                </a:rPr>
                <a:t>Cu(NH</a:t>
              </a:r>
              <a:r>
                <a:rPr lang="en-US" sz="2400" baseline="-25000" dirty="0" smtClean="0">
                  <a:solidFill>
                    <a:srgbClr val="000000"/>
                  </a:solidFill>
                </a:rPr>
                <a:t>3</a:t>
              </a:r>
              <a:r>
                <a:rPr lang="en-US" sz="2400" dirty="0" smtClean="0">
                  <a:solidFill>
                    <a:srgbClr val="000000"/>
                  </a:solidFill>
                </a:rPr>
                <a:t>)</a:t>
              </a:r>
              <a:r>
                <a:rPr lang="en-US" sz="2400" baseline="-25000" dirty="0" smtClean="0">
                  <a:solidFill>
                    <a:srgbClr val="000000"/>
                  </a:solidFill>
                </a:rPr>
                <a:t>4</a:t>
              </a:r>
              <a:r>
                <a:rPr lang="en-US" sz="2400" baseline="30000" dirty="0" smtClean="0">
                  <a:solidFill>
                    <a:srgbClr val="000000"/>
                  </a:solidFill>
                </a:rPr>
                <a:t>2+</a:t>
              </a:r>
              <a:r>
                <a:rPr lang="en-US" sz="2400" dirty="0" smtClean="0">
                  <a:solidFill>
                    <a:srgbClr val="000000"/>
                  </a:solidFill>
                </a:rPr>
                <a:t>(</a:t>
              </a:r>
              <a:r>
                <a:rPr lang="en-US" sz="2400" i="1" dirty="0" err="1" smtClean="0">
                  <a:solidFill>
                    <a:srgbClr val="000000"/>
                  </a:solidFill>
                </a:rPr>
                <a:t>aq</a:t>
              </a:r>
              <a:r>
                <a:rPr lang="en-US" sz="2400" dirty="0">
                  <a:solidFill>
                    <a:srgbClr val="000000"/>
                  </a:solidFill>
                </a:rPr>
                <a:t>)</a:t>
              </a:r>
            </a:p>
          </p:txBody>
        </p:sp>
        <p:pic>
          <p:nvPicPr>
            <p:cNvPr id="13" name="Picture 4"/>
            <p:cNvPicPr>
              <a:picLocks noChangeAspect="1" noChangeArrowheads="1"/>
            </p:cNvPicPr>
            <p:nvPr/>
          </p:nvPicPr>
          <p:blipFill>
            <a:blip r:embed="rId2" cstate="print"/>
            <a:srcRect/>
            <a:stretch>
              <a:fillRect/>
            </a:stretch>
          </p:blipFill>
          <p:spPr bwMode="auto">
            <a:xfrm>
              <a:off x="9071429" y="-90488"/>
              <a:ext cx="533400" cy="180975"/>
            </a:xfrm>
            <a:prstGeom prst="rect">
              <a:avLst/>
            </a:prstGeom>
            <a:noFill/>
            <a:ln w="9525">
              <a:noFill/>
              <a:miter lim="800000"/>
              <a:headEnd/>
              <a:tailEnd/>
            </a:ln>
          </p:spPr>
        </p:pic>
      </p:grpSp>
      <p:sp>
        <p:nvSpPr>
          <p:cNvPr id="15" name="Rectangle 14"/>
          <p:cNvSpPr/>
          <p:nvPr/>
        </p:nvSpPr>
        <p:spPr>
          <a:xfrm>
            <a:off x="6618513" y="2747877"/>
            <a:ext cx="2168029" cy="523220"/>
          </a:xfrm>
          <a:prstGeom prst="rect">
            <a:avLst/>
          </a:prstGeom>
        </p:spPr>
        <p:txBody>
          <a:bodyPr wrap="none">
            <a:spAutoFit/>
          </a:bodyPr>
          <a:lstStyle/>
          <a:p>
            <a:r>
              <a:rPr lang="en-US" sz="2800" dirty="0" err="1" smtClean="0">
                <a:latin typeface="Calibri" pitchFamily="34" charset="0"/>
              </a:rPr>
              <a:t>K</a:t>
            </a:r>
            <a:r>
              <a:rPr lang="en-US" sz="2800" baseline="-25000" dirty="0" err="1" smtClean="0">
                <a:latin typeface="Calibri" pitchFamily="34" charset="0"/>
              </a:rPr>
              <a:t>f</a:t>
            </a:r>
            <a:r>
              <a:rPr lang="en-US" sz="2800" dirty="0" smtClean="0">
                <a:latin typeface="Calibri" pitchFamily="34" charset="0"/>
              </a:rPr>
              <a:t> = 5.0 x 10</a:t>
            </a:r>
            <a:r>
              <a:rPr lang="en-US" sz="2800" baseline="30000" dirty="0" smtClean="0">
                <a:latin typeface="Calibri" pitchFamily="34" charset="0"/>
              </a:rPr>
              <a:t>13</a:t>
            </a:r>
            <a:endParaRPr lang="en-US" sz="2800" dirty="0">
              <a:latin typeface="Calibri" pitchFamily="34" charset="0"/>
            </a:endParaRPr>
          </a:p>
        </p:txBody>
      </p:sp>
      <p:pic>
        <p:nvPicPr>
          <p:cNvPr id="70656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70100" y="5383247"/>
            <a:ext cx="2025881" cy="7463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17" name="Group 14"/>
          <p:cNvGraphicFramePr>
            <a:graphicFrameLocks noGrp="1"/>
          </p:cNvGraphicFramePr>
          <p:nvPr>
            <p:extLst>
              <p:ext uri="{D42A27DB-BD31-4B8C-83A1-F6EECF244321}">
                <p14:modId xmlns="" xmlns:p14="http://schemas.microsoft.com/office/powerpoint/2010/main" val="2891243188"/>
              </p:ext>
            </p:extLst>
          </p:nvPr>
        </p:nvGraphicFramePr>
        <p:xfrm>
          <a:off x="1403998" y="3502031"/>
          <a:ext cx="6248400" cy="1584960"/>
        </p:xfrm>
        <a:graphic>
          <a:graphicData uri="http://schemas.openxmlformats.org/drawingml/2006/table">
            <a:tbl>
              <a:tblPr/>
              <a:tblGrid>
                <a:gridCol w="1676400"/>
                <a:gridCol w="1295400"/>
                <a:gridCol w="1524000"/>
                <a:gridCol w="1752600"/>
              </a:tblGrid>
              <a:tr h="369094">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r>
                        <a:rPr kumimoji="0" lang="en-US" sz="2000" b="0" i="0" u="none" strike="noStrike" cap="none" normalizeH="0" baseline="0" smtClean="0">
                          <a:ln>
                            <a:noFill/>
                          </a:ln>
                          <a:solidFill>
                            <a:schemeClr val="tx1"/>
                          </a:solidFill>
                          <a:effectLst/>
                          <a:latin typeface="Calibri" panose="020F0502020204030204" pitchFamily="34" charset="0"/>
                        </a:rPr>
                        <a:t>[Cu</a:t>
                      </a:r>
                      <a:r>
                        <a:rPr kumimoji="0" lang="en-US" sz="2000" b="0" i="0" u="none" strike="noStrike" cap="none" normalizeH="0" baseline="30000" smtClean="0">
                          <a:ln>
                            <a:noFill/>
                          </a:ln>
                          <a:solidFill>
                            <a:schemeClr val="tx1"/>
                          </a:solidFill>
                          <a:effectLst/>
                          <a:latin typeface="Calibri" panose="020F0502020204030204" pitchFamily="34" charset="0"/>
                        </a:rPr>
                        <a:t>2+</a:t>
                      </a:r>
                      <a:r>
                        <a:rPr kumimoji="0" lang="en-US" sz="2000" b="0" i="0" u="none" strike="noStrike" cap="none" normalizeH="0" baseline="0" smtClean="0">
                          <a:ln>
                            <a:noFill/>
                          </a:ln>
                          <a:solidFill>
                            <a:schemeClr val="tx1"/>
                          </a:solidFill>
                          <a:effectLst/>
                          <a:latin typeface="Calibri" panose="020F050202020403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rPr>
                        <a:t>[NH</a:t>
                      </a:r>
                      <a:r>
                        <a:rPr kumimoji="0" lang="en-US" sz="2000" b="0" i="0" u="none" strike="noStrike" cap="none" normalizeH="0" baseline="-25000" dirty="0" smtClean="0">
                          <a:ln>
                            <a:noFill/>
                          </a:ln>
                          <a:solidFill>
                            <a:schemeClr val="tx1"/>
                          </a:solidFill>
                          <a:effectLst/>
                          <a:latin typeface="Calibri" panose="020F0502020204030204" pitchFamily="34" charset="0"/>
                        </a:rPr>
                        <a:t>3</a:t>
                      </a:r>
                      <a:r>
                        <a:rPr kumimoji="0" lang="en-US" sz="2000" b="0" i="0" u="none" strike="noStrike" cap="none" normalizeH="0" baseline="0" dirty="0" smtClean="0">
                          <a:ln>
                            <a:noFill/>
                          </a:ln>
                          <a:solidFill>
                            <a:schemeClr val="tx1"/>
                          </a:solidFill>
                          <a:effectLst/>
                          <a:latin typeface="Calibri" panose="020F0502020204030204" pitchFamily="34" charset="0"/>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r>
                        <a:rPr kumimoji="0" lang="en-US" sz="2000" b="0" i="0" u="none" strike="noStrike" cap="none" normalizeH="0" baseline="0" smtClean="0">
                          <a:ln>
                            <a:noFill/>
                          </a:ln>
                          <a:solidFill>
                            <a:schemeClr val="tx1"/>
                          </a:solidFill>
                          <a:effectLst/>
                          <a:latin typeface="Calibri" panose="020F0502020204030204" pitchFamily="34" charset="0"/>
                        </a:rPr>
                        <a:t>[Cu(NH</a:t>
                      </a:r>
                      <a:r>
                        <a:rPr kumimoji="0" lang="en-US" sz="2000" b="0" i="0" u="none" strike="noStrike" cap="none" normalizeH="0" baseline="-25000" smtClean="0">
                          <a:ln>
                            <a:noFill/>
                          </a:ln>
                          <a:solidFill>
                            <a:schemeClr val="tx1"/>
                          </a:solidFill>
                          <a:effectLst/>
                          <a:latin typeface="Calibri" panose="020F0502020204030204" pitchFamily="34" charset="0"/>
                        </a:rPr>
                        <a:t>3</a:t>
                      </a:r>
                      <a:r>
                        <a:rPr kumimoji="0" lang="en-US" sz="2000" b="0" i="0" u="none" strike="noStrike" cap="none" normalizeH="0" baseline="0" smtClean="0">
                          <a:ln>
                            <a:noFill/>
                          </a:ln>
                          <a:solidFill>
                            <a:schemeClr val="tx1"/>
                          </a:solidFill>
                          <a:effectLst/>
                          <a:latin typeface="Calibri" panose="020F0502020204030204" pitchFamily="34" charset="0"/>
                        </a:rPr>
                        <a:t>)</a:t>
                      </a:r>
                      <a:r>
                        <a:rPr kumimoji="0" lang="en-US" sz="2000" b="0" i="0" u="none" strike="noStrike" cap="none" normalizeH="0" baseline="-25000" smtClean="0">
                          <a:ln>
                            <a:noFill/>
                          </a:ln>
                          <a:solidFill>
                            <a:schemeClr val="tx1"/>
                          </a:solidFill>
                          <a:effectLst/>
                          <a:latin typeface="Calibri" panose="020F0502020204030204" pitchFamily="34" charset="0"/>
                        </a:rPr>
                        <a:t>2</a:t>
                      </a:r>
                      <a:r>
                        <a:rPr kumimoji="0" lang="en-US" sz="2000" b="0" i="0" u="none" strike="noStrike" cap="none" normalizeH="0" baseline="30000" smtClean="0">
                          <a:ln>
                            <a:noFill/>
                          </a:ln>
                          <a:solidFill>
                            <a:schemeClr val="tx1"/>
                          </a:solidFill>
                          <a:effectLst/>
                          <a:latin typeface="Calibri" panose="020F0502020204030204" pitchFamily="34" charset="0"/>
                        </a:rPr>
                        <a:t>2+</a:t>
                      </a:r>
                      <a:r>
                        <a:rPr kumimoji="0" lang="en-US" sz="2000" b="0" i="0" u="none" strike="noStrike" cap="none" normalizeH="0" baseline="0" smtClean="0">
                          <a:ln>
                            <a:noFill/>
                          </a:ln>
                          <a:solidFill>
                            <a:schemeClr val="tx1"/>
                          </a:solidFill>
                          <a:effectLst/>
                          <a:latin typeface="Calibri" panose="020F0502020204030204" pitchFamily="34" charset="0"/>
                        </a:rPr>
                        <a:t>]</a:t>
                      </a:r>
                      <a:endParaRPr kumimoji="0" lang="en-US" sz="2000" b="0" i="0" u="none" strike="noStrike" cap="none" normalizeH="0" baseline="-25000" smtClean="0">
                        <a:ln>
                          <a:noFill/>
                        </a:ln>
                        <a:solidFill>
                          <a:schemeClr val="tx1"/>
                        </a:solidFill>
                        <a:effectLst/>
                        <a:latin typeface="Calibri" panose="020F0502020204030204" pitchFamily="34" charset="0"/>
                        <a:cs typeface="Times New Roman" pitchFamily="18"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094">
                <a:tc>
                  <a:txBody>
                    <a:bodyPr/>
                    <a:lstStyle/>
                    <a:p>
                      <a:pPr marL="0" marR="0" lvl="0" indent="0" algn="l" defTabSz="914400" rtl="0" eaLnBrk="1" fontAlgn="base" latinLnBrk="0" hangingPunct="1">
                        <a:lnSpc>
                          <a:spcPct val="100000"/>
                        </a:lnSpc>
                        <a:spcBef>
                          <a:spcPct val="20000"/>
                        </a:spcBef>
                        <a:spcAft>
                          <a:spcPct val="0"/>
                        </a:spcAft>
                        <a:buClrTx/>
                        <a:buSzPct val="120000"/>
                        <a:buFontTx/>
                        <a:buNone/>
                        <a:tabLst/>
                      </a:pPr>
                      <a:r>
                        <a:rPr kumimoji="0" lang="en-US" sz="2000" b="0" i="0" u="none" strike="noStrike" cap="none" normalizeH="0" baseline="0" smtClean="0">
                          <a:ln>
                            <a:noFill/>
                          </a:ln>
                          <a:solidFill>
                            <a:schemeClr val="tx1"/>
                          </a:solidFill>
                          <a:effectLst/>
                          <a:latin typeface="Calibri" panose="020F0502020204030204" pitchFamily="34" charset="0"/>
                        </a:rPr>
                        <a:t>Initial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094">
                <a:tc>
                  <a:txBody>
                    <a:bodyPr/>
                    <a:lstStyle/>
                    <a:p>
                      <a:pPr marL="0" marR="0" lvl="0" indent="0" algn="l" defTabSz="914400" rtl="0" eaLnBrk="1" fontAlgn="base" latinLnBrk="0" hangingPunct="1">
                        <a:lnSpc>
                          <a:spcPct val="100000"/>
                        </a:lnSpc>
                        <a:spcBef>
                          <a:spcPct val="20000"/>
                        </a:spcBef>
                        <a:spcAft>
                          <a:spcPct val="0"/>
                        </a:spcAft>
                        <a:buClrTx/>
                        <a:buSzPct val="120000"/>
                        <a:buFontTx/>
                        <a:buNone/>
                        <a:tabLst/>
                      </a:pPr>
                      <a:r>
                        <a:rPr kumimoji="0" lang="en-US" sz="2000" b="0" i="0" u="none" strike="noStrike" cap="none" normalizeH="0" baseline="0" smtClean="0">
                          <a:ln>
                            <a:noFill/>
                          </a:ln>
                          <a:solidFill>
                            <a:schemeClr val="tx1"/>
                          </a:solidFill>
                          <a:effectLst/>
                          <a:latin typeface="Calibri" panose="020F0502020204030204" pitchFamily="34" charset="0"/>
                        </a:rPr>
                        <a:t>Change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094">
                <a:tc>
                  <a:txBody>
                    <a:bodyPr/>
                    <a:lstStyle/>
                    <a:p>
                      <a:pPr marL="0" marR="0" lvl="0" indent="0" algn="l" defTabSz="914400" rtl="0" eaLnBrk="1" fontAlgn="base" latinLnBrk="0" hangingPunct="1">
                        <a:lnSpc>
                          <a:spcPct val="100000"/>
                        </a:lnSpc>
                        <a:spcBef>
                          <a:spcPct val="20000"/>
                        </a:spcBef>
                        <a:spcAft>
                          <a:spcPct val="0"/>
                        </a:spcAft>
                        <a:buClrTx/>
                        <a:buSzPct val="120000"/>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rPr>
                        <a:t>Equilibrium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endParaRPr kumimoji="0" lang="en-US" sz="2000" b="0" i="1" u="none" strike="noStrike" cap="none" normalizeH="0" baseline="0" dirty="0" smtClean="0">
                        <a:ln>
                          <a:noFill/>
                        </a:ln>
                        <a:solidFill>
                          <a:schemeClr val="tx1"/>
                        </a:solidFill>
                        <a:effectLst/>
                        <a:latin typeface="Calibri" panose="020F0502020204030204" pitchFamily="34"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120000"/>
                        <a:buFontTx/>
                        <a:buNone/>
                        <a:tabLst/>
                      </a:pPr>
                      <a:endParaRPr kumimoji="0" lang="en-US" sz="2000" b="0" i="0" u="none" strike="noStrike" cap="none" normalizeH="0" baseline="0" dirty="0" smtClean="0">
                        <a:ln>
                          <a:noFill/>
                        </a:ln>
                        <a:solidFill>
                          <a:schemeClr val="tx1"/>
                        </a:solidFill>
                        <a:effectLst/>
                        <a:latin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0656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56098" y="5397761"/>
            <a:ext cx="2284214" cy="6730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9" name="Rectangle 18"/>
          <p:cNvSpPr/>
          <p:nvPr/>
        </p:nvSpPr>
        <p:spPr>
          <a:xfrm>
            <a:off x="2375956" y="6289278"/>
            <a:ext cx="4376057" cy="461665"/>
          </a:xfrm>
          <a:prstGeom prst="rect">
            <a:avLst/>
          </a:prstGeom>
        </p:spPr>
        <p:txBody>
          <a:bodyPr wrap="square">
            <a:spAutoFit/>
          </a:bodyPr>
          <a:lstStyle/>
          <a:p>
            <a:pPr lvl="0" algn="ctr" fontAlgn="base">
              <a:spcBef>
                <a:spcPct val="20000"/>
              </a:spcBef>
              <a:spcAft>
                <a:spcPct val="0"/>
              </a:spcAft>
              <a:tabLst>
                <a:tab pos="1774825" algn="l"/>
                <a:tab pos="3776663" algn="l"/>
                <a:tab pos="6454775" algn="l"/>
              </a:tabLst>
            </a:pPr>
            <a:r>
              <a:rPr lang="en-US" sz="2400" i="1" dirty="0">
                <a:solidFill>
                  <a:srgbClr val="000000"/>
                </a:solidFill>
              </a:rPr>
              <a:t>x </a:t>
            </a:r>
            <a:r>
              <a:rPr lang="en-US" sz="2400" dirty="0">
                <a:solidFill>
                  <a:srgbClr val="000000"/>
                </a:solidFill>
              </a:rPr>
              <a:t>= [Cu</a:t>
            </a:r>
            <a:r>
              <a:rPr lang="en-US" sz="2400" baseline="30000" dirty="0">
                <a:solidFill>
                  <a:srgbClr val="000000"/>
                </a:solidFill>
              </a:rPr>
              <a:t>2+</a:t>
            </a:r>
            <a:r>
              <a:rPr lang="en-US" sz="2400" dirty="0">
                <a:solidFill>
                  <a:srgbClr val="000000"/>
                </a:solidFill>
              </a:rPr>
              <a:t>] = </a:t>
            </a:r>
            <a:r>
              <a:rPr lang="en-US" sz="2400" b="1" dirty="0">
                <a:solidFill>
                  <a:srgbClr val="000000"/>
                </a:solidFill>
              </a:rPr>
              <a:t>1.6 x 10</a:t>
            </a:r>
            <a:r>
              <a:rPr lang="en-US" sz="2400" b="1" baseline="30000" dirty="0">
                <a:solidFill>
                  <a:srgbClr val="000000"/>
                </a:solidFill>
              </a:rPr>
              <a:t>-13</a:t>
            </a:r>
            <a:r>
              <a:rPr lang="en-US" sz="2400" b="1" dirty="0">
                <a:solidFill>
                  <a:srgbClr val="000000"/>
                </a:solidFill>
              </a:rPr>
              <a:t> </a:t>
            </a:r>
            <a:r>
              <a:rPr lang="en-US" sz="2400" b="1" i="1" dirty="0">
                <a:solidFill>
                  <a:srgbClr val="000000"/>
                </a:solidFill>
              </a:rPr>
              <a:t>M</a:t>
            </a:r>
            <a:endParaRPr lang="en-US" sz="2400" b="1" dirty="0">
              <a:solidFill>
                <a:srgbClr val="000000"/>
              </a:solidFill>
            </a:endParaRPr>
          </a:p>
        </p:txBody>
      </p:sp>
      <p:sp>
        <p:nvSpPr>
          <p:cNvPr id="2" name="Rectangle 1"/>
          <p:cNvSpPr/>
          <p:nvPr/>
        </p:nvSpPr>
        <p:spPr>
          <a:xfrm>
            <a:off x="3502051" y="3884328"/>
            <a:ext cx="508473" cy="400110"/>
          </a:xfrm>
          <a:prstGeom prst="rect">
            <a:avLst/>
          </a:prstGeom>
        </p:spPr>
        <p:txBody>
          <a:bodyPr wrap="none">
            <a:spAutoFit/>
          </a:bodyPr>
          <a:lstStyle/>
          <a:p>
            <a:pPr lvl="0" algn="ctr" fontAlgn="base">
              <a:spcBef>
                <a:spcPct val="20000"/>
              </a:spcBef>
              <a:spcAft>
                <a:spcPct val="0"/>
              </a:spcAft>
              <a:buSzPct val="120000"/>
            </a:pPr>
            <a:r>
              <a:rPr lang="en-US" sz="2000" dirty="0">
                <a:solidFill>
                  <a:srgbClr val="000000"/>
                </a:solidFill>
                <a:latin typeface="Calibri" panose="020F0502020204030204" pitchFamily="34" charset="0"/>
              </a:rPr>
              <a:t>0.2</a:t>
            </a:r>
          </a:p>
        </p:txBody>
      </p:sp>
      <p:sp>
        <p:nvSpPr>
          <p:cNvPr id="3" name="Rectangle 2"/>
          <p:cNvSpPr/>
          <p:nvPr/>
        </p:nvSpPr>
        <p:spPr>
          <a:xfrm>
            <a:off x="4875404" y="3907942"/>
            <a:ext cx="508473" cy="400110"/>
          </a:xfrm>
          <a:prstGeom prst="rect">
            <a:avLst/>
          </a:prstGeom>
        </p:spPr>
        <p:txBody>
          <a:bodyPr wrap="none">
            <a:spAutoFit/>
          </a:bodyPr>
          <a:lstStyle/>
          <a:p>
            <a:pPr lvl="0" algn="ctr" fontAlgn="base">
              <a:spcBef>
                <a:spcPct val="20000"/>
              </a:spcBef>
              <a:spcAft>
                <a:spcPct val="0"/>
              </a:spcAft>
              <a:buSzPct val="120000"/>
            </a:pPr>
            <a:r>
              <a:rPr lang="en-US" sz="2000" dirty="0">
                <a:solidFill>
                  <a:srgbClr val="000000"/>
                </a:solidFill>
                <a:latin typeface="Calibri" panose="020F0502020204030204" pitchFamily="34" charset="0"/>
              </a:rPr>
              <a:t>1.2</a:t>
            </a:r>
          </a:p>
        </p:txBody>
      </p:sp>
      <p:sp>
        <p:nvSpPr>
          <p:cNvPr id="16" name="Rectangle 15"/>
          <p:cNvSpPr/>
          <p:nvPr/>
        </p:nvSpPr>
        <p:spPr>
          <a:xfrm>
            <a:off x="6629398" y="3896605"/>
            <a:ext cx="314509" cy="400110"/>
          </a:xfrm>
          <a:prstGeom prst="rect">
            <a:avLst/>
          </a:prstGeom>
        </p:spPr>
        <p:txBody>
          <a:bodyPr wrap="none">
            <a:spAutoFit/>
          </a:bodyPr>
          <a:lstStyle/>
          <a:p>
            <a:pPr lvl="0" algn="ctr" fontAlgn="base">
              <a:spcBef>
                <a:spcPct val="20000"/>
              </a:spcBef>
              <a:spcAft>
                <a:spcPct val="0"/>
              </a:spcAft>
              <a:buSzPct val="120000"/>
            </a:pPr>
            <a:r>
              <a:rPr lang="en-US" sz="2000" dirty="0">
                <a:solidFill>
                  <a:srgbClr val="000000"/>
                </a:solidFill>
                <a:latin typeface="Calibri" panose="020F0502020204030204" pitchFamily="34" charset="0"/>
              </a:rPr>
              <a:t>0</a:t>
            </a:r>
          </a:p>
        </p:txBody>
      </p:sp>
      <p:sp>
        <p:nvSpPr>
          <p:cNvPr id="18" name="Rectangle 17"/>
          <p:cNvSpPr/>
          <p:nvPr/>
        </p:nvSpPr>
        <p:spPr>
          <a:xfrm>
            <a:off x="3367667" y="4296715"/>
            <a:ext cx="715260" cy="400110"/>
          </a:xfrm>
          <a:prstGeom prst="rect">
            <a:avLst/>
          </a:prstGeom>
        </p:spPr>
        <p:txBody>
          <a:bodyPr wrap="none">
            <a:spAutoFit/>
          </a:bodyPr>
          <a:lstStyle/>
          <a:p>
            <a:pPr lvl="0" algn="ctr" fontAlgn="base">
              <a:spcBef>
                <a:spcPct val="20000"/>
              </a:spcBef>
              <a:spcAft>
                <a:spcPct val="0"/>
              </a:spcAft>
              <a:buSzPct val="120000"/>
            </a:pPr>
            <a:r>
              <a:rPr lang="en-US" sz="2000" dirty="0">
                <a:solidFill>
                  <a:srgbClr val="000000"/>
                </a:solidFill>
                <a:latin typeface="Calibri" panose="020F0502020204030204" pitchFamily="34" charset="0"/>
              </a:rPr>
              <a:t>-</a:t>
            </a:r>
            <a:r>
              <a:rPr lang="en-US" sz="2000" dirty="0">
                <a:solidFill>
                  <a:srgbClr val="000000"/>
                </a:solidFill>
                <a:latin typeface="Calibri" panose="020F0502020204030204" pitchFamily="34" charset="0"/>
                <a:cs typeface="Times New Roman" pitchFamily="18" charset="0"/>
              </a:rPr>
              <a:t>≈</a:t>
            </a:r>
            <a:r>
              <a:rPr lang="en-US" sz="2000" dirty="0">
                <a:solidFill>
                  <a:srgbClr val="000000"/>
                </a:solidFill>
                <a:latin typeface="Calibri" panose="020F0502020204030204" pitchFamily="34" charset="0"/>
              </a:rPr>
              <a:t>0.2</a:t>
            </a:r>
          </a:p>
        </p:txBody>
      </p:sp>
      <p:sp>
        <p:nvSpPr>
          <p:cNvPr id="20" name="Rectangle 19"/>
          <p:cNvSpPr/>
          <p:nvPr/>
        </p:nvSpPr>
        <p:spPr>
          <a:xfrm>
            <a:off x="4695220" y="4300282"/>
            <a:ext cx="873957" cy="400110"/>
          </a:xfrm>
          <a:prstGeom prst="rect">
            <a:avLst/>
          </a:prstGeom>
        </p:spPr>
        <p:txBody>
          <a:bodyPr wrap="none">
            <a:spAutoFit/>
          </a:bodyPr>
          <a:lstStyle/>
          <a:p>
            <a:pPr lvl="0" algn="ctr" fontAlgn="base">
              <a:spcBef>
                <a:spcPct val="20000"/>
              </a:spcBef>
              <a:spcAft>
                <a:spcPct val="0"/>
              </a:spcAft>
              <a:buSzPct val="120000"/>
            </a:pPr>
            <a:r>
              <a:rPr lang="en-US" sz="2000" dirty="0">
                <a:solidFill>
                  <a:srgbClr val="000000"/>
                </a:solidFill>
                <a:latin typeface="Calibri" panose="020F0502020204030204" pitchFamily="34" charset="0"/>
              </a:rPr>
              <a:t>-4(0.2)</a:t>
            </a:r>
          </a:p>
        </p:txBody>
      </p:sp>
      <p:sp>
        <p:nvSpPr>
          <p:cNvPr id="21" name="Rectangle 20"/>
          <p:cNvSpPr/>
          <p:nvPr/>
        </p:nvSpPr>
        <p:spPr>
          <a:xfrm>
            <a:off x="6462684" y="4284438"/>
            <a:ext cx="636713" cy="400110"/>
          </a:xfrm>
          <a:prstGeom prst="rect">
            <a:avLst/>
          </a:prstGeom>
        </p:spPr>
        <p:txBody>
          <a:bodyPr wrap="none">
            <a:spAutoFit/>
          </a:bodyPr>
          <a:lstStyle/>
          <a:p>
            <a:pPr lvl="0" algn="ctr" fontAlgn="base">
              <a:spcBef>
                <a:spcPct val="20000"/>
              </a:spcBef>
              <a:spcAft>
                <a:spcPct val="0"/>
              </a:spcAft>
              <a:buSzPct val="120000"/>
            </a:pPr>
            <a:r>
              <a:rPr lang="en-US" sz="2000" dirty="0">
                <a:solidFill>
                  <a:srgbClr val="000000"/>
                </a:solidFill>
                <a:latin typeface="Calibri" panose="020F0502020204030204" pitchFamily="34" charset="0"/>
              </a:rPr>
              <a:t>+0.2</a:t>
            </a:r>
          </a:p>
        </p:txBody>
      </p:sp>
      <p:sp>
        <p:nvSpPr>
          <p:cNvPr id="22" name="Rectangle 21"/>
          <p:cNvSpPr/>
          <p:nvPr/>
        </p:nvSpPr>
        <p:spPr>
          <a:xfrm>
            <a:off x="3623164" y="4693076"/>
            <a:ext cx="295273" cy="400110"/>
          </a:xfrm>
          <a:prstGeom prst="rect">
            <a:avLst/>
          </a:prstGeom>
        </p:spPr>
        <p:txBody>
          <a:bodyPr wrap="none">
            <a:spAutoFit/>
          </a:bodyPr>
          <a:lstStyle/>
          <a:p>
            <a:pPr lvl="0" algn="ctr" fontAlgn="base">
              <a:spcBef>
                <a:spcPct val="20000"/>
              </a:spcBef>
              <a:spcAft>
                <a:spcPct val="0"/>
              </a:spcAft>
              <a:buSzPct val="120000"/>
            </a:pPr>
            <a:r>
              <a:rPr lang="en-US" sz="2000" i="1" dirty="0">
                <a:solidFill>
                  <a:srgbClr val="000000"/>
                </a:solidFill>
                <a:latin typeface="Calibri" panose="020F0502020204030204" pitchFamily="34" charset="0"/>
                <a:cs typeface="Times New Roman" pitchFamily="18" charset="0"/>
              </a:rPr>
              <a:t>x</a:t>
            </a:r>
          </a:p>
        </p:txBody>
      </p:sp>
      <p:sp>
        <p:nvSpPr>
          <p:cNvPr id="23" name="Rectangle 22"/>
          <p:cNvSpPr/>
          <p:nvPr/>
        </p:nvSpPr>
        <p:spPr>
          <a:xfrm>
            <a:off x="4898560" y="4684548"/>
            <a:ext cx="508473" cy="400110"/>
          </a:xfrm>
          <a:prstGeom prst="rect">
            <a:avLst/>
          </a:prstGeom>
        </p:spPr>
        <p:txBody>
          <a:bodyPr wrap="none">
            <a:spAutoFit/>
          </a:bodyPr>
          <a:lstStyle/>
          <a:p>
            <a:pPr lvl="0" algn="ctr" fontAlgn="base">
              <a:spcBef>
                <a:spcPct val="20000"/>
              </a:spcBef>
              <a:spcAft>
                <a:spcPct val="0"/>
              </a:spcAft>
              <a:buSzPct val="120000"/>
            </a:pPr>
            <a:r>
              <a:rPr lang="en-US" sz="2000" dirty="0">
                <a:solidFill>
                  <a:srgbClr val="000000"/>
                </a:solidFill>
                <a:latin typeface="Calibri" panose="020F0502020204030204" pitchFamily="34" charset="0"/>
              </a:rPr>
              <a:t>0.4</a:t>
            </a:r>
          </a:p>
        </p:txBody>
      </p:sp>
      <p:sp>
        <p:nvSpPr>
          <p:cNvPr id="25" name="Rectangle 24"/>
          <p:cNvSpPr/>
          <p:nvPr/>
        </p:nvSpPr>
        <p:spPr>
          <a:xfrm>
            <a:off x="6561896" y="4693076"/>
            <a:ext cx="508473" cy="400110"/>
          </a:xfrm>
          <a:prstGeom prst="rect">
            <a:avLst/>
          </a:prstGeom>
        </p:spPr>
        <p:txBody>
          <a:bodyPr wrap="none">
            <a:spAutoFit/>
          </a:bodyPr>
          <a:lstStyle/>
          <a:p>
            <a:pPr lvl="0" algn="ctr" fontAlgn="base">
              <a:spcBef>
                <a:spcPct val="20000"/>
              </a:spcBef>
              <a:spcAft>
                <a:spcPct val="0"/>
              </a:spcAft>
              <a:buSzPct val="120000"/>
            </a:pPr>
            <a:r>
              <a:rPr lang="en-US" sz="2000" dirty="0">
                <a:solidFill>
                  <a:srgbClr val="000000"/>
                </a:solidFill>
                <a:latin typeface="Calibri" panose="020F0502020204030204" pitchFamily="34" charset="0"/>
              </a:rPr>
              <a:t>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0656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65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9" grpId="0"/>
      <p:bldP spid="2" grpId="0"/>
      <p:bldP spid="3" grpId="0"/>
      <p:bldP spid="16" grpId="0"/>
      <p:bldP spid="18" grpId="0"/>
      <p:bldP spid="20" grpId="0"/>
      <p:bldP spid="21" grpId="0"/>
      <p:bldP spid="22"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t>Solubility Product</a:t>
            </a:r>
            <a:endParaRPr lang="en-US" sz="4000" u="sng" dirty="0"/>
          </a:p>
        </p:txBody>
      </p:sp>
      <p:sp>
        <p:nvSpPr>
          <p:cNvPr id="6" name="Text Box 10"/>
          <p:cNvSpPr txBox="1">
            <a:spLocks noChangeArrowheads="1"/>
          </p:cNvSpPr>
          <p:nvPr/>
        </p:nvSpPr>
        <p:spPr bwMode="auto">
          <a:xfrm>
            <a:off x="1812115" y="3222856"/>
            <a:ext cx="5509713"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i="1" dirty="0" err="1" smtClean="0">
                <a:solidFill>
                  <a:srgbClr val="FF0000"/>
                </a:solidFill>
              </a:rPr>
              <a:t>K</a:t>
            </a:r>
            <a:r>
              <a:rPr lang="en-US" sz="2800" b="1" i="1" baseline="-25000" dirty="0" err="1" smtClean="0">
                <a:solidFill>
                  <a:srgbClr val="FF0000"/>
                </a:solidFill>
              </a:rPr>
              <a:t>sp</a:t>
            </a:r>
            <a:r>
              <a:rPr lang="en-US" sz="2800" dirty="0" smtClean="0">
                <a:solidFill>
                  <a:srgbClr val="000000"/>
                </a:solidFill>
              </a:rPr>
              <a:t> is the </a:t>
            </a:r>
            <a:r>
              <a:rPr lang="en-US" sz="2800" b="1" i="1" dirty="0" smtClean="0">
                <a:solidFill>
                  <a:srgbClr val="FF0000"/>
                </a:solidFill>
              </a:rPr>
              <a:t>solubility product constant</a:t>
            </a:r>
          </a:p>
        </p:txBody>
      </p:sp>
      <p:grpSp>
        <p:nvGrpSpPr>
          <p:cNvPr id="7" name="Group 8"/>
          <p:cNvGrpSpPr>
            <a:grpSpLocks/>
          </p:cNvGrpSpPr>
          <p:nvPr/>
        </p:nvGrpSpPr>
        <p:grpSpPr bwMode="auto">
          <a:xfrm>
            <a:off x="794915" y="4079984"/>
            <a:ext cx="4344988" cy="457200"/>
            <a:chOff x="1580" y="528"/>
            <a:chExt cx="2737" cy="288"/>
          </a:xfrm>
        </p:grpSpPr>
        <p:sp>
          <p:nvSpPr>
            <p:cNvPr id="8" name="Text Box 5"/>
            <p:cNvSpPr txBox="1">
              <a:spLocks noChangeArrowheads="1"/>
            </p:cNvSpPr>
            <p:nvPr/>
          </p:nvSpPr>
          <p:spPr bwMode="auto">
            <a:xfrm>
              <a:off x="1580" y="528"/>
              <a:ext cx="273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Arial" charset="0"/>
                </a:rPr>
                <a:t>AgCl</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Ag</a:t>
              </a:r>
              <a:r>
                <a:rPr lang="en-US" sz="24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Cl</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9" name="Line 6"/>
            <p:cNvSpPr>
              <a:spLocks noChangeShapeType="1"/>
            </p:cNvSpPr>
            <p:nvPr/>
          </p:nvSpPr>
          <p:spPr bwMode="auto">
            <a:xfrm>
              <a:off x="2368" y="624"/>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10" name="Line 7"/>
            <p:cNvSpPr>
              <a:spLocks noChangeShapeType="1"/>
            </p:cNvSpPr>
            <p:nvPr/>
          </p:nvSpPr>
          <p:spPr bwMode="auto">
            <a:xfrm flipH="1">
              <a:off x="2368" y="720"/>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11" name="Text Box 9"/>
          <p:cNvSpPr txBox="1">
            <a:spLocks noChangeArrowheads="1"/>
          </p:cNvSpPr>
          <p:nvPr/>
        </p:nvSpPr>
        <p:spPr bwMode="auto">
          <a:xfrm>
            <a:off x="6181725" y="4078316"/>
            <a:ext cx="214630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smtClean="0">
                <a:solidFill>
                  <a:srgbClr val="FF0000"/>
                </a:solidFill>
                <a:latin typeface="Arial" charset="0"/>
              </a:rPr>
              <a:t>K</a:t>
            </a:r>
            <a:r>
              <a:rPr lang="en-US" sz="2400" i="1" baseline="-25000" dirty="0" err="1" smtClean="0">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[Ag</a:t>
            </a:r>
            <a:r>
              <a:rPr lang="en-US" sz="2400" baseline="30000" dirty="0" smtClean="0">
                <a:solidFill>
                  <a:srgbClr val="000000"/>
                </a:solidFill>
                <a:latin typeface="Arial" charset="0"/>
              </a:rPr>
              <a:t>+</a:t>
            </a:r>
            <a:r>
              <a:rPr lang="en-US" sz="2400" dirty="0" smtClean="0">
                <a:solidFill>
                  <a:srgbClr val="000000"/>
                </a:solidFill>
                <a:latin typeface="Arial" charset="0"/>
              </a:rPr>
              <a:t>][Cl</a:t>
            </a:r>
            <a:r>
              <a:rPr lang="en-US" sz="2800" baseline="30000" dirty="0" smtClean="0">
                <a:solidFill>
                  <a:srgbClr val="000000"/>
                </a:solidFill>
                <a:latin typeface="Arial" charset="0"/>
              </a:rPr>
              <a:t>-</a:t>
            </a:r>
            <a:r>
              <a:rPr lang="en-US" sz="2400" dirty="0" smtClean="0">
                <a:solidFill>
                  <a:srgbClr val="000000"/>
                </a:solidFill>
                <a:latin typeface="Arial" charset="0"/>
              </a:rPr>
              <a:t>]</a:t>
            </a:r>
            <a:endParaRPr lang="en-US" sz="2400" i="1" dirty="0" smtClean="0">
              <a:solidFill>
                <a:srgbClr val="000000"/>
              </a:solidFill>
              <a:latin typeface="Arial" charset="0"/>
            </a:endParaRPr>
          </a:p>
        </p:txBody>
      </p:sp>
      <p:grpSp>
        <p:nvGrpSpPr>
          <p:cNvPr id="13" name="Group 15"/>
          <p:cNvGrpSpPr>
            <a:grpSpLocks/>
          </p:cNvGrpSpPr>
          <p:nvPr/>
        </p:nvGrpSpPr>
        <p:grpSpPr bwMode="auto">
          <a:xfrm>
            <a:off x="688899" y="4709460"/>
            <a:ext cx="4635500" cy="457200"/>
            <a:chOff x="144" y="1440"/>
            <a:chExt cx="2920" cy="288"/>
          </a:xfrm>
        </p:grpSpPr>
        <p:sp>
          <p:nvSpPr>
            <p:cNvPr id="14" name="Text Box 12"/>
            <p:cNvSpPr txBox="1">
              <a:spLocks noChangeArrowheads="1"/>
            </p:cNvSpPr>
            <p:nvPr/>
          </p:nvSpPr>
          <p:spPr bwMode="auto">
            <a:xfrm>
              <a:off x="144" y="1440"/>
              <a:ext cx="292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MgF</a:t>
              </a:r>
              <a:r>
                <a:rPr lang="en-US" sz="2400" baseline="-25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Mg</a:t>
              </a:r>
              <a:r>
                <a:rPr lang="en-US" sz="2400" baseline="30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+ 2F</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15" name="Line 13"/>
            <p:cNvSpPr>
              <a:spLocks noChangeShapeType="1"/>
            </p:cNvSpPr>
            <p:nvPr/>
          </p:nvSpPr>
          <p:spPr bwMode="auto">
            <a:xfrm>
              <a:off x="984" y="153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16" name="Line 14"/>
            <p:cNvSpPr>
              <a:spLocks noChangeShapeType="1"/>
            </p:cNvSpPr>
            <p:nvPr/>
          </p:nvSpPr>
          <p:spPr bwMode="auto">
            <a:xfrm flipH="1">
              <a:off x="984" y="163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17" name="Text Box 16"/>
          <p:cNvSpPr txBox="1">
            <a:spLocks noChangeArrowheads="1"/>
          </p:cNvSpPr>
          <p:nvPr/>
        </p:nvSpPr>
        <p:spPr bwMode="auto">
          <a:xfrm>
            <a:off x="6181725" y="4709460"/>
            <a:ext cx="23193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[Mg</a:t>
            </a:r>
            <a:r>
              <a:rPr lang="en-US" sz="2400" baseline="30000" dirty="0" smtClean="0">
                <a:solidFill>
                  <a:srgbClr val="000000"/>
                </a:solidFill>
                <a:latin typeface="Arial" charset="0"/>
              </a:rPr>
              <a:t>2+</a:t>
            </a:r>
            <a:r>
              <a:rPr lang="en-US" sz="2400" dirty="0" smtClean="0">
                <a:solidFill>
                  <a:srgbClr val="000000"/>
                </a:solidFill>
                <a:latin typeface="Arial" charset="0"/>
              </a:rPr>
              <a:t>][F</a:t>
            </a:r>
            <a:r>
              <a:rPr lang="en-US" sz="2800" baseline="30000" dirty="0" smtClean="0">
                <a:solidFill>
                  <a:srgbClr val="000000"/>
                </a:solidFill>
                <a:latin typeface="Arial" charset="0"/>
              </a:rPr>
              <a:t>-</a:t>
            </a:r>
            <a:r>
              <a:rPr lang="en-US" sz="2400" dirty="0" smtClean="0">
                <a:solidFill>
                  <a:srgbClr val="000000"/>
                </a:solidFill>
                <a:latin typeface="Arial" charset="0"/>
              </a:rPr>
              <a:t>]</a:t>
            </a:r>
            <a:r>
              <a:rPr lang="en-US" sz="2400" baseline="30000" dirty="0" smtClean="0">
                <a:solidFill>
                  <a:srgbClr val="000000"/>
                </a:solidFill>
                <a:latin typeface="Arial" charset="0"/>
              </a:rPr>
              <a:t>2</a:t>
            </a:r>
            <a:endParaRPr lang="en-US" sz="2400" i="1" dirty="0" smtClean="0">
              <a:solidFill>
                <a:srgbClr val="000000"/>
              </a:solidFill>
              <a:latin typeface="Arial" charset="0"/>
            </a:endParaRPr>
          </a:p>
        </p:txBody>
      </p:sp>
      <p:grpSp>
        <p:nvGrpSpPr>
          <p:cNvPr id="18" name="Group 26"/>
          <p:cNvGrpSpPr>
            <a:grpSpLocks/>
          </p:cNvGrpSpPr>
          <p:nvPr/>
        </p:nvGrpSpPr>
        <p:grpSpPr bwMode="auto">
          <a:xfrm>
            <a:off x="384103" y="5377036"/>
            <a:ext cx="5302250" cy="457200"/>
            <a:chOff x="144" y="1776"/>
            <a:chExt cx="3340" cy="288"/>
          </a:xfrm>
        </p:grpSpPr>
        <p:sp>
          <p:nvSpPr>
            <p:cNvPr id="19" name="Text Box 18"/>
            <p:cNvSpPr txBox="1">
              <a:spLocks noChangeArrowheads="1"/>
            </p:cNvSpPr>
            <p:nvPr/>
          </p:nvSpPr>
          <p:spPr bwMode="auto">
            <a:xfrm>
              <a:off x="144" y="1776"/>
              <a:ext cx="334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Ag</a:t>
              </a:r>
              <a:r>
                <a:rPr lang="en-US" sz="2400" baseline="-25000" dirty="0" smtClean="0">
                  <a:solidFill>
                    <a:srgbClr val="000000"/>
                  </a:solidFill>
                  <a:latin typeface="Arial" charset="0"/>
                </a:rPr>
                <a:t>2</a:t>
              </a:r>
              <a:r>
                <a:rPr lang="en-US" sz="2400" dirty="0" smtClean="0">
                  <a:solidFill>
                    <a:srgbClr val="000000"/>
                  </a:solidFill>
                  <a:latin typeface="Arial" charset="0"/>
                </a:rPr>
                <a:t>CO</a:t>
              </a:r>
              <a:r>
                <a:rPr lang="en-US" sz="2400" baseline="-25000" dirty="0" smtClean="0">
                  <a:solidFill>
                    <a:srgbClr val="000000"/>
                  </a:solidFill>
                  <a:latin typeface="Arial" charset="0"/>
                </a:rPr>
                <a:t>3</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2Ag</a:t>
              </a:r>
              <a:r>
                <a:rPr lang="en-US" sz="24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CO</a:t>
              </a:r>
              <a:r>
                <a:rPr lang="en-US" sz="2400" baseline="-25000" dirty="0" smtClean="0">
                  <a:solidFill>
                    <a:srgbClr val="000000"/>
                  </a:solidFill>
                  <a:latin typeface="Arial" charset="0"/>
                </a:rPr>
                <a:t>3</a:t>
              </a:r>
              <a:r>
                <a:rPr lang="en-US" sz="2400" baseline="30000" dirty="0" smtClean="0">
                  <a:solidFill>
                    <a:srgbClr val="000000"/>
                  </a:solidFill>
                  <a:latin typeface="Arial" charset="0"/>
                </a:rPr>
                <a:t>2</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20" name="Line 19"/>
            <p:cNvSpPr>
              <a:spLocks noChangeShapeType="1"/>
            </p:cNvSpPr>
            <p:nvPr/>
          </p:nvSpPr>
          <p:spPr bwMode="auto">
            <a:xfrm>
              <a:off x="1188" y="187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21" name="Line 20"/>
            <p:cNvSpPr>
              <a:spLocks noChangeShapeType="1"/>
            </p:cNvSpPr>
            <p:nvPr/>
          </p:nvSpPr>
          <p:spPr bwMode="auto">
            <a:xfrm flipH="1">
              <a:off x="1188" y="1968"/>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22" name="Text Box 21"/>
          <p:cNvSpPr txBox="1">
            <a:spLocks noChangeArrowheads="1"/>
          </p:cNvSpPr>
          <p:nvPr/>
        </p:nvSpPr>
        <p:spPr bwMode="auto">
          <a:xfrm>
            <a:off x="6181725" y="5377036"/>
            <a:ext cx="26527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[Ag</a:t>
            </a:r>
            <a:r>
              <a:rPr lang="en-US" sz="2400" baseline="30000" dirty="0" smtClean="0">
                <a:solidFill>
                  <a:srgbClr val="000000"/>
                </a:solidFill>
                <a:latin typeface="Arial" charset="0"/>
              </a:rPr>
              <a:t>+</a:t>
            </a:r>
            <a:r>
              <a:rPr lang="en-US" sz="2400" dirty="0" smtClean="0">
                <a:solidFill>
                  <a:srgbClr val="000000"/>
                </a:solidFill>
                <a:latin typeface="Arial" charset="0"/>
              </a:rPr>
              <a:t>]</a:t>
            </a:r>
            <a:r>
              <a:rPr lang="en-US" sz="2400" baseline="30000" dirty="0" smtClean="0">
                <a:solidFill>
                  <a:srgbClr val="000000"/>
                </a:solidFill>
                <a:latin typeface="Arial" charset="0"/>
              </a:rPr>
              <a:t>2</a:t>
            </a:r>
            <a:r>
              <a:rPr lang="en-US" sz="2400" dirty="0" smtClean="0">
                <a:solidFill>
                  <a:srgbClr val="000000"/>
                </a:solidFill>
                <a:latin typeface="Arial" charset="0"/>
              </a:rPr>
              <a:t>[CO</a:t>
            </a:r>
            <a:r>
              <a:rPr lang="en-US" sz="2400" baseline="-25000" dirty="0" smtClean="0">
                <a:solidFill>
                  <a:srgbClr val="000000"/>
                </a:solidFill>
                <a:latin typeface="Arial" charset="0"/>
              </a:rPr>
              <a:t>3</a:t>
            </a:r>
            <a:r>
              <a:rPr lang="en-US" sz="2400" baseline="30000" dirty="0" smtClean="0">
                <a:solidFill>
                  <a:srgbClr val="000000"/>
                </a:solidFill>
                <a:latin typeface="Arial" charset="0"/>
              </a:rPr>
              <a:t>2</a:t>
            </a:r>
            <a:r>
              <a:rPr lang="en-US" sz="2800" baseline="30000" dirty="0" smtClean="0">
                <a:solidFill>
                  <a:srgbClr val="000000"/>
                </a:solidFill>
                <a:latin typeface="Arial" charset="0"/>
              </a:rPr>
              <a:t>-</a:t>
            </a:r>
            <a:r>
              <a:rPr lang="en-US" sz="2400" dirty="0" smtClean="0">
                <a:solidFill>
                  <a:srgbClr val="000000"/>
                </a:solidFill>
                <a:latin typeface="Arial" charset="0"/>
              </a:rPr>
              <a:t>]</a:t>
            </a:r>
            <a:endParaRPr lang="en-US" sz="2400" i="1" dirty="0" smtClean="0">
              <a:solidFill>
                <a:srgbClr val="000000"/>
              </a:solidFill>
              <a:latin typeface="Arial" charset="0"/>
            </a:endParaRPr>
          </a:p>
        </p:txBody>
      </p:sp>
      <p:grpSp>
        <p:nvGrpSpPr>
          <p:cNvPr id="23" name="Group 27"/>
          <p:cNvGrpSpPr>
            <a:grpSpLocks/>
          </p:cNvGrpSpPr>
          <p:nvPr/>
        </p:nvGrpSpPr>
        <p:grpSpPr bwMode="auto">
          <a:xfrm>
            <a:off x="119063" y="5950192"/>
            <a:ext cx="5900737" cy="457200"/>
            <a:chOff x="-228" y="2112"/>
            <a:chExt cx="3717" cy="288"/>
          </a:xfrm>
        </p:grpSpPr>
        <p:sp>
          <p:nvSpPr>
            <p:cNvPr id="24" name="Text Box 22"/>
            <p:cNvSpPr txBox="1">
              <a:spLocks noChangeArrowheads="1"/>
            </p:cNvSpPr>
            <p:nvPr/>
          </p:nvSpPr>
          <p:spPr bwMode="auto">
            <a:xfrm>
              <a:off x="-228" y="2112"/>
              <a:ext cx="3717"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Ca</a:t>
              </a:r>
              <a:r>
                <a:rPr lang="en-US" sz="2400" baseline="-25000" dirty="0" smtClean="0">
                  <a:solidFill>
                    <a:srgbClr val="000000"/>
                  </a:solidFill>
                  <a:latin typeface="Arial" charset="0"/>
                </a:rPr>
                <a:t>3</a:t>
              </a:r>
              <a:r>
                <a:rPr lang="en-US" sz="2400" dirty="0" smtClean="0">
                  <a:solidFill>
                    <a:srgbClr val="000000"/>
                  </a:solidFill>
                  <a:latin typeface="Arial" charset="0"/>
                </a:rPr>
                <a:t>(PO</a:t>
              </a:r>
              <a:r>
                <a:rPr lang="en-US" sz="2400" baseline="-25000" dirty="0" smtClean="0">
                  <a:solidFill>
                    <a:srgbClr val="000000"/>
                  </a:solidFill>
                  <a:latin typeface="Arial" charset="0"/>
                </a:rPr>
                <a:t>4</a:t>
              </a:r>
              <a:r>
                <a:rPr lang="en-US" sz="2400" dirty="0" smtClean="0">
                  <a:solidFill>
                    <a:srgbClr val="000000"/>
                  </a:solidFill>
                  <a:latin typeface="Arial" charset="0"/>
                </a:rPr>
                <a:t>)</a:t>
              </a:r>
              <a:r>
                <a:rPr lang="en-US" sz="2400" baseline="-25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3Ca</a:t>
              </a:r>
              <a:r>
                <a:rPr lang="en-US" sz="2400" baseline="30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+ 2PO</a:t>
              </a:r>
              <a:r>
                <a:rPr lang="en-US" sz="2400" baseline="-25000" dirty="0" smtClean="0">
                  <a:solidFill>
                    <a:srgbClr val="000000"/>
                  </a:solidFill>
                  <a:latin typeface="Arial" charset="0"/>
                </a:rPr>
                <a:t>4</a:t>
              </a:r>
              <a:r>
                <a:rPr lang="en-US" sz="2400" baseline="30000" dirty="0" smtClean="0">
                  <a:solidFill>
                    <a:srgbClr val="000000"/>
                  </a:solidFill>
                  <a:latin typeface="Arial" charset="0"/>
                </a:rPr>
                <a:t>3</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25" name="Line 23"/>
            <p:cNvSpPr>
              <a:spLocks noChangeShapeType="1"/>
            </p:cNvSpPr>
            <p:nvPr/>
          </p:nvSpPr>
          <p:spPr bwMode="auto">
            <a:xfrm>
              <a:off x="1000" y="2208"/>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26" name="Line 24"/>
            <p:cNvSpPr>
              <a:spLocks noChangeShapeType="1"/>
            </p:cNvSpPr>
            <p:nvPr/>
          </p:nvSpPr>
          <p:spPr bwMode="auto">
            <a:xfrm flipH="1">
              <a:off x="1000" y="2304"/>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27" name="Text Box 25"/>
          <p:cNvSpPr txBox="1">
            <a:spLocks noChangeArrowheads="1"/>
          </p:cNvSpPr>
          <p:nvPr/>
        </p:nvSpPr>
        <p:spPr bwMode="auto">
          <a:xfrm>
            <a:off x="6181725" y="5950192"/>
            <a:ext cx="28781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[Ca</a:t>
            </a:r>
            <a:r>
              <a:rPr lang="en-US" sz="2400" baseline="30000" dirty="0" smtClean="0">
                <a:solidFill>
                  <a:srgbClr val="000000"/>
                </a:solidFill>
                <a:latin typeface="Arial" charset="0"/>
              </a:rPr>
              <a:t>2+</a:t>
            </a:r>
            <a:r>
              <a:rPr lang="en-US" sz="2400" dirty="0" smtClean="0">
                <a:solidFill>
                  <a:srgbClr val="000000"/>
                </a:solidFill>
                <a:latin typeface="Arial" charset="0"/>
              </a:rPr>
              <a:t>]</a:t>
            </a:r>
            <a:r>
              <a:rPr lang="en-US" sz="2400" baseline="30000" dirty="0" smtClean="0">
                <a:solidFill>
                  <a:srgbClr val="000000"/>
                </a:solidFill>
                <a:latin typeface="Arial" charset="0"/>
              </a:rPr>
              <a:t>3</a:t>
            </a:r>
            <a:r>
              <a:rPr lang="en-US" sz="2400" dirty="0" smtClean="0">
                <a:solidFill>
                  <a:srgbClr val="000000"/>
                </a:solidFill>
                <a:latin typeface="Arial" charset="0"/>
              </a:rPr>
              <a:t>[PO</a:t>
            </a:r>
            <a:r>
              <a:rPr lang="en-US" sz="2400" baseline="-25000" dirty="0" smtClean="0">
                <a:solidFill>
                  <a:srgbClr val="000000"/>
                </a:solidFill>
                <a:latin typeface="Arial" charset="0"/>
              </a:rPr>
              <a:t>4</a:t>
            </a:r>
            <a:r>
              <a:rPr lang="en-US" sz="2400" baseline="30000" dirty="0" smtClean="0">
                <a:solidFill>
                  <a:srgbClr val="000000"/>
                </a:solidFill>
                <a:latin typeface="Arial" charset="0"/>
              </a:rPr>
              <a:t>3</a:t>
            </a:r>
            <a:r>
              <a:rPr lang="en-US" sz="2800" baseline="30000" dirty="0" smtClean="0">
                <a:solidFill>
                  <a:srgbClr val="000000"/>
                </a:solidFill>
                <a:latin typeface="Arial" charset="0"/>
              </a:rPr>
              <a:t>-</a:t>
            </a:r>
            <a:r>
              <a:rPr lang="en-US" sz="2400" dirty="0" smtClean="0">
                <a:solidFill>
                  <a:srgbClr val="000000"/>
                </a:solidFill>
                <a:latin typeface="Arial" charset="0"/>
              </a:rPr>
              <a:t>]</a:t>
            </a:r>
            <a:r>
              <a:rPr lang="en-US" sz="2400" baseline="30000" dirty="0" smtClean="0">
                <a:solidFill>
                  <a:srgbClr val="000000"/>
                </a:solidFill>
                <a:latin typeface="Arial" charset="0"/>
              </a:rPr>
              <a:t>2</a:t>
            </a:r>
            <a:endParaRPr lang="en-US" sz="2400" i="1" dirty="0" smtClean="0">
              <a:solidFill>
                <a:srgbClr val="000000"/>
              </a:solidFill>
              <a:latin typeface="Arial" charset="0"/>
            </a:endParaRPr>
          </a:p>
        </p:txBody>
      </p:sp>
      <p:sp>
        <p:nvSpPr>
          <p:cNvPr id="28" name="Rectangle 1031"/>
          <p:cNvSpPr>
            <a:spLocks noGrp="1" noChangeArrowheads="1"/>
          </p:cNvSpPr>
          <p:nvPr>
            <p:ph sz="half" idx="1"/>
          </p:nvPr>
        </p:nvSpPr>
        <p:spPr>
          <a:xfrm>
            <a:off x="563220" y="1163162"/>
            <a:ext cx="8077200" cy="461665"/>
          </a:xfrm>
        </p:spPr>
        <p:txBody>
          <a:bodyPr wrap="square">
            <a:spAutoFit/>
          </a:bodyPr>
          <a:lstStyle/>
          <a:p>
            <a:pPr>
              <a:buNone/>
            </a:pPr>
            <a:r>
              <a:rPr lang="en-US" altLang="en-US" sz="2400" dirty="0"/>
              <a:t>For </a:t>
            </a:r>
            <a:r>
              <a:rPr lang="en-US" altLang="en-US" sz="2400" dirty="0" smtClean="0"/>
              <a:t>a general dissolution/precipitation equilibrium </a:t>
            </a:r>
            <a:r>
              <a:rPr lang="en-US" altLang="en-US" sz="2400" dirty="0"/>
              <a:t>such as</a:t>
            </a:r>
            <a:r>
              <a:rPr lang="en-US" altLang="en-US" sz="2400" dirty="0" smtClean="0"/>
              <a:t>:</a:t>
            </a:r>
          </a:p>
        </p:txBody>
      </p:sp>
      <p:grpSp>
        <p:nvGrpSpPr>
          <p:cNvPr id="29" name="Group 22"/>
          <p:cNvGrpSpPr/>
          <p:nvPr/>
        </p:nvGrpSpPr>
        <p:grpSpPr>
          <a:xfrm>
            <a:off x="2028757" y="1718287"/>
            <a:ext cx="5062604" cy="584775"/>
            <a:chOff x="2718483" y="1679518"/>
            <a:chExt cx="5062604" cy="584775"/>
          </a:xfrm>
        </p:grpSpPr>
        <p:sp>
          <p:nvSpPr>
            <p:cNvPr id="30" name="Text Box 13"/>
            <p:cNvSpPr txBox="1">
              <a:spLocks noChangeArrowheads="1"/>
            </p:cNvSpPr>
            <p:nvPr/>
          </p:nvSpPr>
          <p:spPr bwMode="auto">
            <a:xfrm>
              <a:off x="2718483" y="1679518"/>
              <a:ext cx="5062604" cy="584775"/>
            </a:xfrm>
            <a:prstGeom prst="rect">
              <a:avLst/>
            </a:prstGeom>
            <a:noFill/>
            <a:ln w="9525">
              <a:noFill/>
              <a:miter lim="800000"/>
              <a:headEnd/>
              <a:tailEnd/>
            </a:ln>
          </p:spPr>
          <p:txBody>
            <a:bodyPr wrap="none">
              <a:spAutoFit/>
            </a:bodyPr>
            <a:lstStyle/>
            <a:p>
              <a:r>
                <a:rPr lang="en-US" sz="3200" dirty="0" err="1" smtClean="0"/>
                <a:t>A</a:t>
              </a:r>
              <a:r>
                <a:rPr lang="en-US" sz="3200" baseline="-25000" dirty="0" err="1" smtClean="0"/>
                <a:t>a</a:t>
              </a:r>
              <a:r>
                <a:rPr lang="en-US" sz="3200" dirty="0" err="1" smtClean="0"/>
                <a:t>B</a:t>
              </a:r>
              <a:r>
                <a:rPr lang="en-US" sz="3200" baseline="-25000" dirty="0" err="1" smtClean="0"/>
                <a:t>b</a:t>
              </a:r>
              <a:r>
                <a:rPr lang="en-US" sz="3200" dirty="0" smtClean="0"/>
                <a:t>(s)          </a:t>
              </a:r>
              <a:r>
                <a:rPr lang="en-US" sz="3200" i="1" dirty="0" err="1" smtClean="0"/>
                <a:t>a</a:t>
              </a:r>
              <a:r>
                <a:rPr lang="en-US" sz="3200" dirty="0" err="1" smtClean="0"/>
                <a:t>A</a:t>
              </a:r>
              <a:r>
                <a:rPr lang="en-US" sz="3200" dirty="0" smtClean="0"/>
                <a:t> (</a:t>
              </a:r>
              <a:r>
                <a:rPr lang="en-US" sz="3200" dirty="0" err="1" smtClean="0"/>
                <a:t>aq</a:t>
              </a:r>
              <a:r>
                <a:rPr lang="en-US" sz="3200" dirty="0" smtClean="0"/>
                <a:t>) </a:t>
              </a:r>
              <a:r>
                <a:rPr lang="en-US" sz="3200" dirty="0"/>
                <a:t>+ </a:t>
              </a:r>
              <a:r>
                <a:rPr lang="en-US" sz="3200" dirty="0" err="1" smtClean="0"/>
                <a:t>b</a:t>
              </a:r>
              <a:r>
                <a:rPr lang="en-US" sz="3200" i="1" dirty="0" err="1" smtClean="0"/>
                <a:t>B</a:t>
              </a:r>
              <a:r>
                <a:rPr lang="en-US" sz="3200" i="1" dirty="0" smtClean="0"/>
                <a:t> (</a:t>
              </a:r>
              <a:r>
                <a:rPr lang="en-US" sz="3200" i="1" dirty="0" err="1" smtClean="0"/>
                <a:t>aq</a:t>
              </a:r>
              <a:r>
                <a:rPr lang="en-US" sz="3200" i="1" dirty="0" smtClean="0"/>
                <a:t>)</a:t>
              </a:r>
              <a:endParaRPr lang="en-US" sz="3200" i="1" dirty="0"/>
            </a:p>
          </p:txBody>
        </p:sp>
        <p:graphicFrame>
          <p:nvGraphicFramePr>
            <p:cNvPr id="31" name="Object 2"/>
            <p:cNvGraphicFramePr>
              <a:graphicFrameLocks noChangeAspect="1"/>
            </p:cNvGraphicFramePr>
            <p:nvPr>
              <p:extLst>
                <p:ext uri="{D42A27DB-BD31-4B8C-83A1-F6EECF244321}">
                  <p14:modId xmlns="" xmlns:p14="http://schemas.microsoft.com/office/powerpoint/2010/main" val="3560171706"/>
                </p:ext>
              </p:extLst>
            </p:nvPr>
          </p:nvGraphicFramePr>
          <p:xfrm>
            <a:off x="4097321" y="1896187"/>
            <a:ext cx="620034" cy="182450"/>
          </p:xfrm>
          <a:graphic>
            <a:graphicData uri="http://schemas.openxmlformats.org/presentationml/2006/ole">
              <p:oleObj spid="_x0000_s319535" name="CS ChemDraw Drawing" r:id="rId3" imgW="1014619" imgH="243270" progId="ChemDraw.Document.6.0">
                <p:embed/>
              </p:oleObj>
            </a:graphicData>
          </a:graphic>
        </p:graphicFrame>
      </p:grpSp>
      <p:sp>
        <p:nvSpPr>
          <p:cNvPr id="33" name="Text Box 5"/>
          <p:cNvSpPr txBox="1">
            <a:spLocks noChangeArrowheads="1"/>
          </p:cNvSpPr>
          <p:nvPr/>
        </p:nvSpPr>
        <p:spPr bwMode="auto">
          <a:xfrm>
            <a:off x="3344232" y="2479045"/>
            <a:ext cx="1032270" cy="584775"/>
          </a:xfrm>
          <a:prstGeom prst="rect">
            <a:avLst/>
          </a:prstGeom>
          <a:noFill/>
          <a:ln w="9525">
            <a:noFill/>
            <a:miter lim="800000"/>
            <a:headEnd/>
            <a:tailEnd/>
          </a:ln>
          <a:effectLst/>
        </p:spPr>
        <p:txBody>
          <a:bodyPr wrap="none">
            <a:spAutoFit/>
          </a:bodyPr>
          <a:lstStyle/>
          <a:p>
            <a:pPr algn="r" eaLnBrk="1" hangingPunct="1"/>
            <a:r>
              <a:rPr lang="en-US" sz="3200" i="1" dirty="0" err="1" smtClean="0">
                <a:solidFill>
                  <a:srgbClr val="FF0000"/>
                </a:solidFill>
              </a:rPr>
              <a:t>K</a:t>
            </a:r>
            <a:r>
              <a:rPr lang="en-US" sz="3200" i="1" baseline="-25000" dirty="0" err="1" smtClean="0">
                <a:solidFill>
                  <a:srgbClr val="FF0000"/>
                </a:solidFill>
              </a:rPr>
              <a:t>sp</a:t>
            </a:r>
            <a:r>
              <a:rPr lang="en-US" sz="3200" dirty="0" smtClean="0"/>
              <a:t> </a:t>
            </a:r>
            <a:r>
              <a:rPr lang="en-US" sz="3200" dirty="0"/>
              <a:t>= </a:t>
            </a:r>
            <a:endParaRPr lang="en-US" sz="3200" i="1" dirty="0"/>
          </a:p>
        </p:txBody>
      </p:sp>
      <p:sp>
        <p:nvSpPr>
          <p:cNvPr id="37" name="Text Box 7"/>
          <p:cNvSpPr txBox="1">
            <a:spLocks noChangeArrowheads="1"/>
          </p:cNvSpPr>
          <p:nvPr/>
        </p:nvSpPr>
        <p:spPr bwMode="auto">
          <a:xfrm>
            <a:off x="4235340" y="2464194"/>
            <a:ext cx="806631" cy="584775"/>
          </a:xfrm>
          <a:prstGeom prst="rect">
            <a:avLst/>
          </a:prstGeom>
          <a:noFill/>
          <a:ln w="9525">
            <a:noFill/>
            <a:miter lim="800000"/>
            <a:headEnd/>
            <a:tailEnd/>
          </a:ln>
          <a:effectLst/>
        </p:spPr>
        <p:txBody>
          <a:bodyPr wrap="none">
            <a:spAutoFit/>
          </a:bodyPr>
          <a:lstStyle/>
          <a:p>
            <a:pPr eaLnBrk="1" hangingPunct="1"/>
            <a:r>
              <a:rPr lang="en-US" sz="3200" dirty="0" smtClean="0"/>
              <a:t>[A]</a:t>
            </a:r>
            <a:r>
              <a:rPr lang="en-US" sz="3200" baseline="30000" dirty="0" smtClean="0"/>
              <a:t>a</a:t>
            </a:r>
            <a:endParaRPr lang="en-US" sz="3200" dirty="0"/>
          </a:p>
        </p:txBody>
      </p:sp>
      <p:sp>
        <p:nvSpPr>
          <p:cNvPr id="38" name="Text Box 7"/>
          <p:cNvSpPr txBox="1">
            <a:spLocks noChangeArrowheads="1"/>
          </p:cNvSpPr>
          <p:nvPr/>
        </p:nvSpPr>
        <p:spPr bwMode="auto">
          <a:xfrm>
            <a:off x="4877888" y="2462219"/>
            <a:ext cx="805029" cy="584775"/>
          </a:xfrm>
          <a:prstGeom prst="rect">
            <a:avLst/>
          </a:prstGeom>
          <a:noFill/>
          <a:ln w="9525">
            <a:noFill/>
            <a:miter lim="800000"/>
            <a:headEnd/>
            <a:tailEnd/>
          </a:ln>
          <a:effectLst/>
        </p:spPr>
        <p:txBody>
          <a:bodyPr wrap="none">
            <a:spAutoFit/>
          </a:bodyPr>
          <a:lstStyle/>
          <a:p>
            <a:pPr eaLnBrk="1" hangingPunct="1"/>
            <a:r>
              <a:rPr lang="en-US" sz="3200" dirty="0" smtClean="0"/>
              <a:t>[B]</a:t>
            </a:r>
            <a:r>
              <a:rPr lang="en-US" sz="3200" baseline="30000" dirty="0" smtClean="0"/>
              <a:t>b</a:t>
            </a:r>
            <a:endParaRPr lang="en-US" sz="3200" dirty="0"/>
          </a:p>
        </p:txBody>
      </p:sp>
      <p:sp>
        <p:nvSpPr>
          <p:cNvPr id="32" name="Slide Number Placeholder 31"/>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 xmlns:p14="http://schemas.microsoft.com/office/powerpoint/2010/main" val="9908607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5" name="Picture 3"/>
          <p:cNvPicPr>
            <a:picLocks noChangeAspect="1" noChangeArrowheads="1"/>
          </p:cNvPicPr>
          <p:nvPr/>
        </p:nvPicPr>
        <p:blipFill>
          <a:blip r:embed="rId3" cstate="print"/>
          <a:srcRect/>
          <a:stretch>
            <a:fillRect/>
          </a:stretch>
        </p:blipFill>
        <p:spPr bwMode="auto">
          <a:xfrm>
            <a:off x="4178569" y="1846046"/>
            <a:ext cx="2231325" cy="3903986"/>
          </a:xfrm>
          <a:prstGeom prst="rect">
            <a:avLst/>
          </a:prstGeom>
          <a:noFill/>
          <a:ln w="9525">
            <a:noFill/>
            <a:miter lim="800000"/>
            <a:headEnd/>
            <a:tailEnd/>
          </a:ln>
        </p:spPr>
      </p:pic>
      <p:pic>
        <p:nvPicPr>
          <p:cNvPr id="765956" name="Picture 4"/>
          <p:cNvPicPr>
            <a:picLocks noChangeAspect="1" noChangeArrowheads="1"/>
          </p:cNvPicPr>
          <p:nvPr/>
        </p:nvPicPr>
        <p:blipFill>
          <a:blip r:embed="rId4" cstate="print"/>
          <a:srcRect/>
          <a:stretch>
            <a:fillRect/>
          </a:stretch>
        </p:blipFill>
        <p:spPr bwMode="auto">
          <a:xfrm>
            <a:off x="6406199" y="1890793"/>
            <a:ext cx="2257927" cy="3864082"/>
          </a:xfrm>
          <a:prstGeom prst="rect">
            <a:avLst/>
          </a:prstGeom>
          <a:noFill/>
          <a:ln w="9525">
            <a:noFill/>
            <a:miter lim="800000"/>
            <a:headEnd/>
            <a:tailEnd/>
          </a:ln>
        </p:spPr>
      </p:pic>
      <p:sp>
        <p:nvSpPr>
          <p:cNvPr id="5"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and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grpSp>
        <p:nvGrpSpPr>
          <p:cNvPr id="6" name="Group 5"/>
          <p:cNvGrpSpPr/>
          <p:nvPr/>
        </p:nvGrpSpPr>
        <p:grpSpPr>
          <a:xfrm>
            <a:off x="-188439" y="1445557"/>
            <a:ext cx="3962173" cy="400110"/>
            <a:chOff x="798513" y="1801469"/>
            <a:chExt cx="3962173" cy="400110"/>
          </a:xfrm>
        </p:grpSpPr>
        <p:sp>
          <p:nvSpPr>
            <p:cNvPr id="7" name="Rectangle 17"/>
            <p:cNvSpPr txBox="1">
              <a:spLocks noChangeArrowheads="1"/>
            </p:cNvSpPr>
            <p:nvPr/>
          </p:nvSpPr>
          <p:spPr>
            <a:xfrm>
              <a:off x="798513" y="1801469"/>
              <a:ext cx="3962173"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Font typeface="Arial" pitchFamily="34" charset="0"/>
                <a:buNone/>
              </a:pPr>
              <a:r>
                <a:rPr lang="en-US" altLang="en-US" sz="2000" dirty="0" err="1" smtClean="0"/>
                <a:t>AgCl</a:t>
              </a:r>
              <a:r>
                <a:rPr lang="en-US" altLang="en-US" sz="2000" dirty="0" smtClean="0"/>
                <a:t>(</a:t>
              </a:r>
              <a:r>
                <a:rPr lang="en-US" altLang="en-US" sz="2000" i="1" dirty="0" smtClean="0"/>
                <a:t>s</a:t>
              </a:r>
              <a:r>
                <a:rPr lang="en-US" altLang="en-US" sz="2000" dirty="0" smtClean="0"/>
                <a:t>)  </a:t>
              </a:r>
              <a:r>
                <a:rPr lang="en-US" altLang="en-US" sz="2000" baseline="30000" dirty="0">
                  <a:sym typeface="Symbol"/>
                </a:rPr>
                <a:t> </a:t>
              </a:r>
              <a:r>
                <a:rPr lang="en-US" altLang="en-US" sz="2000" dirty="0" smtClean="0">
                  <a:sym typeface="Symbol"/>
                </a:rPr>
                <a:t>             </a:t>
              </a:r>
              <a:r>
                <a:rPr lang="en-US" altLang="en-US" sz="2000" dirty="0" smtClean="0"/>
                <a:t>Ag</a:t>
              </a:r>
              <a:r>
                <a:rPr lang="en-US" altLang="en-US" sz="2000" baseline="30000" dirty="0" smtClean="0">
                  <a:sym typeface="Symbol"/>
                </a:rPr>
                <a:t>+</a:t>
              </a:r>
              <a:r>
                <a:rPr lang="en-US" altLang="en-US" sz="2000" dirty="0" smtClean="0">
                  <a:sym typeface="Symbol"/>
                </a:rPr>
                <a:t>(</a:t>
              </a:r>
              <a:r>
                <a:rPr lang="en-US" altLang="en-US" sz="2000" i="1" dirty="0" err="1" smtClean="0">
                  <a:sym typeface="Symbol"/>
                </a:rPr>
                <a:t>aq</a:t>
              </a:r>
              <a:r>
                <a:rPr lang="en-US" altLang="en-US" sz="2000" dirty="0" smtClean="0">
                  <a:sym typeface="Symbol"/>
                </a:rPr>
                <a:t>) + Cl</a:t>
              </a:r>
              <a:r>
                <a:rPr lang="en-US" altLang="en-US" sz="2000" baseline="30000" dirty="0" smtClean="0">
                  <a:sym typeface="Symbol"/>
                </a:rPr>
                <a:t>–</a:t>
              </a:r>
              <a:r>
                <a:rPr lang="en-US" altLang="en-US" sz="2000" dirty="0" smtClean="0">
                  <a:sym typeface="Symbol"/>
                </a:rPr>
                <a:t>(</a:t>
              </a:r>
              <a:r>
                <a:rPr lang="en-US" altLang="en-US" sz="2000" i="1" dirty="0" err="1" smtClean="0">
                  <a:sym typeface="Symbol"/>
                </a:rPr>
                <a:t>aq</a:t>
              </a:r>
              <a:r>
                <a:rPr lang="en-US" altLang="en-US" sz="2000" dirty="0" smtClean="0">
                  <a:sym typeface="Symbol"/>
                </a:rPr>
                <a:t>)</a:t>
              </a:r>
            </a:p>
          </p:txBody>
        </p:sp>
        <p:sp>
          <p:nvSpPr>
            <p:cNvPr id="8" name="Line 6"/>
            <p:cNvSpPr>
              <a:spLocks noChangeShapeType="1"/>
            </p:cNvSpPr>
            <p:nvPr/>
          </p:nvSpPr>
          <p:spPr bwMode="auto">
            <a:xfrm>
              <a:off x="1988455"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sp>
          <p:nvSpPr>
            <p:cNvPr id="9" name="Line 7"/>
            <p:cNvSpPr>
              <a:spLocks noChangeShapeType="1"/>
            </p:cNvSpPr>
            <p:nvPr/>
          </p:nvSpPr>
          <p:spPr bwMode="auto">
            <a:xfrm flipH="1">
              <a:off x="1959427"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grpSp>
      <p:sp>
        <p:nvSpPr>
          <p:cNvPr id="10" name="Rectangle 9"/>
          <p:cNvSpPr/>
          <p:nvPr/>
        </p:nvSpPr>
        <p:spPr>
          <a:xfrm>
            <a:off x="411664" y="954864"/>
            <a:ext cx="2062296" cy="461665"/>
          </a:xfrm>
          <a:prstGeom prst="rect">
            <a:avLst/>
          </a:prstGeom>
        </p:spPr>
        <p:txBody>
          <a:bodyPr wrap="none">
            <a:spAutoFit/>
          </a:bodyPr>
          <a:lstStyle/>
          <a:p>
            <a:pPr lvl="0" algn="ctr" fontAlgn="base">
              <a:spcBef>
                <a:spcPct val="0"/>
              </a:spcBef>
              <a:spcAft>
                <a:spcPct val="0"/>
              </a:spcAft>
            </a:pPr>
            <a:r>
              <a:rPr lang="en-US" sz="2400" dirty="0" err="1" smtClean="0">
                <a:solidFill>
                  <a:srgbClr val="000000"/>
                </a:solidFill>
                <a:latin typeface="Calibri" pitchFamily="34" charset="0"/>
              </a:rPr>
              <a:t>K</a:t>
            </a:r>
            <a:r>
              <a:rPr lang="en-US" sz="2400" baseline="-25000" dirty="0" err="1" smtClean="0">
                <a:solidFill>
                  <a:srgbClr val="000000"/>
                </a:solidFill>
                <a:latin typeface="Calibri" pitchFamily="34" charset="0"/>
              </a:rPr>
              <a:t>sp</a:t>
            </a:r>
            <a:r>
              <a:rPr lang="en-US" sz="2400" dirty="0" smtClean="0">
                <a:solidFill>
                  <a:srgbClr val="000000"/>
                </a:solidFill>
                <a:latin typeface="Calibri" pitchFamily="34" charset="0"/>
              </a:rPr>
              <a:t> = 1.6 x 10</a:t>
            </a:r>
            <a:r>
              <a:rPr lang="en-US" sz="2400" baseline="30000" dirty="0" smtClean="0">
                <a:solidFill>
                  <a:srgbClr val="000000"/>
                </a:solidFill>
                <a:latin typeface="Calibri" pitchFamily="34" charset="0"/>
              </a:rPr>
              <a:t>-10</a:t>
            </a:r>
            <a:endParaRPr lang="en-US" sz="2400" baseline="30000" dirty="0">
              <a:solidFill>
                <a:srgbClr val="000000"/>
              </a:solidFill>
            </a:endParaRPr>
          </a:p>
        </p:txBody>
      </p:sp>
      <p:grpSp>
        <p:nvGrpSpPr>
          <p:cNvPr id="11" name="Group 10"/>
          <p:cNvGrpSpPr/>
          <p:nvPr/>
        </p:nvGrpSpPr>
        <p:grpSpPr>
          <a:xfrm>
            <a:off x="87255" y="5807109"/>
            <a:ext cx="4354155" cy="400110"/>
            <a:chOff x="798513" y="1801469"/>
            <a:chExt cx="4354155" cy="400110"/>
          </a:xfrm>
        </p:grpSpPr>
        <p:sp>
          <p:nvSpPr>
            <p:cNvPr id="12" name="Rectangle 17"/>
            <p:cNvSpPr txBox="1">
              <a:spLocks noChangeArrowheads="1"/>
            </p:cNvSpPr>
            <p:nvPr/>
          </p:nvSpPr>
          <p:spPr>
            <a:xfrm>
              <a:off x="798513" y="1801469"/>
              <a:ext cx="4354155"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None/>
              </a:pPr>
              <a:r>
                <a:rPr lang="en-US" altLang="en-US" sz="2000" dirty="0"/>
                <a:t>Ag</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 </a:t>
              </a:r>
              <a:r>
                <a:rPr lang="en-US" altLang="en-US" sz="2000" dirty="0" smtClean="0">
                  <a:sym typeface="Symbol"/>
                </a:rPr>
                <a:t>NH</a:t>
              </a:r>
              <a:r>
                <a:rPr lang="en-US" altLang="en-US" sz="2000" baseline="-25000" dirty="0" smtClean="0">
                  <a:sym typeface="Symbol"/>
                </a:rPr>
                <a:t>3</a:t>
              </a:r>
              <a:r>
                <a:rPr lang="en-US" altLang="en-US" sz="2000" dirty="0" smtClean="0">
                  <a:sym typeface="Symbol"/>
                </a:rPr>
                <a:t>(</a:t>
              </a:r>
              <a:r>
                <a:rPr lang="en-US" altLang="en-US" sz="2000" i="1" dirty="0" err="1" smtClean="0">
                  <a:sym typeface="Symbol"/>
                </a:rPr>
                <a:t>aq</a:t>
              </a:r>
              <a:r>
                <a:rPr lang="en-US" altLang="en-US" sz="2000" dirty="0" smtClean="0">
                  <a:sym typeface="Symbol"/>
                </a:rPr>
                <a:t>)              </a:t>
              </a:r>
              <a:r>
                <a:rPr lang="en-US" altLang="en-US" sz="2000" dirty="0" smtClean="0"/>
                <a:t>Ag(NH</a:t>
              </a:r>
              <a:r>
                <a:rPr lang="en-US" altLang="en-US" sz="2000" baseline="-25000" dirty="0" smtClean="0"/>
                <a:t>3</a:t>
              </a:r>
              <a:r>
                <a:rPr lang="en-US" altLang="en-US" sz="2000" dirty="0" smtClean="0"/>
                <a:t>)</a:t>
              </a:r>
              <a:r>
                <a:rPr lang="en-US" altLang="en-US" sz="2000" baseline="-25000" dirty="0" smtClean="0"/>
                <a:t>2</a:t>
              </a:r>
              <a:r>
                <a:rPr lang="en-US" altLang="en-US" sz="2000" baseline="30000" dirty="0" smtClean="0"/>
                <a:t>+</a:t>
              </a:r>
              <a:r>
                <a:rPr lang="en-US" altLang="en-US" sz="2000" dirty="0" smtClean="0"/>
                <a:t>(</a:t>
              </a:r>
              <a:r>
                <a:rPr lang="en-US" altLang="en-US" sz="2000" i="1" dirty="0" err="1" smtClean="0"/>
                <a:t>aq</a:t>
              </a:r>
              <a:r>
                <a:rPr lang="en-US" altLang="en-US" sz="2000" dirty="0" smtClean="0"/>
                <a:t>)</a:t>
              </a:r>
              <a:endParaRPr lang="en-US" altLang="en-US" sz="2000" dirty="0" smtClean="0">
                <a:sym typeface="Symbol"/>
              </a:endParaRPr>
            </a:p>
          </p:txBody>
        </p:sp>
        <p:sp>
          <p:nvSpPr>
            <p:cNvPr id="13" name="Line 6"/>
            <p:cNvSpPr>
              <a:spLocks noChangeShapeType="1"/>
            </p:cNvSpPr>
            <p:nvPr/>
          </p:nvSpPr>
          <p:spPr bwMode="auto">
            <a:xfrm>
              <a:off x="2888323"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sp>
          <p:nvSpPr>
            <p:cNvPr id="14" name="Line 7"/>
            <p:cNvSpPr>
              <a:spLocks noChangeShapeType="1"/>
            </p:cNvSpPr>
            <p:nvPr/>
          </p:nvSpPr>
          <p:spPr bwMode="auto">
            <a:xfrm flipH="1">
              <a:off x="2859295"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grpSp>
      <p:sp>
        <p:nvSpPr>
          <p:cNvPr id="15" name="Rectangle 14"/>
          <p:cNvSpPr/>
          <p:nvPr/>
        </p:nvSpPr>
        <p:spPr>
          <a:xfrm>
            <a:off x="1343146" y="6309251"/>
            <a:ext cx="1769459" cy="461665"/>
          </a:xfrm>
          <a:prstGeom prst="rect">
            <a:avLst/>
          </a:prstGeom>
        </p:spPr>
        <p:txBody>
          <a:bodyPr wrap="none">
            <a:spAutoFit/>
          </a:bodyPr>
          <a:lstStyle/>
          <a:p>
            <a:pPr lvl="0" algn="ctr" fontAlgn="base">
              <a:spcBef>
                <a:spcPct val="0"/>
              </a:spcBef>
              <a:spcAft>
                <a:spcPct val="0"/>
              </a:spcAft>
            </a:pPr>
            <a:r>
              <a:rPr lang="en-US" sz="2400" dirty="0" err="1" smtClean="0">
                <a:solidFill>
                  <a:srgbClr val="000000"/>
                </a:solidFill>
                <a:latin typeface="Calibri" pitchFamily="34" charset="0"/>
              </a:rPr>
              <a:t>K</a:t>
            </a:r>
            <a:r>
              <a:rPr lang="en-US" sz="2400" baseline="-25000" dirty="0" err="1" smtClean="0">
                <a:solidFill>
                  <a:srgbClr val="000000"/>
                </a:solidFill>
                <a:latin typeface="Calibri" pitchFamily="34" charset="0"/>
              </a:rPr>
              <a:t>f</a:t>
            </a:r>
            <a:r>
              <a:rPr lang="en-US" sz="2400" dirty="0" smtClean="0">
                <a:solidFill>
                  <a:srgbClr val="000000"/>
                </a:solidFill>
                <a:latin typeface="Calibri" pitchFamily="34" charset="0"/>
              </a:rPr>
              <a:t> = 1.7 x 10</a:t>
            </a:r>
            <a:r>
              <a:rPr lang="en-US" sz="2400" baseline="30000" dirty="0" smtClean="0">
                <a:solidFill>
                  <a:srgbClr val="000000"/>
                </a:solidFill>
                <a:latin typeface="Calibri" pitchFamily="34" charset="0"/>
              </a:rPr>
              <a:t>7</a:t>
            </a:r>
            <a:endParaRPr lang="en-US" sz="2400" baseline="30000" dirty="0">
              <a:solidFill>
                <a:srgbClr val="000000"/>
              </a:solidFill>
            </a:endParaRPr>
          </a:p>
        </p:txBody>
      </p:sp>
      <p:grpSp>
        <p:nvGrpSpPr>
          <p:cNvPr id="16" name="Group 15"/>
          <p:cNvGrpSpPr/>
          <p:nvPr/>
        </p:nvGrpSpPr>
        <p:grpSpPr>
          <a:xfrm>
            <a:off x="4136467" y="1447911"/>
            <a:ext cx="3962173" cy="400110"/>
            <a:chOff x="842055" y="1801469"/>
            <a:chExt cx="3962173" cy="400110"/>
          </a:xfrm>
        </p:grpSpPr>
        <p:sp>
          <p:nvSpPr>
            <p:cNvPr id="17" name="Rectangle 17"/>
            <p:cNvSpPr txBox="1">
              <a:spLocks noChangeArrowheads="1"/>
            </p:cNvSpPr>
            <p:nvPr/>
          </p:nvSpPr>
          <p:spPr>
            <a:xfrm>
              <a:off x="842055" y="1801469"/>
              <a:ext cx="3962173"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None/>
              </a:pPr>
              <a:r>
                <a:rPr lang="en-US" altLang="en-US" sz="2000" dirty="0"/>
                <a:t>Ag</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 </a:t>
              </a:r>
              <a:r>
                <a:rPr lang="en-US" altLang="en-US" sz="2000" dirty="0" smtClean="0">
                  <a:sym typeface="Symbol"/>
                </a:rPr>
                <a:t>Br</a:t>
              </a:r>
              <a:r>
                <a:rPr lang="en-US" altLang="en-US" sz="2000" baseline="30000" dirty="0" smtClean="0">
                  <a:sym typeface="Symbol"/>
                </a:rPr>
                <a:t>–</a:t>
              </a:r>
              <a:r>
                <a:rPr lang="en-US" altLang="en-US" sz="2000" dirty="0" smtClean="0">
                  <a:sym typeface="Symbol"/>
                </a:rPr>
                <a:t>(</a:t>
              </a:r>
              <a:r>
                <a:rPr lang="en-US" altLang="en-US" sz="2000" i="1" dirty="0" err="1" smtClean="0">
                  <a:sym typeface="Symbol"/>
                </a:rPr>
                <a:t>aq</a:t>
              </a:r>
              <a:r>
                <a:rPr lang="en-US" altLang="en-US" sz="2000" dirty="0" smtClean="0">
                  <a:sym typeface="Symbol"/>
                </a:rPr>
                <a:t>)               </a:t>
              </a:r>
              <a:r>
                <a:rPr lang="en-US" altLang="en-US" sz="2000" dirty="0" err="1" smtClean="0"/>
                <a:t>AgBr</a:t>
              </a:r>
              <a:r>
                <a:rPr lang="en-US" altLang="en-US" sz="2000" dirty="0" smtClean="0"/>
                <a:t>(</a:t>
              </a:r>
              <a:r>
                <a:rPr lang="en-US" altLang="en-US" sz="2000" i="1" dirty="0" smtClean="0"/>
                <a:t>s</a:t>
              </a:r>
              <a:r>
                <a:rPr lang="en-US" altLang="en-US" sz="2000" dirty="0" smtClean="0"/>
                <a:t>)</a:t>
              </a:r>
              <a:endParaRPr lang="en-US" altLang="en-US" sz="2000" dirty="0" smtClean="0">
                <a:sym typeface="Symbol"/>
              </a:endParaRPr>
            </a:p>
          </p:txBody>
        </p:sp>
        <p:sp>
          <p:nvSpPr>
            <p:cNvPr id="18" name="Line 6"/>
            <p:cNvSpPr>
              <a:spLocks noChangeShapeType="1"/>
            </p:cNvSpPr>
            <p:nvPr/>
          </p:nvSpPr>
          <p:spPr bwMode="auto">
            <a:xfrm>
              <a:off x="3004435"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sp>
          <p:nvSpPr>
            <p:cNvPr id="19" name="Line 7"/>
            <p:cNvSpPr>
              <a:spLocks noChangeShapeType="1"/>
            </p:cNvSpPr>
            <p:nvPr/>
          </p:nvSpPr>
          <p:spPr bwMode="auto">
            <a:xfrm flipH="1">
              <a:off x="2975407"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grpSp>
      <p:sp>
        <p:nvSpPr>
          <p:cNvPr id="20" name="Rectangle 19"/>
          <p:cNvSpPr/>
          <p:nvPr/>
        </p:nvSpPr>
        <p:spPr>
          <a:xfrm>
            <a:off x="4849876" y="976805"/>
            <a:ext cx="2506327" cy="461665"/>
          </a:xfrm>
          <a:prstGeom prst="rect">
            <a:avLst/>
          </a:prstGeom>
        </p:spPr>
        <p:txBody>
          <a:bodyPr wrap="none">
            <a:spAutoFit/>
          </a:bodyPr>
          <a:lstStyle/>
          <a:p>
            <a:pPr lvl="0" algn="ctr" fontAlgn="base">
              <a:spcBef>
                <a:spcPct val="0"/>
              </a:spcBef>
              <a:spcAft>
                <a:spcPct val="0"/>
              </a:spcAft>
            </a:pPr>
            <a:r>
              <a:rPr lang="en-US" sz="2400" dirty="0" smtClean="0">
                <a:solidFill>
                  <a:srgbClr val="000000"/>
                </a:solidFill>
                <a:latin typeface="Calibri" pitchFamily="34" charset="0"/>
              </a:rPr>
              <a:t>1/</a:t>
            </a:r>
            <a:r>
              <a:rPr lang="en-US" sz="2400" dirty="0" err="1" smtClean="0">
                <a:solidFill>
                  <a:srgbClr val="000000"/>
                </a:solidFill>
                <a:latin typeface="Calibri" pitchFamily="34" charset="0"/>
              </a:rPr>
              <a:t>K</a:t>
            </a:r>
            <a:r>
              <a:rPr lang="en-US" sz="2400" baseline="-25000" dirty="0" err="1" smtClean="0">
                <a:solidFill>
                  <a:srgbClr val="000000"/>
                </a:solidFill>
                <a:latin typeface="Calibri" pitchFamily="34" charset="0"/>
              </a:rPr>
              <a:t>sp</a:t>
            </a:r>
            <a:r>
              <a:rPr lang="en-US" sz="2400" dirty="0" smtClean="0">
                <a:solidFill>
                  <a:srgbClr val="000000"/>
                </a:solidFill>
                <a:latin typeface="Calibri" pitchFamily="34" charset="0"/>
              </a:rPr>
              <a:t> = 1/7.7 x 10</a:t>
            </a:r>
            <a:r>
              <a:rPr lang="en-US" sz="2400" baseline="30000" dirty="0" smtClean="0">
                <a:solidFill>
                  <a:srgbClr val="000000"/>
                </a:solidFill>
                <a:latin typeface="Calibri" pitchFamily="34" charset="0"/>
              </a:rPr>
              <a:t>-3</a:t>
            </a:r>
            <a:endParaRPr lang="en-US" sz="2400" baseline="30000" dirty="0">
              <a:solidFill>
                <a:srgbClr val="000000"/>
              </a:solidFill>
            </a:endParaRPr>
          </a:p>
        </p:txBody>
      </p:sp>
      <p:grpSp>
        <p:nvGrpSpPr>
          <p:cNvPr id="21" name="Group 20"/>
          <p:cNvGrpSpPr/>
          <p:nvPr/>
        </p:nvGrpSpPr>
        <p:grpSpPr>
          <a:xfrm>
            <a:off x="4492095" y="5798886"/>
            <a:ext cx="4913180" cy="400110"/>
            <a:chOff x="842055" y="1801469"/>
            <a:chExt cx="4913180" cy="400110"/>
          </a:xfrm>
        </p:grpSpPr>
        <p:sp>
          <p:nvSpPr>
            <p:cNvPr id="22" name="Rectangle 17"/>
            <p:cNvSpPr txBox="1">
              <a:spLocks noChangeArrowheads="1"/>
            </p:cNvSpPr>
            <p:nvPr/>
          </p:nvSpPr>
          <p:spPr>
            <a:xfrm>
              <a:off x="842055" y="1801469"/>
              <a:ext cx="4913180"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None/>
              </a:pPr>
              <a:r>
                <a:rPr lang="en-US" altLang="en-US" sz="2000" dirty="0"/>
                <a:t>Ag</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 </a:t>
              </a:r>
              <a:r>
                <a:rPr lang="en-US" altLang="en-US" sz="2000" dirty="0" smtClean="0">
                  <a:sym typeface="Symbol"/>
                </a:rPr>
                <a:t>S</a:t>
              </a:r>
              <a:r>
                <a:rPr lang="en-US" altLang="en-US" sz="2000" baseline="-25000" dirty="0" smtClean="0">
                  <a:sym typeface="Symbol"/>
                </a:rPr>
                <a:t>2</a:t>
              </a:r>
              <a:r>
                <a:rPr lang="en-US" altLang="en-US" sz="2000" dirty="0" smtClean="0">
                  <a:sym typeface="Symbol"/>
                </a:rPr>
                <a:t>O</a:t>
              </a:r>
              <a:r>
                <a:rPr lang="en-US" altLang="en-US" sz="2000" baseline="-25000" dirty="0" smtClean="0">
                  <a:sym typeface="Symbol"/>
                </a:rPr>
                <a:t>3</a:t>
              </a:r>
              <a:r>
                <a:rPr lang="en-US" altLang="en-US" sz="2000" baseline="30000" dirty="0" smtClean="0">
                  <a:sym typeface="Symbol"/>
                </a:rPr>
                <a:t>2-</a:t>
              </a:r>
              <a:r>
                <a:rPr lang="en-US" altLang="en-US" sz="2000" dirty="0" smtClean="0">
                  <a:sym typeface="Symbol"/>
                </a:rPr>
                <a:t>(</a:t>
              </a:r>
              <a:r>
                <a:rPr lang="en-US" altLang="en-US" sz="2000" i="1" dirty="0" err="1" smtClean="0">
                  <a:sym typeface="Symbol"/>
                </a:rPr>
                <a:t>aq</a:t>
              </a:r>
              <a:r>
                <a:rPr lang="en-US" altLang="en-US" sz="2000" dirty="0" smtClean="0">
                  <a:sym typeface="Symbol"/>
                </a:rPr>
                <a:t>)               </a:t>
              </a:r>
              <a:r>
                <a:rPr lang="en-US" altLang="en-US" sz="2000" dirty="0" smtClean="0"/>
                <a:t>Ag(</a:t>
              </a:r>
              <a:r>
                <a:rPr lang="en-US" altLang="en-US" sz="2000" dirty="0" smtClean="0">
                  <a:sym typeface="Symbol"/>
                </a:rPr>
                <a:t>S</a:t>
              </a:r>
              <a:r>
                <a:rPr lang="en-US" altLang="en-US" sz="2000" baseline="-25000" dirty="0" smtClean="0">
                  <a:sym typeface="Symbol"/>
                </a:rPr>
                <a:t>2</a:t>
              </a:r>
              <a:r>
                <a:rPr lang="en-US" altLang="en-US" sz="2000" dirty="0" smtClean="0">
                  <a:sym typeface="Symbol"/>
                </a:rPr>
                <a:t>O</a:t>
              </a:r>
              <a:r>
                <a:rPr lang="en-US" altLang="en-US" sz="2000" baseline="-25000" dirty="0" smtClean="0">
                  <a:sym typeface="Symbol"/>
                </a:rPr>
                <a:t>3</a:t>
              </a:r>
              <a:r>
                <a:rPr lang="en-US" altLang="en-US" sz="2000" dirty="0" smtClean="0">
                  <a:sym typeface="Symbol"/>
                </a:rPr>
                <a:t>)</a:t>
              </a:r>
              <a:r>
                <a:rPr lang="en-US" altLang="en-US" sz="2000" baseline="-25000" dirty="0" smtClean="0">
                  <a:sym typeface="Symbol"/>
                </a:rPr>
                <a:t>2</a:t>
              </a:r>
              <a:r>
                <a:rPr lang="en-US" altLang="en-US" sz="2000" baseline="30000" dirty="0" smtClean="0">
                  <a:sym typeface="Symbol"/>
                </a:rPr>
                <a:t>2-</a:t>
              </a:r>
              <a:r>
                <a:rPr lang="en-US" altLang="en-US" sz="2000" i="1" dirty="0" smtClean="0"/>
                <a:t>(</a:t>
              </a:r>
              <a:r>
                <a:rPr lang="en-US" altLang="en-US" sz="2000" i="1" dirty="0" err="1" smtClean="0"/>
                <a:t>aq</a:t>
              </a:r>
              <a:r>
                <a:rPr lang="en-US" altLang="en-US" sz="2000" dirty="0" smtClean="0"/>
                <a:t>)</a:t>
              </a:r>
              <a:endParaRPr lang="en-US" altLang="en-US" sz="2000" dirty="0" smtClean="0">
                <a:sym typeface="Symbol"/>
              </a:endParaRPr>
            </a:p>
          </p:txBody>
        </p:sp>
        <p:sp>
          <p:nvSpPr>
            <p:cNvPr id="23" name="Line 6"/>
            <p:cNvSpPr>
              <a:spLocks noChangeShapeType="1"/>
            </p:cNvSpPr>
            <p:nvPr/>
          </p:nvSpPr>
          <p:spPr bwMode="auto">
            <a:xfrm>
              <a:off x="3251173"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sp>
          <p:nvSpPr>
            <p:cNvPr id="24" name="Line 7"/>
            <p:cNvSpPr>
              <a:spLocks noChangeShapeType="1"/>
            </p:cNvSpPr>
            <p:nvPr/>
          </p:nvSpPr>
          <p:spPr bwMode="auto">
            <a:xfrm flipH="1">
              <a:off x="3222145"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grpSp>
      <p:cxnSp>
        <p:nvCxnSpPr>
          <p:cNvPr id="28" name="Straight Arrow Connector 27"/>
          <p:cNvCxnSpPr/>
          <p:nvPr/>
        </p:nvCxnSpPr>
        <p:spPr>
          <a:xfrm>
            <a:off x="6425282" y="4182082"/>
            <a:ext cx="76593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188864" y="4150101"/>
            <a:ext cx="77059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090613" y="6297531"/>
            <a:ext cx="1894493" cy="461665"/>
          </a:xfrm>
          <a:prstGeom prst="rect">
            <a:avLst/>
          </a:prstGeom>
        </p:spPr>
        <p:txBody>
          <a:bodyPr wrap="none">
            <a:spAutoFit/>
          </a:bodyPr>
          <a:lstStyle/>
          <a:p>
            <a:pPr lvl="0" algn="ctr" fontAlgn="base">
              <a:spcBef>
                <a:spcPct val="0"/>
              </a:spcBef>
              <a:spcAft>
                <a:spcPct val="0"/>
              </a:spcAft>
            </a:pPr>
            <a:r>
              <a:rPr lang="en-US" sz="2400" dirty="0" err="1" smtClean="0">
                <a:solidFill>
                  <a:srgbClr val="000000"/>
                </a:solidFill>
                <a:latin typeface="Calibri" pitchFamily="34" charset="0"/>
              </a:rPr>
              <a:t>K</a:t>
            </a:r>
            <a:r>
              <a:rPr lang="en-US" sz="2400" baseline="-25000" dirty="0" err="1" smtClean="0">
                <a:solidFill>
                  <a:srgbClr val="000000"/>
                </a:solidFill>
                <a:latin typeface="Calibri" pitchFamily="34" charset="0"/>
              </a:rPr>
              <a:t>f</a:t>
            </a:r>
            <a:r>
              <a:rPr lang="en-US" sz="2400" dirty="0" smtClean="0">
                <a:solidFill>
                  <a:srgbClr val="000000"/>
                </a:solidFill>
                <a:latin typeface="Calibri" pitchFamily="34" charset="0"/>
              </a:rPr>
              <a:t> = </a:t>
            </a:r>
            <a:r>
              <a:rPr lang="en-US" sz="2400" dirty="0"/>
              <a:t>1.7 × 10</a:t>
            </a:r>
            <a:r>
              <a:rPr lang="en-US" sz="2400" baseline="30000" dirty="0"/>
              <a:t>13</a:t>
            </a:r>
            <a:endParaRPr lang="en-US" sz="2400" baseline="30000" dirty="0">
              <a:solidFill>
                <a:srgbClr val="000000"/>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pPr/>
              <a:t>70</a:t>
            </a:fld>
            <a:endParaRPr lang="en-US"/>
          </a:p>
        </p:txBody>
      </p:sp>
      <p:pic>
        <p:nvPicPr>
          <p:cNvPr id="765953" name="Picture 1"/>
          <p:cNvPicPr>
            <a:picLocks noChangeAspect="1" noChangeArrowheads="1"/>
          </p:cNvPicPr>
          <p:nvPr/>
        </p:nvPicPr>
        <p:blipFill>
          <a:blip r:embed="rId5" cstate="print"/>
          <a:srcRect/>
          <a:stretch>
            <a:fillRect/>
          </a:stretch>
        </p:blipFill>
        <p:spPr bwMode="auto">
          <a:xfrm>
            <a:off x="61992" y="1857056"/>
            <a:ext cx="1908763" cy="3913962"/>
          </a:xfrm>
          <a:prstGeom prst="rect">
            <a:avLst/>
          </a:prstGeom>
          <a:noFill/>
          <a:ln w="9525">
            <a:noFill/>
            <a:miter lim="800000"/>
            <a:headEnd/>
            <a:tailEnd/>
          </a:ln>
        </p:spPr>
      </p:pic>
      <p:pic>
        <p:nvPicPr>
          <p:cNvPr id="765954" name="Picture 2"/>
          <p:cNvPicPr>
            <a:picLocks noChangeAspect="1" noChangeArrowheads="1"/>
          </p:cNvPicPr>
          <p:nvPr/>
        </p:nvPicPr>
        <p:blipFill>
          <a:blip r:embed="rId6" cstate="print"/>
          <a:srcRect/>
          <a:stretch>
            <a:fillRect/>
          </a:stretch>
        </p:blipFill>
        <p:spPr bwMode="auto">
          <a:xfrm>
            <a:off x="1938452" y="1860100"/>
            <a:ext cx="2244626" cy="3900660"/>
          </a:xfrm>
          <a:prstGeom prst="rect">
            <a:avLst/>
          </a:prstGeom>
          <a:noFill/>
          <a:ln w="9525">
            <a:noFill/>
            <a:miter lim="800000"/>
            <a:headEnd/>
            <a:tailEnd/>
          </a:ln>
        </p:spPr>
      </p:pic>
      <p:cxnSp>
        <p:nvCxnSpPr>
          <p:cNvPr id="25" name="Straight Arrow Connector 24"/>
          <p:cNvCxnSpPr/>
          <p:nvPr/>
        </p:nvCxnSpPr>
        <p:spPr>
          <a:xfrm>
            <a:off x="1967799" y="4151086"/>
            <a:ext cx="77540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59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59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59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3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28600" y="2744337"/>
            <a:ext cx="2320926" cy="2933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t>Solubility Product</a:t>
            </a:r>
            <a:endParaRPr lang="en-US" sz="4000" u="sng" dirty="0"/>
          </a:p>
        </p:txBody>
      </p:sp>
      <p:sp>
        <p:nvSpPr>
          <p:cNvPr id="6" name="Text Box 10"/>
          <p:cNvSpPr txBox="1">
            <a:spLocks noChangeArrowheads="1"/>
          </p:cNvSpPr>
          <p:nvPr/>
        </p:nvSpPr>
        <p:spPr bwMode="auto">
          <a:xfrm>
            <a:off x="1812115" y="3222856"/>
            <a:ext cx="5509713"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i="1" dirty="0" err="1" smtClean="0">
                <a:solidFill>
                  <a:srgbClr val="FF0000"/>
                </a:solidFill>
              </a:rPr>
              <a:t>K</a:t>
            </a:r>
            <a:r>
              <a:rPr lang="en-US" sz="2800" b="1" i="1" baseline="-25000" dirty="0" err="1" smtClean="0">
                <a:solidFill>
                  <a:srgbClr val="FF0000"/>
                </a:solidFill>
              </a:rPr>
              <a:t>sp</a:t>
            </a:r>
            <a:r>
              <a:rPr lang="en-US" sz="2800" dirty="0" smtClean="0">
                <a:solidFill>
                  <a:srgbClr val="000000"/>
                </a:solidFill>
              </a:rPr>
              <a:t> is the </a:t>
            </a:r>
            <a:r>
              <a:rPr lang="en-US" sz="2800" b="1" i="1" dirty="0" smtClean="0">
                <a:solidFill>
                  <a:srgbClr val="FF0000"/>
                </a:solidFill>
              </a:rPr>
              <a:t>solubility product constant</a:t>
            </a:r>
          </a:p>
        </p:txBody>
      </p:sp>
      <p:grpSp>
        <p:nvGrpSpPr>
          <p:cNvPr id="2" name="Group 8"/>
          <p:cNvGrpSpPr>
            <a:grpSpLocks/>
          </p:cNvGrpSpPr>
          <p:nvPr/>
        </p:nvGrpSpPr>
        <p:grpSpPr bwMode="auto">
          <a:xfrm>
            <a:off x="794915" y="4079984"/>
            <a:ext cx="4344988" cy="457200"/>
            <a:chOff x="1580" y="528"/>
            <a:chExt cx="2737" cy="288"/>
          </a:xfrm>
        </p:grpSpPr>
        <p:sp>
          <p:nvSpPr>
            <p:cNvPr id="8" name="Text Box 5"/>
            <p:cNvSpPr txBox="1">
              <a:spLocks noChangeArrowheads="1"/>
            </p:cNvSpPr>
            <p:nvPr/>
          </p:nvSpPr>
          <p:spPr bwMode="auto">
            <a:xfrm>
              <a:off x="1580" y="528"/>
              <a:ext cx="273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Arial" charset="0"/>
                </a:rPr>
                <a:t>AgCl</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Ag</a:t>
              </a:r>
              <a:r>
                <a:rPr lang="en-US" sz="24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Cl</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9" name="Line 6"/>
            <p:cNvSpPr>
              <a:spLocks noChangeShapeType="1"/>
            </p:cNvSpPr>
            <p:nvPr/>
          </p:nvSpPr>
          <p:spPr bwMode="auto">
            <a:xfrm>
              <a:off x="2368" y="624"/>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10" name="Line 7"/>
            <p:cNvSpPr>
              <a:spLocks noChangeShapeType="1"/>
            </p:cNvSpPr>
            <p:nvPr/>
          </p:nvSpPr>
          <p:spPr bwMode="auto">
            <a:xfrm flipH="1">
              <a:off x="2368" y="720"/>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11" name="Text Box 9"/>
          <p:cNvSpPr txBox="1">
            <a:spLocks noChangeArrowheads="1"/>
          </p:cNvSpPr>
          <p:nvPr/>
        </p:nvSpPr>
        <p:spPr bwMode="auto">
          <a:xfrm>
            <a:off x="6181725" y="4078316"/>
            <a:ext cx="214630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smtClean="0">
                <a:solidFill>
                  <a:srgbClr val="FF0000"/>
                </a:solidFill>
                <a:latin typeface="Arial" charset="0"/>
              </a:rPr>
              <a:t>K</a:t>
            </a:r>
            <a:r>
              <a:rPr lang="en-US" sz="2400" i="1" baseline="-25000" dirty="0" err="1" smtClean="0">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[Ag</a:t>
            </a:r>
            <a:r>
              <a:rPr lang="en-US" sz="2400" baseline="30000" dirty="0" smtClean="0">
                <a:solidFill>
                  <a:srgbClr val="000000"/>
                </a:solidFill>
                <a:latin typeface="Arial" charset="0"/>
              </a:rPr>
              <a:t>+</a:t>
            </a:r>
            <a:r>
              <a:rPr lang="en-US" sz="2400" dirty="0" smtClean="0">
                <a:solidFill>
                  <a:srgbClr val="000000"/>
                </a:solidFill>
                <a:latin typeface="Arial" charset="0"/>
              </a:rPr>
              <a:t>][Cl</a:t>
            </a:r>
            <a:r>
              <a:rPr lang="en-US" sz="2800" baseline="30000" dirty="0" smtClean="0">
                <a:solidFill>
                  <a:srgbClr val="000000"/>
                </a:solidFill>
                <a:latin typeface="Arial" charset="0"/>
              </a:rPr>
              <a:t>-</a:t>
            </a:r>
            <a:r>
              <a:rPr lang="en-US" sz="2400" dirty="0" smtClean="0">
                <a:solidFill>
                  <a:srgbClr val="000000"/>
                </a:solidFill>
                <a:latin typeface="Arial" charset="0"/>
              </a:rPr>
              <a:t>]</a:t>
            </a:r>
            <a:endParaRPr lang="en-US" sz="2400" i="1" dirty="0" smtClean="0">
              <a:solidFill>
                <a:srgbClr val="000000"/>
              </a:solidFill>
              <a:latin typeface="Arial" charset="0"/>
            </a:endParaRPr>
          </a:p>
        </p:txBody>
      </p:sp>
      <p:grpSp>
        <p:nvGrpSpPr>
          <p:cNvPr id="3" name="Group 15"/>
          <p:cNvGrpSpPr>
            <a:grpSpLocks/>
          </p:cNvGrpSpPr>
          <p:nvPr/>
        </p:nvGrpSpPr>
        <p:grpSpPr bwMode="auto">
          <a:xfrm>
            <a:off x="688899" y="4709460"/>
            <a:ext cx="4635500" cy="457200"/>
            <a:chOff x="144" y="1440"/>
            <a:chExt cx="2920" cy="288"/>
          </a:xfrm>
        </p:grpSpPr>
        <p:sp>
          <p:nvSpPr>
            <p:cNvPr id="14" name="Text Box 12"/>
            <p:cNvSpPr txBox="1">
              <a:spLocks noChangeArrowheads="1"/>
            </p:cNvSpPr>
            <p:nvPr/>
          </p:nvSpPr>
          <p:spPr bwMode="auto">
            <a:xfrm>
              <a:off x="144" y="1440"/>
              <a:ext cx="292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MgF</a:t>
              </a:r>
              <a:r>
                <a:rPr lang="en-US" sz="2400" baseline="-25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Mg</a:t>
              </a:r>
              <a:r>
                <a:rPr lang="en-US" sz="2400" baseline="30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+ 2F</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15" name="Line 13"/>
            <p:cNvSpPr>
              <a:spLocks noChangeShapeType="1"/>
            </p:cNvSpPr>
            <p:nvPr/>
          </p:nvSpPr>
          <p:spPr bwMode="auto">
            <a:xfrm>
              <a:off x="984" y="153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16" name="Line 14"/>
            <p:cNvSpPr>
              <a:spLocks noChangeShapeType="1"/>
            </p:cNvSpPr>
            <p:nvPr/>
          </p:nvSpPr>
          <p:spPr bwMode="auto">
            <a:xfrm flipH="1">
              <a:off x="984" y="163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17" name="Text Box 16"/>
          <p:cNvSpPr txBox="1">
            <a:spLocks noChangeArrowheads="1"/>
          </p:cNvSpPr>
          <p:nvPr/>
        </p:nvSpPr>
        <p:spPr bwMode="auto">
          <a:xfrm>
            <a:off x="6181725" y="4709460"/>
            <a:ext cx="23193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[Mg</a:t>
            </a:r>
            <a:r>
              <a:rPr lang="en-US" sz="2400" baseline="30000" dirty="0" smtClean="0">
                <a:solidFill>
                  <a:srgbClr val="000000"/>
                </a:solidFill>
                <a:latin typeface="Arial" charset="0"/>
              </a:rPr>
              <a:t>2+</a:t>
            </a:r>
            <a:r>
              <a:rPr lang="en-US" sz="2400" dirty="0" smtClean="0">
                <a:solidFill>
                  <a:srgbClr val="000000"/>
                </a:solidFill>
                <a:latin typeface="Arial" charset="0"/>
              </a:rPr>
              <a:t>][F</a:t>
            </a:r>
            <a:r>
              <a:rPr lang="en-US" sz="2800" baseline="30000" dirty="0" smtClean="0">
                <a:solidFill>
                  <a:srgbClr val="000000"/>
                </a:solidFill>
                <a:latin typeface="Arial" charset="0"/>
              </a:rPr>
              <a:t>-</a:t>
            </a:r>
            <a:r>
              <a:rPr lang="en-US" sz="2400" dirty="0" smtClean="0">
                <a:solidFill>
                  <a:srgbClr val="000000"/>
                </a:solidFill>
                <a:latin typeface="Arial" charset="0"/>
              </a:rPr>
              <a:t>]</a:t>
            </a:r>
            <a:r>
              <a:rPr lang="en-US" sz="2400" baseline="30000" dirty="0" smtClean="0">
                <a:solidFill>
                  <a:srgbClr val="000000"/>
                </a:solidFill>
                <a:latin typeface="Arial" charset="0"/>
              </a:rPr>
              <a:t>2</a:t>
            </a:r>
            <a:endParaRPr lang="en-US" sz="2400" i="1" dirty="0" smtClean="0">
              <a:solidFill>
                <a:srgbClr val="000000"/>
              </a:solidFill>
              <a:latin typeface="Arial" charset="0"/>
            </a:endParaRPr>
          </a:p>
        </p:txBody>
      </p:sp>
      <p:grpSp>
        <p:nvGrpSpPr>
          <p:cNvPr id="4" name="Group 26"/>
          <p:cNvGrpSpPr>
            <a:grpSpLocks/>
          </p:cNvGrpSpPr>
          <p:nvPr/>
        </p:nvGrpSpPr>
        <p:grpSpPr bwMode="auto">
          <a:xfrm>
            <a:off x="384103" y="5377036"/>
            <a:ext cx="5302250" cy="457200"/>
            <a:chOff x="144" y="1776"/>
            <a:chExt cx="3340" cy="288"/>
          </a:xfrm>
        </p:grpSpPr>
        <p:sp>
          <p:nvSpPr>
            <p:cNvPr id="19" name="Text Box 18"/>
            <p:cNvSpPr txBox="1">
              <a:spLocks noChangeArrowheads="1"/>
            </p:cNvSpPr>
            <p:nvPr/>
          </p:nvSpPr>
          <p:spPr bwMode="auto">
            <a:xfrm>
              <a:off x="144" y="1776"/>
              <a:ext cx="334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Ag</a:t>
              </a:r>
              <a:r>
                <a:rPr lang="en-US" sz="2400" baseline="-25000" dirty="0" smtClean="0">
                  <a:solidFill>
                    <a:srgbClr val="000000"/>
                  </a:solidFill>
                  <a:latin typeface="Arial" charset="0"/>
                </a:rPr>
                <a:t>2</a:t>
              </a:r>
              <a:r>
                <a:rPr lang="en-US" sz="2400" dirty="0" smtClean="0">
                  <a:solidFill>
                    <a:srgbClr val="000000"/>
                  </a:solidFill>
                  <a:latin typeface="Arial" charset="0"/>
                </a:rPr>
                <a:t>CO</a:t>
              </a:r>
              <a:r>
                <a:rPr lang="en-US" sz="2400" baseline="-25000" dirty="0" smtClean="0">
                  <a:solidFill>
                    <a:srgbClr val="000000"/>
                  </a:solidFill>
                  <a:latin typeface="Arial" charset="0"/>
                </a:rPr>
                <a:t>3</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2Ag</a:t>
              </a:r>
              <a:r>
                <a:rPr lang="en-US" sz="24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CO</a:t>
              </a:r>
              <a:r>
                <a:rPr lang="en-US" sz="2400" baseline="-25000" dirty="0" smtClean="0">
                  <a:solidFill>
                    <a:srgbClr val="000000"/>
                  </a:solidFill>
                  <a:latin typeface="Arial" charset="0"/>
                </a:rPr>
                <a:t>3</a:t>
              </a:r>
              <a:r>
                <a:rPr lang="en-US" sz="2400" baseline="30000" dirty="0" smtClean="0">
                  <a:solidFill>
                    <a:srgbClr val="000000"/>
                  </a:solidFill>
                  <a:latin typeface="Arial" charset="0"/>
                </a:rPr>
                <a:t>2</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20" name="Line 19"/>
            <p:cNvSpPr>
              <a:spLocks noChangeShapeType="1"/>
            </p:cNvSpPr>
            <p:nvPr/>
          </p:nvSpPr>
          <p:spPr bwMode="auto">
            <a:xfrm>
              <a:off x="1188" y="187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21" name="Line 20"/>
            <p:cNvSpPr>
              <a:spLocks noChangeShapeType="1"/>
            </p:cNvSpPr>
            <p:nvPr/>
          </p:nvSpPr>
          <p:spPr bwMode="auto">
            <a:xfrm flipH="1">
              <a:off x="1188" y="1968"/>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22" name="Text Box 21"/>
          <p:cNvSpPr txBox="1">
            <a:spLocks noChangeArrowheads="1"/>
          </p:cNvSpPr>
          <p:nvPr/>
        </p:nvSpPr>
        <p:spPr bwMode="auto">
          <a:xfrm>
            <a:off x="6181725" y="5377036"/>
            <a:ext cx="26527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[Ag</a:t>
            </a:r>
            <a:r>
              <a:rPr lang="en-US" sz="2400" baseline="30000" dirty="0" smtClean="0">
                <a:solidFill>
                  <a:srgbClr val="000000"/>
                </a:solidFill>
                <a:latin typeface="Arial" charset="0"/>
              </a:rPr>
              <a:t>+</a:t>
            </a:r>
            <a:r>
              <a:rPr lang="en-US" sz="2400" dirty="0" smtClean="0">
                <a:solidFill>
                  <a:srgbClr val="000000"/>
                </a:solidFill>
                <a:latin typeface="Arial" charset="0"/>
              </a:rPr>
              <a:t>]</a:t>
            </a:r>
            <a:r>
              <a:rPr lang="en-US" sz="2400" baseline="30000" dirty="0" smtClean="0">
                <a:solidFill>
                  <a:srgbClr val="000000"/>
                </a:solidFill>
                <a:latin typeface="Arial" charset="0"/>
              </a:rPr>
              <a:t>2</a:t>
            </a:r>
            <a:r>
              <a:rPr lang="en-US" sz="2400" dirty="0" smtClean="0">
                <a:solidFill>
                  <a:srgbClr val="000000"/>
                </a:solidFill>
                <a:latin typeface="Arial" charset="0"/>
              </a:rPr>
              <a:t>[CO</a:t>
            </a:r>
            <a:r>
              <a:rPr lang="en-US" sz="2400" baseline="-25000" dirty="0" smtClean="0">
                <a:solidFill>
                  <a:srgbClr val="000000"/>
                </a:solidFill>
                <a:latin typeface="Arial" charset="0"/>
              </a:rPr>
              <a:t>3</a:t>
            </a:r>
            <a:r>
              <a:rPr lang="en-US" sz="2400" baseline="30000" dirty="0" smtClean="0">
                <a:solidFill>
                  <a:srgbClr val="000000"/>
                </a:solidFill>
                <a:latin typeface="Arial" charset="0"/>
              </a:rPr>
              <a:t>2</a:t>
            </a:r>
            <a:r>
              <a:rPr lang="en-US" sz="2800" baseline="30000" dirty="0" smtClean="0">
                <a:solidFill>
                  <a:srgbClr val="000000"/>
                </a:solidFill>
                <a:latin typeface="Arial" charset="0"/>
              </a:rPr>
              <a:t>-</a:t>
            </a:r>
            <a:r>
              <a:rPr lang="en-US" sz="2400" dirty="0" smtClean="0">
                <a:solidFill>
                  <a:srgbClr val="000000"/>
                </a:solidFill>
                <a:latin typeface="Arial" charset="0"/>
              </a:rPr>
              <a:t>]</a:t>
            </a:r>
            <a:endParaRPr lang="en-US" sz="2400" i="1" dirty="0" smtClean="0">
              <a:solidFill>
                <a:srgbClr val="000000"/>
              </a:solidFill>
              <a:latin typeface="Arial" charset="0"/>
            </a:endParaRPr>
          </a:p>
        </p:txBody>
      </p:sp>
      <p:grpSp>
        <p:nvGrpSpPr>
          <p:cNvPr id="7" name="Group 27"/>
          <p:cNvGrpSpPr>
            <a:grpSpLocks/>
          </p:cNvGrpSpPr>
          <p:nvPr/>
        </p:nvGrpSpPr>
        <p:grpSpPr bwMode="auto">
          <a:xfrm>
            <a:off x="119063" y="5950192"/>
            <a:ext cx="5900737" cy="457200"/>
            <a:chOff x="-228" y="2112"/>
            <a:chExt cx="3717" cy="288"/>
          </a:xfrm>
        </p:grpSpPr>
        <p:sp>
          <p:nvSpPr>
            <p:cNvPr id="24" name="Text Box 22"/>
            <p:cNvSpPr txBox="1">
              <a:spLocks noChangeArrowheads="1"/>
            </p:cNvSpPr>
            <p:nvPr/>
          </p:nvSpPr>
          <p:spPr bwMode="auto">
            <a:xfrm>
              <a:off x="-228" y="2112"/>
              <a:ext cx="3717"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Ca</a:t>
              </a:r>
              <a:r>
                <a:rPr lang="en-US" sz="2400" baseline="-25000" dirty="0" smtClean="0">
                  <a:solidFill>
                    <a:srgbClr val="000000"/>
                  </a:solidFill>
                  <a:latin typeface="Arial" charset="0"/>
                </a:rPr>
                <a:t>3</a:t>
              </a:r>
              <a:r>
                <a:rPr lang="en-US" sz="2400" dirty="0" smtClean="0">
                  <a:solidFill>
                    <a:srgbClr val="000000"/>
                  </a:solidFill>
                  <a:latin typeface="Arial" charset="0"/>
                </a:rPr>
                <a:t>(PO</a:t>
              </a:r>
              <a:r>
                <a:rPr lang="en-US" sz="2400" baseline="-25000" dirty="0" smtClean="0">
                  <a:solidFill>
                    <a:srgbClr val="000000"/>
                  </a:solidFill>
                  <a:latin typeface="Arial" charset="0"/>
                </a:rPr>
                <a:t>4</a:t>
              </a:r>
              <a:r>
                <a:rPr lang="en-US" sz="2400" dirty="0" smtClean="0">
                  <a:solidFill>
                    <a:srgbClr val="000000"/>
                  </a:solidFill>
                  <a:latin typeface="Arial" charset="0"/>
                </a:rPr>
                <a:t>)</a:t>
              </a:r>
              <a:r>
                <a:rPr lang="en-US" sz="2400" baseline="-25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3Ca</a:t>
              </a:r>
              <a:r>
                <a:rPr lang="en-US" sz="2400" baseline="30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+ 2PO</a:t>
              </a:r>
              <a:r>
                <a:rPr lang="en-US" sz="2400" baseline="-25000" dirty="0" smtClean="0">
                  <a:solidFill>
                    <a:srgbClr val="000000"/>
                  </a:solidFill>
                  <a:latin typeface="Arial" charset="0"/>
                </a:rPr>
                <a:t>4</a:t>
              </a:r>
              <a:r>
                <a:rPr lang="en-US" sz="2400" baseline="30000" dirty="0" smtClean="0">
                  <a:solidFill>
                    <a:srgbClr val="000000"/>
                  </a:solidFill>
                  <a:latin typeface="Arial" charset="0"/>
                </a:rPr>
                <a:t>3</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25" name="Line 23"/>
            <p:cNvSpPr>
              <a:spLocks noChangeShapeType="1"/>
            </p:cNvSpPr>
            <p:nvPr/>
          </p:nvSpPr>
          <p:spPr bwMode="auto">
            <a:xfrm>
              <a:off x="1000" y="2208"/>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26" name="Line 24"/>
            <p:cNvSpPr>
              <a:spLocks noChangeShapeType="1"/>
            </p:cNvSpPr>
            <p:nvPr/>
          </p:nvSpPr>
          <p:spPr bwMode="auto">
            <a:xfrm flipH="1">
              <a:off x="1000" y="2304"/>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27" name="Text Box 25"/>
          <p:cNvSpPr txBox="1">
            <a:spLocks noChangeArrowheads="1"/>
          </p:cNvSpPr>
          <p:nvPr/>
        </p:nvSpPr>
        <p:spPr bwMode="auto">
          <a:xfrm>
            <a:off x="6181725" y="5950192"/>
            <a:ext cx="28781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smtClean="0">
                <a:solidFill>
                  <a:srgbClr val="000000"/>
                </a:solidFill>
                <a:latin typeface="Arial" charset="0"/>
              </a:rPr>
              <a:t> </a:t>
            </a:r>
            <a:r>
              <a:rPr lang="en-US" sz="2400" dirty="0" smtClean="0">
                <a:solidFill>
                  <a:srgbClr val="000000"/>
                </a:solidFill>
                <a:latin typeface="Arial" charset="0"/>
              </a:rPr>
              <a:t>= [Ca</a:t>
            </a:r>
            <a:r>
              <a:rPr lang="en-US" sz="2400" baseline="30000" dirty="0" smtClean="0">
                <a:solidFill>
                  <a:srgbClr val="000000"/>
                </a:solidFill>
                <a:latin typeface="Arial" charset="0"/>
              </a:rPr>
              <a:t>2+</a:t>
            </a:r>
            <a:r>
              <a:rPr lang="en-US" sz="2400" dirty="0" smtClean="0">
                <a:solidFill>
                  <a:srgbClr val="000000"/>
                </a:solidFill>
                <a:latin typeface="Arial" charset="0"/>
              </a:rPr>
              <a:t>]</a:t>
            </a:r>
            <a:r>
              <a:rPr lang="en-US" sz="2400" baseline="30000" dirty="0" smtClean="0">
                <a:solidFill>
                  <a:srgbClr val="000000"/>
                </a:solidFill>
                <a:latin typeface="Arial" charset="0"/>
              </a:rPr>
              <a:t>3</a:t>
            </a:r>
            <a:r>
              <a:rPr lang="en-US" sz="2400" dirty="0" smtClean="0">
                <a:solidFill>
                  <a:srgbClr val="000000"/>
                </a:solidFill>
                <a:latin typeface="Arial" charset="0"/>
              </a:rPr>
              <a:t>[PO</a:t>
            </a:r>
            <a:r>
              <a:rPr lang="en-US" sz="2400" baseline="-25000" dirty="0" smtClean="0">
                <a:solidFill>
                  <a:srgbClr val="000000"/>
                </a:solidFill>
                <a:latin typeface="Arial" charset="0"/>
              </a:rPr>
              <a:t>4</a:t>
            </a:r>
            <a:r>
              <a:rPr lang="en-US" sz="2400" baseline="30000" dirty="0" smtClean="0">
                <a:solidFill>
                  <a:srgbClr val="000000"/>
                </a:solidFill>
                <a:latin typeface="Arial" charset="0"/>
              </a:rPr>
              <a:t>3</a:t>
            </a:r>
            <a:r>
              <a:rPr lang="en-US" sz="2800" baseline="30000" dirty="0" smtClean="0">
                <a:solidFill>
                  <a:srgbClr val="000000"/>
                </a:solidFill>
                <a:latin typeface="Arial" charset="0"/>
              </a:rPr>
              <a:t>-</a:t>
            </a:r>
            <a:r>
              <a:rPr lang="en-US" sz="2400" dirty="0" smtClean="0">
                <a:solidFill>
                  <a:srgbClr val="000000"/>
                </a:solidFill>
                <a:latin typeface="Arial" charset="0"/>
              </a:rPr>
              <a:t>]</a:t>
            </a:r>
            <a:r>
              <a:rPr lang="en-US" sz="2400" baseline="30000" dirty="0" smtClean="0">
                <a:solidFill>
                  <a:srgbClr val="000000"/>
                </a:solidFill>
                <a:latin typeface="Arial" charset="0"/>
              </a:rPr>
              <a:t>2</a:t>
            </a:r>
            <a:endParaRPr lang="en-US" sz="2400" i="1" dirty="0" smtClean="0">
              <a:solidFill>
                <a:srgbClr val="000000"/>
              </a:solidFill>
              <a:latin typeface="Arial" charset="0"/>
            </a:endParaRPr>
          </a:p>
        </p:txBody>
      </p:sp>
      <p:sp>
        <p:nvSpPr>
          <p:cNvPr id="28" name="Rectangle 1031"/>
          <p:cNvSpPr>
            <a:spLocks noGrp="1" noChangeArrowheads="1"/>
          </p:cNvSpPr>
          <p:nvPr>
            <p:ph sz="half" idx="1"/>
          </p:nvPr>
        </p:nvSpPr>
        <p:spPr>
          <a:xfrm>
            <a:off x="563220" y="1163162"/>
            <a:ext cx="8077200" cy="461665"/>
          </a:xfrm>
        </p:spPr>
        <p:txBody>
          <a:bodyPr wrap="square">
            <a:spAutoFit/>
          </a:bodyPr>
          <a:lstStyle/>
          <a:p>
            <a:pPr>
              <a:buNone/>
            </a:pPr>
            <a:r>
              <a:rPr lang="en-US" altLang="en-US" sz="2400" dirty="0"/>
              <a:t>For </a:t>
            </a:r>
            <a:r>
              <a:rPr lang="en-US" altLang="en-US" sz="2400" dirty="0" smtClean="0"/>
              <a:t>a general dissolution/precipitation equilibrium </a:t>
            </a:r>
            <a:r>
              <a:rPr lang="en-US" altLang="en-US" sz="2400" dirty="0"/>
              <a:t>such as</a:t>
            </a:r>
            <a:r>
              <a:rPr lang="en-US" altLang="en-US" sz="2400" dirty="0" smtClean="0"/>
              <a:t>:</a:t>
            </a:r>
          </a:p>
        </p:txBody>
      </p:sp>
      <p:grpSp>
        <p:nvGrpSpPr>
          <p:cNvPr id="12" name="Group 22"/>
          <p:cNvGrpSpPr/>
          <p:nvPr/>
        </p:nvGrpSpPr>
        <p:grpSpPr>
          <a:xfrm>
            <a:off x="2028757" y="1718287"/>
            <a:ext cx="5062604" cy="584775"/>
            <a:chOff x="2718483" y="1679518"/>
            <a:chExt cx="5062604" cy="584775"/>
          </a:xfrm>
        </p:grpSpPr>
        <p:sp>
          <p:nvSpPr>
            <p:cNvPr id="30" name="Text Box 13"/>
            <p:cNvSpPr txBox="1">
              <a:spLocks noChangeArrowheads="1"/>
            </p:cNvSpPr>
            <p:nvPr/>
          </p:nvSpPr>
          <p:spPr bwMode="auto">
            <a:xfrm>
              <a:off x="2718483" y="1679518"/>
              <a:ext cx="5062604" cy="584775"/>
            </a:xfrm>
            <a:prstGeom prst="rect">
              <a:avLst/>
            </a:prstGeom>
            <a:noFill/>
            <a:ln w="9525">
              <a:noFill/>
              <a:miter lim="800000"/>
              <a:headEnd/>
              <a:tailEnd/>
            </a:ln>
          </p:spPr>
          <p:txBody>
            <a:bodyPr wrap="none">
              <a:spAutoFit/>
            </a:bodyPr>
            <a:lstStyle/>
            <a:p>
              <a:r>
                <a:rPr lang="en-US" sz="3200" dirty="0" err="1" smtClean="0"/>
                <a:t>A</a:t>
              </a:r>
              <a:r>
                <a:rPr lang="en-US" sz="3200" baseline="-25000" dirty="0" err="1" smtClean="0"/>
                <a:t>a</a:t>
              </a:r>
              <a:r>
                <a:rPr lang="en-US" sz="3200" dirty="0" err="1" smtClean="0"/>
                <a:t>B</a:t>
              </a:r>
              <a:r>
                <a:rPr lang="en-US" sz="3200" baseline="-25000" dirty="0" err="1" smtClean="0"/>
                <a:t>b</a:t>
              </a:r>
              <a:r>
                <a:rPr lang="en-US" sz="3200" dirty="0" smtClean="0"/>
                <a:t>(s)          </a:t>
              </a:r>
              <a:r>
                <a:rPr lang="en-US" sz="3200" i="1" dirty="0" err="1" smtClean="0"/>
                <a:t>a</a:t>
              </a:r>
              <a:r>
                <a:rPr lang="en-US" sz="3200" dirty="0" err="1" smtClean="0"/>
                <a:t>A</a:t>
              </a:r>
              <a:r>
                <a:rPr lang="en-US" sz="3200" dirty="0" smtClean="0"/>
                <a:t> (</a:t>
              </a:r>
              <a:r>
                <a:rPr lang="en-US" sz="3200" dirty="0" err="1" smtClean="0"/>
                <a:t>aq</a:t>
              </a:r>
              <a:r>
                <a:rPr lang="en-US" sz="3200" dirty="0" smtClean="0"/>
                <a:t>) </a:t>
              </a:r>
              <a:r>
                <a:rPr lang="en-US" sz="3200" dirty="0"/>
                <a:t>+ </a:t>
              </a:r>
              <a:r>
                <a:rPr lang="en-US" sz="3200" dirty="0" err="1" smtClean="0"/>
                <a:t>b</a:t>
              </a:r>
              <a:r>
                <a:rPr lang="en-US" sz="3200" i="1" dirty="0" err="1" smtClean="0"/>
                <a:t>B</a:t>
              </a:r>
              <a:r>
                <a:rPr lang="en-US" sz="3200" i="1" dirty="0" smtClean="0"/>
                <a:t> (</a:t>
              </a:r>
              <a:r>
                <a:rPr lang="en-US" sz="3200" i="1" dirty="0" err="1" smtClean="0"/>
                <a:t>aq</a:t>
              </a:r>
              <a:r>
                <a:rPr lang="en-US" sz="3200" i="1" dirty="0" smtClean="0"/>
                <a:t>)</a:t>
              </a:r>
              <a:endParaRPr lang="en-US" sz="3200" i="1" dirty="0"/>
            </a:p>
          </p:txBody>
        </p:sp>
        <p:graphicFrame>
          <p:nvGraphicFramePr>
            <p:cNvPr id="31" name="Object 2"/>
            <p:cNvGraphicFramePr>
              <a:graphicFrameLocks noChangeAspect="1"/>
            </p:cNvGraphicFramePr>
            <p:nvPr>
              <p:extLst>
                <p:ext uri="{D42A27DB-BD31-4B8C-83A1-F6EECF244321}">
                  <p14:modId xmlns="" xmlns:p14="http://schemas.microsoft.com/office/powerpoint/2010/main" val="3560171706"/>
                </p:ext>
              </p:extLst>
            </p:nvPr>
          </p:nvGraphicFramePr>
          <p:xfrm>
            <a:off x="4097321" y="1896187"/>
            <a:ext cx="620034" cy="182450"/>
          </p:xfrm>
          <a:graphic>
            <a:graphicData uri="http://schemas.openxmlformats.org/presentationml/2006/ole">
              <p:oleObj spid="_x0000_s774146" name="CS ChemDraw Drawing" r:id="rId3" imgW="1014619" imgH="243270" progId="ChemDraw.Document.6.0">
                <p:embed/>
              </p:oleObj>
            </a:graphicData>
          </a:graphic>
        </p:graphicFrame>
      </p:grpSp>
      <p:sp>
        <p:nvSpPr>
          <p:cNvPr id="33" name="Text Box 5"/>
          <p:cNvSpPr txBox="1">
            <a:spLocks noChangeArrowheads="1"/>
          </p:cNvSpPr>
          <p:nvPr/>
        </p:nvSpPr>
        <p:spPr bwMode="auto">
          <a:xfrm>
            <a:off x="3344232" y="2479045"/>
            <a:ext cx="1032270" cy="584775"/>
          </a:xfrm>
          <a:prstGeom prst="rect">
            <a:avLst/>
          </a:prstGeom>
          <a:noFill/>
          <a:ln w="9525">
            <a:noFill/>
            <a:miter lim="800000"/>
            <a:headEnd/>
            <a:tailEnd/>
          </a:ln>
          <a:effectLst/>
        </p:spPr>
        <p:txBody>
          <a:bodyPr wrap="none">
            <a:spAutoFit/>
          </a:bodyPr>
          <a:lstStyle/>
          <a:p>
            <a:pPr algn="r" eaLnBrk="1" hangingPunct="1"/>
            <a:r>
              <a:rPr lang="en-US" sz="3200" i="1" dirty="0" err="1" smtClean="0">
                <a:solidFill>
                  <a:srgbClr val="FF0000"/>
                </a:solidFill>
              </a:rPr>
              <a:t>K</a:t>
            </a:r>
            <a:r>
              <a:rPr lang="en-US" sz="3200" i="1" baseline="-25000" dirty="0" err="1" smtClean="0">
                <a:solidFill>
                  <a:srgbClr val="FF0000"/>
                </a:solidFill>
              </a:rPr>
              <a:t>sp</a:t>
            </a:r>
            <a:r>
              <a:rPr lang="en-US" sz="3200" dirty="0" smtClean="0"/>
              <a:t> </a:t>
            </a:r>
            <a:r>
              <a:rPr lang="en-US" sz="3200" dirty="0"/>
              <a:t>= </a:t>
            </a:r>
            <a:endParaRPr lang="en-US" sz="3200" i="1" dirty="0"/>
          </a:p>
        </p:txBody>
      </p:sp>
      <p:sp>
        <p:nvSpPr>
          <p:cNvPr id="37" name="Text Box 7"/>
          <p:cNvSpPr txBox="1">
            <a:spLocks noChangeArrowheads="1"/>
          </p:cNvSpPr>
          <p:nvPr/>
        </p:nvSpPr>
        <p:spPr bwMode="auto">
          <a:xfrm>
            <a:off x="4235340" y="2464194"/>
            <a:ext cx="806631" cy="584775"/>
          </a:xfrm>
          <a:prstGeom prst="rect">
            <a:avLst/>
          </a:prstGeom>
          <a:noFill/>
          <a:ln w="9525">
            <a:noFill/>
            <a:miter lim="800000"/>
            <a:headEnd/>
            <a:tailEnd/>
          </a:ln>
          <a:effectLst/>
        </p:spPr>
        <p:txBody>
          <a:bodyPr wrap="none">
            <a:spAutoFit/>
          </a:bodyPr>
          <a:lstStyle/>
          <a:p>
            <a:pPr eaLnBrk="1" hangingPunct="1"/>
            <a:r>
              <a:rPr lang="en-US" sz="3200" dirty="0" smtClean="0"/>
              <a:t>[A]</a:t>
            </a:r>
            <a:r>
              <a:rPr lang="en-US" sz="3200" baseline="30000" dirty="0" smtClean="0"/>
              <a:t>a</a:t>
            </a:r>
            <a:endParaRPr lang="en-US" sz="3200" dirty="0"/>
          </a:p>
        </p:txBody>
      </p:sp>
      <p:sp>
        <p:nvSpPr>
          <p:cNvPr id="38" name="Text Box 7"/>
          <p:cNvSpPr txBox="1">
            <a:spLocks noChangeArrowheads="1"/>
          </p:cNvSpPr>
          <p:nvPr/>
        </p:nvSpPr>
        <p:spPr bwMode="auto">
          <a:xfrm>
            <a:off x="4877888" y="2462219"/>
            <a:ext cx="805029" cy="584775"/>
          </a:xfrm>
          <a:prstGeom prst="rect">
            <a:avLst/>
          </a:prstGeom>
          <a:noFill/>
          <a:ln w="9525">
            <a:noFill/>
            <a:miter lim="800000"/>
            <a:headEnd/>
            <a:tailEnd/>
          </a:ln>
          <a:effectLst/>
        </p:spPr>
        <p:txBody>
          <a:bodyPr wrap="none">
            <a:spAutoFit/>
          </a:bodyPr>
          <a:lstStyle/>
          <a:p>
            <a:pPr eaLnBrk="1" hangingPunct="1"/>
            <a:r>
              <a:rPr lang="en-US" sz="3200" dirty="0" smtClean="0"/>
              <a:t>[B]</a:t>
            </a:r>
            <a:r>
              <a:rPr lang="en-US" sz="3200" baseline="30000" dirty="0" smtClean="0"/>
              <a:t>b</a:t>
            </a:r>
            <a:endParaRPr lang="en-US" sz="3200" dirty="0"/>
          </a:p>
        </p:txBody>
      </p:sp>
      <p:sp>
        <p:nvSpPr>
          <p:cNvPr id="32" name="Slide Number Placeholder 31"/>
          <p:cNvSpPr>
            <a:spLocks noGrp="1"/>
          </p:cNvSpPr>
          <p:nvPr>
            <p:ph type="sldNum" sz="quarter" idx="12"/>
          </p:nvPr>
        </p:nvSpPr>
        <p:spPr/>
        <p:txBody>
          <a:bodyPr/>
          <a:lstStyle/>
          <a:p>
            <a:fld id="{B6F15528-21DE-4FAA-801E-634DDDAF4B2B}" type="slidenum">
              <a:rPr lang="en-US" smtClean="0"/>
              <a:pPr/>
              <a:t>72</a:t>
            </a:fld>
            <a:endParaRPr lang="en-US"/>
          </a:p>
        </p:txBody>
      </p:sp>
    </p:spTree>
    <p:extLst>
      <p:ext uri="{BB962C8B-B14F-4D97-AF65-F5344CB8AC3E}">
        <p14:creationId xmlns="" xmlns:p14="http://schemas.microsoft.com/office/powerpoint/2010/main" val="9908607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5"/>
          <p:cNvSpPr>
            <a:spLocks noChangeArrowheads="1"/>
          </p:cNvSpPr>
          <p:nvPr/>
        </p:nvSpPr>
        <p:spPr bwMode="auto">
          <a:xfrm>
            <a:off x="4419600" y="4419600"/>
            <a:ext cx="304800" cy="304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smtClean="0">
              <a:solidFill>
                <a:srgbClr val="000000"/>
              </a:solidFill>
              <a:latin typeface="Arial" charset="0"/>
            </a:endParaRPr>
          </a:p>
        </p:txBody>
      </p:sp>
      <p:sp>
        <p:nvSpPr>
          <p:cNvPr id="70662" name="Rectangle 6"/>
          <p:cNvSpPr>
            <a:spLocks noChangeArrowheads="1"/>
          </p:cNvSpPr>
          <p:nvPr/>
        </p:nvSpPr>
        <p:spPr bwMode="auto">
          <a:xfrm>
            <a:off x="4419600" y="5715000"/>
            <a:ext cx="304800" cy="304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smtClean="0">
              <a:solidFill>
                <a:srgbClr val="000000"/>
              </a:solidFill>
              <a:latin typeface="Arial" charset="0"/>
            </a:endParaRPr>
          </a:p>
        </p:txBody>
      </p:sp>
      <p:pic>
        <p:nvPicPr>
          <p:cNvPr id="20494" name="Picture 14"/>
          <p:cNvPicPr>
            <a:picLocks noChangeAspect="1" noChangeArrowheads="1"/>
          </p:cNvPicPr>
          <p:nvPr/>
        </p:nvPicPr>
        <p:blipFill>
          <a:blip r:embed="rId2" cstate="print"/>
          <a:srcRect/>
          <a:stretch>
            <a:fillRect/>
          </a:stretch>
        </p:blipFill>
        <p:spPr bwMode="auto">
          <a:xfrm>
            <a:off x="290513" y="3276600"/>
            <a:ext cx="1614487" cy="1074738"/>
          </a:xfrm>
          <a:prstGeom prst="rect">
            <a:avLst/>
          </a:prstGeom>
          <a:noFill/>
          <a:ln w="9525">
            <a:noFill/>
            <a:miter lim="800000"/>
            <a:headEnd/>
            <a:tailEnd/>
          </a:ln>
        </p:spPr>
      </p:pic>
      <p:pic>
        <p:nvPicPr>
          <p:cNvPr id="20495" name="Picture 15"/>
          <p:cNvPicPr>
            <a:picLocks noChangeAspect="1" noChangeArrowheads="1"/>
          </p:cNvPicPr>
          <p:nvPr/>
        </p:nvPicPr>
        <p:blipFill>
          <a:blip r:embed="rId3" cstate="print"/>
          <a:srcRect/>
          <a:stretch>
            <a:fillRect/>
          </a:stretch>
        </p:blipFill>
        <p:spPr bwMode="auto">
          <a:xfrm>
            <a:off x="1919288" y="3260725"/>
            <a:ext cx="2195512" cy="1082675"/>
          </a:xfrm>
          <a:prstGeom prst="rect">
            <a:avLst/>
          </a:prstGeom>
          <a:noFill/>
          <a:ln w="9525">
            <a:noFill/>
            <a:miter lim="800000"/>
            <a:headEnd/>
            <a:tailEnd/>
          </a:ln>
        </p:spPr>
      </p:pic>
      <p:pic>
        <p:nvPicPr>
          <p:cNvPr id="20496" name="Picture 16"/>
          <p:cNvPicPr>
            <a:picLocks noChangeAspect="1" noChangeArrowheads="1"/>
          </p:cNvPicPr>
          <p:nvPr/>
        </p:nvPicPr>
        <p:blipFill>
          <a:blip r:embed="rId4" cstate="print"/>
          <a:srcRect/>
          <a:stretch>
            <a:fillRect/>
          </a:stretch>
        </p:blipFill>
        <p:spPr bwMode="auto">
          <a:xfrm>
            <a:off x="4119563" y="3228975"/>
            <a:ext cx="2205037" cy="1098550"/>
          </a:xfrm>
          <a:prstGeom prst="rect">
            <a:avLst/>
          </a:prstGeom>
          <a:noFill/>
          <a:ln w="9525">
            <a:noFill/>
            <a:miter lim="800000"/>
            <a:headEnd/>
            <a:tailEnd/>
          </a:ln>
        </p:spPr>
      </p:pic>
      <p:pic>
        <p:nvPicPr>
          <p:cNvPr id="20497" name="Picture 17"/>
          <p:cNvPicPr>
            <a:picLocks noChangeAspect="1" noChangeArrowheads="1"/>
          </p:cNvPicPr>
          <p:nvPr/>
        </p:nvPicPr>
        <p:blipFill>
          <a:blip r:embed="rId5" cstate="print"/>
          <a:srcRect/>
          <a:stretch>
            <a:fillRect/>
          </a:stretch>
        </p:blipFill>
        <p:spPr bwMode="auto">
          <a:xfrm>
            <a:off x="6324600" y="3208338"/>
            <a:ext cx="2286000" cy="1117600"/>
          </a:xfrm>
          <a:prstGeom prst="rect">
            <a:avLst/>
          </a:prstGeom>
          <a:noFill/>
          <a:ln w="9525">
            <a:noFill/>
            <a:miter lim="800000"/>
            <a:headEnd/>
            <a:tailEnd/>
          </a:ln>
        </p:spPr>
      </p:pic>
      <p:pic>
        <p:nvPicPr>
          <p:cNvPr id="20498" name="Picture 18"/>
          <p:cNvPicPr>
            <a:picLocks noChangeAspect="1" noChangeArrowheads="1"/>
          </p:cNvPicPr>
          <p:nvPr/>
        </p:nvPicPr>
        <p:blipFill>
          <a:blip r:embed="rId6" cstate="print"/>
          <a:srcRect/>
          <a:stretch>
            <a:fillRect/>
          </a:stretch>
        </p:blipFill>
        <p:spPr bwMode="auto">
          <a:xfrm>
            <a:off x="304800" y="4927600"/>
            <a:ext cx="1600200" cy="1055688"/>
          </a:xfrm>
          <a:prstGeom prst="rect">
            <a:avLst/>
          </a:prstGeom>
          <a:noFill/>
          <a:ln w="9525">
            <a:noFill/>
            <a:miter lim="800000"/>
            <a:headEnd/>
            <a:tailEnd/>
          </a:ln>
        </p:spPr>
      </p:pic>
      <p:pic>
        <p:nvPicPr>
          <p:cNvPr id="20499" name="Picture 19"/>
          <p:cNvPicPr>
            <a:picLocks noChangeAspect="1" noChangeArrowheads="1"/>
          </p:cNvPicPr>
          <p:nvPr/>
        </p:nvPicPr>
        <p:blipFill>
          <a:blip r:embed="rId7" cstate="print"/>
          <a:srcRect/>
          <a:stretch>
            <a:fillRect/>
          </a:stretch>
        </p:blipFill>
        <p:spPr bwMode="auto">
          <a:xfrm>
            <a:off x="1905000" y="4914900"/>
            <a:ext cx="2209800" cy="1098550"/>
          </a:xfrm>
          <a:prstGeom prst="rect">
            <a:avLst/>
          </a:prstGeom>
          <a:noFill/>
          <a:ln w="9525">
            <a:noFill/>
            <a:miter lim="800000"/>
            <a:headEnd/>
            <a:tailEnd/>
          </a:ln>
        </p:spPr>
      </p:pic>
      <p:pic>
        <p:nvPicPr>
          <p:cNvPr id="20500" name="Picture 20"/>
          <p:cNvPicPr>
            <a:picLocks noChangeAspect="1" noChangeArrowheads="1"/>
          </p:cNvPicPr>
          <p:nvPr/>
        </p:nvPicPr>
        <p:blipFill>
          <a:blip r:embed="rId8" cstate="print"/>
          <a:srcRect/>
          <a:stretch>
            <a:fillRect/>
          </a:stretch>
        </p:blipFill>
        <p:spPr bwMode="auto">
          <a:xfrm>
            <a:off x="4114800" y="4894263"/>
            <a:ext cx="2286000" cy="1125537"/>
          </a:xfrm>
          <a:prstGeom prst="rect">
            <a:avLst/>
          </a:prstGeom>
          <a:noFill/>
          <a:ln w="9525">
            <a:noFill/>
            <a:miter lim="800000"/>
            <a:headEnd/>
            <a:tailEnd/>
          </a:ln>
        </p:spPr>
      </p:pic>
      <p:pic>
        <p:nvPicPr>
          <p:cNvPr id="20501" name="Picture 21"/>
          <p:cNvPicPr>
            <a:picLocks noChangeAspect="1" noChangeArrowheads="1"/>
          </p:cNvPicPr>
          <p:nvPr/>
        </p:nvPicPr>
        <p:blipFill>
          <a:blip r:embed="rId9" cstate="print"/>
          <a:srcRect/>
          <a:stretch>
            <a:fillRect/>
          </a:stretch>
        </p:blipFill>
        <p:spPr bwMode="auto">
          <a:xfrm>
            <a:off x="6400800" y="4854575"/>
            <a:ext cx="2362200" cy="1165225"/>
          </a:xfrm>
          <a:prstGeom prst="rect">
            <a:avLst/>
          </a:prstGeom>
          <a:noFill/>
          <a:ln w="9525">
            <a:noFill/>
            <a:miter lim="800000"/>
            <a:headEnd/>
            <a:tailEnd/>
          </a:ln>
        </p:spPr>
      </p:pic>
      <p:sp>
        <p:nvSpPr>
          <p:cNvPr id="16" name="Text Box 10"/>
          <p:cNvSpPr txBox="1">
            <a:spLocks noChangeArrowheads="1"/>
          </p:cNvSpPr>
          <p:nvPr/>
        </p:nvSpPr>
        <p:spPr bwMode="auto">
          <a:xfrm>
            <a:off x="1333499" y="1085975"/>
            <a:ext cx="5509713"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i="1" dirty="0" err="1" smtClean="0">
                <a:solidFill>
                  <a:srgbClr val="FF0000"/>
                </a:solidFill>
                <a:latin typeface="Calibri"/>
              </a:rPr>
              <a:t>K</a:t>
            </a:r>
            <a:r>
              <a:rPr lang="en-US" sz="2800" b="1" i="1" baseline="-25000" dirty="0" err="1" smtClean="0">
                <a:solidFill>
                  <a:srgbClr val="FF0000"/>
                </a:solidFill>
                <a:latin typeface="Calibri"/>
              </a:rPr>
              <a:t>sp</a:t>
            </a:r>
            <a:r>
              <a:rPr lang="en-US" sz="2800" dirty="0" smtClean="0">
                <a:solidFill>
                  <a:srgbClr val="000000"/>
                </a:solidFill>
                <a:latin typeface="Calibri"/>
              </a:rPr>
              <a:t> is the </a:t>
            </a:r>
            <a:r>
              <a:rPr lang="en-US" sz="2800" b="1" i="1" dirty="0" smtClean="0">
                <a:solidFill>
                  <a:srgbClr val="FF0000"/>
                </a:solidFill>
                <a:latin typeface="Calibri"/>
              </a:rPr>
              <a:t>solubility product constant</a:t>
            </a:r>
          </a:p>
        </p:txBody>
      </p:sp>
      <p:sp>
        <p:nvSpPr>
          <p:cNvPr id="20" name="Text Box 2"/>
          <p:cNvSpPr txBox="1">
            <a:spLocks noChangeArrowheads="1"/>
          </p:cNvSpPr>
          <p:nvPr/>
        </p:nvSpPr>
        <p:spPr bwMode="auto">
          <a:xfrm>
            <a:off x="1287779" y="1824990"/>
            <a:ext cx="7440931" cy="461665"/>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smtClean="0">
                <a:solidFill>
                  <a:srgbClr val="0000FF"/>
                </a:solidFill>
                <a:latin typeface="Calibri" panose="020F0502020204030204" pitchFamily="34" charset="0"/>
              </a:rPr>
              <a:t>Molar solubility</a:t>
            </a:r>
            <a:r>
              <a:rPr lang="en-US" sz="2400" dirty="0" smtClean="0">
                <a:solidFill>
                  <a:srgbClr val="0000FF"/>
                </a:solidFill>
                <a:latin typeface="Calibri" panose="020F0502020204030204" pitchFamily="34" charset="0"/>
              </a:rPr>
              <a:t> </a:t>
            </a:r>
            <a:r>
              <a:rPr lang="en-US" sz="2400" dirty="0" smtClean="0">
                <a:solidFill>
                  <a:srgbClr val="000000"/>
                </a:solidFill>
                <a:latin typeface="Calibri" panose="020F0502020204030204" pitchFamily="34" charset="0"/>
              </a:rPr>
              <a:t>(</a:t>
            </a:r>
            <a:r>
              <a:rPr lang="en-US" sz="2400" dirty="0" err="1" smtClean="0">
                <a:solidFill>
                  <a:srgbClr val="000000"/>
                </a:solidFill>
                <a:latin typeface="Calibri" panose="020F0502020204030204" pitchFamily="34" charset="0"/>
              </a:rPr>
              <a:t>mol</a:t>
            </a:r>
            <a:r>
              <a:rPr lang="en-US" sz="2400" dirty="0" smtClean="0">
                <a:solidFill>
                  <a:srgbClr val="000000"/>
                </a:solidFill>
                <a:latin typeface="Calibri" panose="020F0502020204030204" pitchFamily="34" charset="0"/>
              </a:rPr>
              <a:t>/L)</a:t>
            </a:r>
          </a:p>
        </p:txBody>
      </p:sp>
      <p:sp>
        <p:nvSpPr>
          <p:cNvPr id="21" name="Text Box 3"/>
          <p:cNvSpPr txBox="1">
            <a:spLocks noChangeArrowheads="1"/>
          </p:cNvSpPr>
          <p:nvPr/>
        </p:nvSpPr>
        <p:spPr bwMode="auto">
          <a:xfrm>
            <a:off x="1303020" y="2526665"/>
            <a:ext cx="7712668" cy="461665"/>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smtClean="0">
                <a:solidFill>
                  <a:srgbClr val="7030A0"/>
                </a:solidFill>
                <a:latin typeface="Calibri" panose="020F0502020204030204" pitchFamily="34" charset="0"/>
              </a:rPr>
              <a:t>Solubility</a:t>
            </a:r>
            <a:r>
              <a:rPr lang="en-US" sz="2400" dirty="0" smtClean="0">
                <a:solidFill>
                  <a:srgbClr val="000000"/>
                </a:solidFill>
                <a:latin typeface="Calibri" panose="020F0502020204030204" pitchFamily="34" charset="0"/>
              </a:rPr>
              <a:t> (g/L)</a:t>
            </a:r>
          </a:p>
        </p:txBody>
      </p:sp>
      <p:sp>
        <p:nvSpPr>
          <p:cNvPr id="22" name="Title 1"/>
          <p:cNvSpPr txBox="1">
            <a:spLocks/>
          </p:cNvSpPr>
          <p:nvPr/>
        </p:nvSpPr>
        <p:spPr>
          <a:xfrm>
            <a:off x="1584960" y="7391"/>
            <a:ext cx="65341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Relating Solubility Descriptions</a:t>
            </a:r>
            <a:endParaRPr lang="en-US" sz="4000" u="sng" dirty="0">
              <a:solidFill>
                <a:prstClr val="black"/>
              </a:solidFill>
              <a:latin typeface="Calibri"/>
            </a:endParaRPr>
          </a:p>
        </p:txBody>
      </p:sp>
      <p:sp>
        <p:nvSpPr>
          <p:cNvPr id="17" name="Slide Number Placeholder 16"/>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73</a:t>
            </a:fld>
            <a:endParaRPr lang="en-US">
              <a:solidFill>
                <a:srgbClr val="00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a:xfrm>
            <a:off x="384636" y="1617554"/>
            <a:ext cx="8382000" cy="29942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The </a:t>
            </a:r>
            <a:r>
              <a:rPr kumimoji="0" lang="en-US" altLang="en-US" sz="2400" b="1" i="0" u="sng" strike="noStrike" kern="1200" cap="none" spc="0" normalizeH="0" baseline="0" noProof="0" dirty="0" smtClean="0">
                <a:ln>
                  <a:noFill/>
                </a:ln>
                <a:solidFill>
                  <a:sysClr val="windowText" lastClr="000000"/>
                </a:solidFill>
                <a:effectLst/>
                <a:uLnTx/>
                <a:uFillTx/>
                <a:latin typeface="Calibri"/>
                <a:ea typeface="+mn-ea"/>
              </a:rPr>
              <a:t>ion product</a:t>
            </a: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 </a:t>
            </a:r>
            <a:r>
              <a:rPr kumimoji="0" lang="en-US" altLang="en-US" sz="2400" b="1" i="1"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Q</a:t>
            </a: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 has the same form as the equilibrium constant </a:t>
            </a:r>
            <a:r>
              <a:rPr kumimoji="0" lang="en-US" altLang="en-US" sz="2400" b="1" i="1"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K.</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lang="en-US" altLang="en-US" sz="2400" b="1" i="1" dirty="0">
              <a:solidFill>
                <a:sysClr val="windowText" lastClr="000000"/>
              </a:solidFill>
              <a:latin typeface="Times New Roman" pitchFamily="18" charset="0"/>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altLang="en-US" sz="4000" b="1" i="1" u="none" strike="noStrike" kern="1200" cap="none" spc="0" normalizeH="0" baseline="-25000" noProof="0" dirty="0" smtClean="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altLang="en-US" sz="2400" b="1" i="0" u="none" strike="noStrike" kern="1200" cap="none" spc="0" normalizeH="0" baseline="-25000" noProof="0" dirty="0" smtClean="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ts val="1200"/>
              </a:spcBef>
              <a:spcAft>
                <a:spcPts val="0"/>
              </a:spcAft>
              <a:buClrTx/>
              <a:buSzTx/>
              <a:buFont typeface="Arial" pitchFamily="34" charset="0"/>
              <a:buChar char="•"/>
              <a:tabLst/>
              <a:defRPr/>
            </a:pPr>
            <a:r>
              <a:rPr kumimoji="0" lang="en-US" altLang="en-US" sz="2400" b="1" i="1"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Q</a:t>
            </a: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rPr>
              <a:t> is </a:t>
            </a:r>
            <a:r>
              <a:rPr kumimoji="0" lang="en-US" altLang="en-US" sz="2400" b="1" i="1" u="sng" strike="noStrike" kern="1200" cap="none" spc="0" normalizeH="0" baseline="0" noProof="0" dirty="0" smtClean="0">
                <a:ln>
                  <a:noFill/>
                </a:ln>
                <a:effectLst/>
                <a:uLnTx/>
                <a:uFillTx/>
                <a:latin typeface="Calibri"/>
                <a:ea typeface="+mn-ea"/>
              </a:rPr>
              <a:t>not necessarily at equilibrium</a:t>
            </a:r>
            <a:r>
              <a:rPr kumimoji="0" lang="en-US" altLang="en-US" sz="2400" b="1" strike="noStrike" kern="1200" cap="none" spc="0" normalizeH="0" baseline="0" noProof="0" dirty="0" smtClean="0">
                <a:ln>
                  <a:noFill/>
                </a:ln>
                <a:effectLst/>
                <a:uLnTx/>
                <a:uFillTx/>
                <a:latin typeface="Calibri"/>
                <a:ea typeface="+mn-ea"/>
              </a:rPr>
              <a:t>, typically initial conditions.</a:t>
            </a:r>
          </a:p>
          <a:p>
            <a:pPr marL="342900" marR="0" lvl="0" indent="-342900" algn="l" defTabSz="914400" rtl="0" eaLnBrk="1" fontAlgn="auto" latinLnBrk="0" hangingPunct="1">
              <a:lnSpc>
                <a:spcPct val="90000"/>
              </a:lnSpc>
              <a:spcBef>
                <a:spcPts val="1200"/>
              </a:spcBef>
              <a:spcAft>
                <a:spcPts val="0"/>
              </a:spcAft>
              <a:buClrTx/>
              <a:buSzTx/>
              <a:buFont typeface="Arial" pitchFamily="34" charset="0"/>
              <a:buChar char="•"/>
              <a:tabLst/>
              <a:defRPr/>
            </a:pPr>
            <a:r>
              <a:rPr lang="en-US" altLang="en-US" sz="2400" dirty="0" smtClean="0">
                <a:latin typeface="Calibri"/>
              </a:rPr>
              <a:t>Allows us to predict if a precipitate will form.</a:t>
            </a:r>
            <a:endParaRPr kumimoji="0" lang="en-US" altLang="en-US" sz="2400" strike="noStrike" kern="1200" cap="none" spc="0" normalizeH="0" baseline="0" noProof="0" dirty="0">
              <a:ln>
                <a:noFill/>
              </a:ln>
              <a:effectLst/>
              <a:uLnTx/>
              <a:uFillTx/>
              <a:latin typeface="Calibri"/>
            </a:endParaRPr>
          </a:p>
        </p:txBody>
      </p:sp>
      <p:sp>
        <p:nvSpPr>
          <p:cNvPr id="12" name="Text Box 10"/>
          <p:cNvSpPr txBox="1">
            <a:spLocks noChangeArrowheads="1"/>
          </p:cNvSpPr>
          <p:nvPr/>
        </p:nvSpPr>
        <p:spPr bwMode="auto">
          <a:xfrm>
            <a:off x="3897912" y="2346403"/>
            <a:ext cx="474283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i="1" dirty="0" err="1" smtClean="0">
                <a:solidFill>
                  <a:srgbClr val="FF0000"/>
                </a:solidFill>
                <a:latin typeface="Calibri"/>
              </a:rPr>
              <a:t>K</a:t>
            </a:r>
            <a:r>
              <a:rPr lang="en-US" sz="2400" b="1" i="1" baseline="-25000" dirty="0" err="1" smtClean="0">
                <a:solidFill>
                  <a:srgbClr val="FF0000"/>
                </a:solidFill>
                <a:latin typeface="Calibri"/>
              </a:rPr>
              <a:t>sp</a:t>
            </a:r>
            <a:r>
              <a:rPr lang="en-US" sz="2400" dirty="0" smtClean="0">
                <a:solidFill>
                  <a:srgbClr val="000000"/>
                </a:solidFill>
                <a:latin typeface="Calibri"/>
              </a:rPr>
              <a:t> is the </a:t>
            </a:r>
            <a:r>
              <a:rPr lang="en-US" sz="2400" b="1" i="1" dirty="0" smtClean="0">
                <a:solidFill>
                  <a:srgbClr val="FF0000"/>
                </a:solidFill>
                <a:latin typeface="Calibri"/>
              </a:rPr>
              <a:t>solubility product constant</a:t>
            </a:r>
          </a:p>
        </p:txBody>
      </p:sp>
      <p:grpSp>
        <p:nvGrpSpPr>
          <p:cNvPr id="2" name="Group 22"/>
          <p:cNvGrpSpPr/>
          <p:nvPr/>
        </p:nvGrpSpPr>
        <p:grpSpPr>
          <a:xfrm>
            <a:off x="2017498" y="981458"/>
            <a:ext cx="5062604" cy="584775"/>
            <a:chOff x="2718483" y="1679518"/>
            <a:chExt cx="5062604" cy="584775"/>
          </a:xfrm>
        </p:grpSpPr>
        <p:sp>
          <p:nvSpPr>
            <p:cNvPr id="14" name="Text Box 13"/>
            <p:cNvSpPr txBox="1">
              <a:spLocks noChangeArrowheads="1"/>
            </p:cNvSpPr>
            <p:nvPr/>
          </p:nvSpPr>
          <p:spPr bwMode="auto">
            <a:xfrm>
              <a:off x="2718483" y="1679518"/>
              <a:ext cx="5062604" cy="584775"/>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smtClean="0">
                  <a:ln>
                    <a:noFill/>
                  </a:ln>
                  <a:solidFill>
                    <a:prstClr val="black"/>
                  </a:solidFill>
                  <a:effectLst/>
                  <a:uLnTx/>
                  <a:uFillTx/>
                  <a:latin typeface="Calibri"/>
                </a:rPr>
                <a:t>A</a:t>
              </a:r>
              <a:r>
                <a:rPr kumimoji="0" lang="en-US" sz="3200" b="0" i="0" u="none" strike="noStrike" kern="0" cap="none" spc="0" normalizeH="0" baseline="-25000" noProof="0" dirty="0" err="1" smtClean="0">
                  <a:ln>
                    <a:noFill/>
                  </a:ln>
                  <a:solidFill>
                    <a:prstClr val="black"/>
                  </a:solidFill>
                  <a:effectLst/>
                  <a:uLnTx/>
                  <a:uFillTx/>
                  <a:latin typeface="Calibri"/>
                </a:rPr>
                <a:t>a</a:t>
              </a:r>
              <a:r>
                <a:rPr kumimoji="0" lang="en-US" sz="3200" b="0" i="0" u="none" strike="noStrike" kern="0" cap="none" spc="0" normalizeH="0" baseline="0" noProof="0" dirty="0" err="1" smtClean="0">
                  <a:ln>
                    <a:noFill/>
                  </a:ln>
                  <a:solidFill>
                    <a:prstClr val="black"/>
                  </a:solidFill>
                  <a:effectLst/>
                  <a:uLnTx/>
                  <a:uFillTx/>
                  <a:latin typeface="Calibri"/>
                </a:rPr>
                <a:t>B</a:t>
              </a:r>
              <a:r>
                <a:rPr kumimoji="0" lang="en-US" sz="3200" b="0" i="0" u="none" strike="noStrike" kern="0" cap="none" spc="0" normalizeH="0" baseline="-25000" noProof="0" dirty="0" err="1" smtClean="0">
                  <a:ln>
                    <a:noFill/>
                  </a:ln>
                  <a:solidFill>
                    <a:prstClr val="black"/>
                  </a:solidFill>
                  <a:effectLst/>
                  <a:uLnTx/>
                  <a:uFillTx/>
                  <a:latin typeface="Calibri"/>
                </a:rPr>
                <a:t>b</a:t>
              </a:r>
              <a:r>
                <a:rPr kumimoji="0" lang="en-US" sz="3200" b="0" i="0" u="none" strike="noStrike" kern="0" cap="none" spc="0" normalizeH="0" baseline="0" noProof="0" dirty="0" smtClean="0">
                  <a:ln>
                    <a:noFill/>
                  </a:ln>
                  <a:solidFill>
                    <a:prstClr val="black"/>
                  </a:solidFill>
                  <a:effectLst/>
                  <a:uLnTx/>
                  <a:uFillTx/>
                  <a:latin typeface="Calibri"/>
                </a:rPr>
                <a:t>(s)          </a:t>
              </a:r>
              <a:r>
                <a:rPr kumimoji="0" lang="en-US" sz="3200" b="0" i="1" u="none" strike="noStrike" kern="0" cap="none" spc="0" normalizeH="0" baseline="0" noProof="0" dirty="0" err="1" smtClean="0">
                  <a:ln>
                    <a:noFill/>
                  </a:ln>
                  <a:solidFill>
                    <a:prstClr val="black"/>
                  </a:solidFill>
                  <a:effectLst/>
                  <a:uLnTx/>
                  <a:uFillTx/>
                  <a:latin typeface="Calibri"/>
                </a:rPr>
                <a:t>a</a:t>
              </a:r>
              <a:r>
                <a:rPr kumimoji="0" lang="en-US" sz="3200" b="0" i="0" u="none" strike="noStrike" kern="0" cap="none" spc="0" normalizeH="0" baseline="0" noProof="0" dirty="0" err="1" smtClean="0">
                  <a:ln>
                    <a:noFill/>
                  </a:ln>
                  <a:solidFill>
                    <a:prstClr val="black"/>
                  </a:solidFill>
                  <a:effectLst/>
                  <a:uLnTx/>
                  <a:uFillTx/>
                  <a:latin typeface="Calibri"/>
                </a:rPr>
                <a:t>A</a:t>
              </a:r>
              <a:r>
                <a:rPr kumimoji="0" lang="en-US" sz="3200" b="0" i="0" u="none" strike="noStrike" kern="0" cap="none" spc="0" normalizeH="0" baseline="0" noProof="0" dirty="0" smtClean="0">
                  <a:ln>
                    <a:noFill/>
                  </a:ln>
                  <a:solidFill>
                    <a:prstClr val="black"/>
                  </a:solidFill>
                  <a:effectLst/>
                  <a:uLnTx/>
                  <a:uFillTx/>
                  <a:latin typeface="Calibri"/>
                </a:rPr>
                <a:t> (</a:t>
              </a:r>
              <a:r>
                <a:rPr kumimoji="0" lang="en-US" sz="3200" b="0" i="0" u="none" strike="noStrike" kern="0" cap="none" spc="0" normalizeH="0" baseline="0" noProof="0" dirty="0" err="1" smtClean="0">
                  <a:ln>
                    <a:noFill/>
                  </a:ln>
                  <a:solidFill>
                    <a:prstClr val="black"/>
                  </a:solidFill>
                  <a:effectLst/>
                  <a:uLnTx/>
                  <a:uFillTx/>
                  <a:latin typeface="Calibri"/>
                </a:rPr>
                <a:t>aq</a:t>
              </a:r>
              <a:r>
                <a:rPr kumimoji="0" lang="en-US" sz="3200" b="0" i="0" u="none" strike="noStrike" kern="0" cap="none" spc="0" normalizeH="0" baseline="0" noProof="0" dirty="0" smtClean="0">
                  <a:ln>
                    <a:noFill/>
                  </a:ln>
                  <a:solidFill>
                    <a:prstClr val="black"/>
                  </a:solidFill>
                  <a:effectLst/>
                  <a:uLnTx/>
                  <a:uFillTx/>
                  <a:latin typeface="Calibri"/>
                </a:rPr>
                <a:t>) + </a:t>
              </a:r>
              <a:r>
                <a:rPr kumimoji="0" lang="en-US" sz="3200" b="0" i="0" u="none" strike="noStrike" kern="0" cap="none" spc="0" normalizeH="0" baseline="0" noProof="0" dirty="0" err="1" smtClean="0">
                  <a:ln>
                    <a:noFill/>
                  </a:ln>
                  <a:solidFill>
                    <a:prstClr val="black"/>
                  </a:solidFill>
                  <a:effectLst/>
                  <a:uLnTx/>
                  <a:uFillTx/>
                  <a:latin typeface="Calibri"/>
                </a:rPr>
                <a:t>b</a:t>
              </a:r>
              <a:r>
                <a:rPr kumimoji="0" lang="en-US" sz="3200" b="0" i="1" u="none" strike="noStrike" kern="0" cap="none" spc="0" normalizeH="0" baseline="0" noProof="0" dirty="0" err="1" smtClean="0">
                  <a:ln>
                    <a:noFill/>
                  </a:ln>
                  <a:solidFill>
                    <a:prstClr val="black"/>
                  </a:solidFill>
                  <a:effectLst/>
                  <a:uLnTx/>
                  <a:uFillTx/>
                  <a:latin typeface="Calibri"/>
                </a:rPr>
                <a:t>B</a:t>
              </a:r>
              <a:r>
                <a:rPr kumimoji="0" lang="en-US" sz="3200" b="0" i="1" u="none" strike="noStrike" kern="0" cap="none" spc="0" normalizeH="0" baseline="0" noProof="0" dirty="0" smtClean="0">
                  <a:ln>
                    <a:noFill/>
                  </a:ln>
                  <a:solidFill>
                    <a:prstClr val="black"/>
                  </a:solidFill>
                  <a:effectLst/>
                  <a:uLnTx/>
                  <a:uFillTx/>
                  <a:latin typeface="Calibri"/>
                </a:rPr>
                <a:t> (</a:t>
              </a:r>
              <a:r>
                <a:rPr kumimoji="0" lang="en-US" sz="3200" b="0" i="1" u="none" strike="noStrike" kern="0" cap="none" spc="0" normalizeH="0" baseline="0" noProof="0" dirty="0" err="1" smtClean="0">
                  <a:ln>
                    <a:noFill/>
                  </a:ln>
                  <a:solidFill>
                    <a:prstClr val="black"/>
                  </a:solidFill>
                  <a:effectLst/>
                  <a:uLnTx/>
                  <a:uFillTx/>
                  <a:latin typeface="Calibri"/>
                </a:rPr>
                <a:t>aq</a:t>
              </a:r>
              <a:r>
                <a:rPr kumimoji="0" lang="en-US" sz="3200" b="0" i="1" u="none" strike="noStrike" kern="0" cap="none" spc="0" normalizeH="0" baseline="0" noProof="0" dirty="0" smtClean="0">
                  <a:ln>
                    <a:noFill/>
                  </a:ln>
                  <a:solidFill>
                    <a:prstClr val="black"/>
                  </a:solidFill>
                  <a:effectLst/>
                  <a:uLnTx/>
                  <a:uFillTx/>
                  <a:latin typeface="Calibri"/>
                </a:rPr>
                <a:t>)</a:t>
              </a:r>
            </a:p>
          </p:txBody>
        </p:sp>
        <p:graphicFrame>
          <p:nvGraphicFramePr>
            <p:cNvPr id="15" name="Object 2"/>
            <p:cNvGraphicFramePr>
              <a:graphicFrameLocks noChangeAspect="1"/>
            </p:cNvGraphicFramePr>
            <p:nvPr>
              <p:extLst>
                <p:ext uri="{D42A27DB-BD31-4B8C-83A1-F6EECF244321}">
                  <p14:modId xmlns="" xmlns:p14="http://schemas.microsoft.com/office/powerpoint/2010/main" val="3903619487"/>
                </p:ext>
              </p:extLst>
            </p:nvPr>
          </p:nvGraphicFramePr>
          <p:xfrm>
            <a:off x="4097321" y="1896187"/>
            <a:ext cx="620034" cy="182450"/>
          </p:xfrm>
          <a:graphic>
            <a:graphicData uri="http://schemas.openxmlformats.org/presentationml/2006/ole">
              <p:oleObj spid="_x0000_s775170" name="CS ChemDraw Drawing" r:id="rId3" imgW="1014619" imgH="243270" progId="ChemDraw.Document.6.0">
                <p:embed/>
              </p:oleObj>
            </a:graphicData>
          </a:graphic>
        </p:graphicFrame>
      </p:grpSp>
      <p:grpSp>
        <p:nvGrpSpPr>
          <p:cNvPr id="3" name="Group 19"/>
          <p:cNvGrpSpPr/>
          <p:nvPr/>
        </p:nvGrpSpPr>
        <p:grpSpPr>
          <a:xfrm>
            <a:off x="1039079" y="2294527"/>
            <a:ext cx="2338685" cy="601601"/>
            <a:chOff x="3352896" y="5073893"/>
            <a:chExt cx="2338685" cy="601601"/>
          </a:xfrm>
        </p:grpSpPr>
        <p:sp>
          <p:nvSpPr>
            <p:cNvPr id="16" name="Text Box 5"/>
            <p:cNvSpPr txBox="1">
              <a:spLocks noChangeArrowheads="1"/>
            </p:cNvSpPr>
            <p:nvPr/>
          </p:nvSpPr>
          <p:spPr bwMode="auto">
            <a:xfrm>
              <a:off x="3352896" y="5090719"/>
              <a:ext cx="1032270" cy="584775"/>
            </a:xfrm>
            <a:prstGeom prst="rect">
              <a:avLst/>
            </a:prstGeom>
            <a:noFill/>
            <a:ln w="9525">
              <a:noFill/>
              <a:miter lim="800000"/>
              <a:headEnd/>
              <a:tailEnd/>
            </a:ln>
            <a:effectLst/>
          </p:spPr>
          <p:txBody>
            <a:bodyPr wrap="none">
              <a:spAutoFit/>
            </a:bodyPr>
            <a:lstStyle/>
            <a:p>
              <a:pPr algn="r"/>
              <a:r>
                <a:rPr lang="en-US" sz="3200" i="1" dirty="0" err="1" smtClean="0">
                  <a:solidFill>
                    <a:srgbClr val="FF0000"/>
                  </a:solidFill>
                  <a:latin typeface="Calibri"/>
                </a:rPr>
                <a:t>K</a:t>
              </a:r>
              <a:r>
                <a:rPr lang="en-US" sz="3200" i="1" baseline="-25000" dirty="0" err="1" smtClean="0">
                  <a:solidFill>
                    <a:srgbClr val="FF0000"/>
                  </a:solidFill>
                  <a:latin typeface="Calibri"/>
                </a:rPr>
                <a:t>sp</a:t>
              </a:r>
              <a:r>
                <a:rPr lang="en-US" sz="3200" dirty="0" smtClean="0">
                  <a:solidFill>
                    <a:prstClr val="black"/>
                  </a:solidFill>
                  <a:latin typeface="Calibri"/>
                </a:rPr>
                <a:t> </a:t>
              </a:r>
              <a:r>
                <a:rPr lang="en-US" sz="3200" dirty="0">
                  <a:solidFill>
                    <a:prstClr val="black"/>
                  </a:solidFill>
                  <a:latin typeface="Calibri"/>
                </a:rPr>
                <a:t>= </a:t>
              </a:r>
              <a:endParaRPr lang="en-US" sz="3200" i="1" dirty="0">
                <a:solidFill>
                  <a:prstClr val="black"/>
                </a:solidFill>
                <a:latin typeface="Calibri"/>
              </a:endParaRPr>
            </a:p>
          </p:txBody>
        </p:sp>
        <p:sp>
          <p:nvSpPr>
            <p:cNvPr id="17" name="Text Box 7"/>
            <p:cNvSpPr txBox="1">
              <a:spLocks noChangeArrowheads="1"/>
            </p:cNvSpPr>
            <p:nvPr/>
          </p:nvSpPr>
          <p:spPr bwMode="auto">
            <a:xfrm>
              <a:off x="4244004" y="5075868"/>
              <a:ext cx="806631"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[A]</a:t>
              </a:r>
              <a:r>
                <a:rPr lang="en-US" sz="3200" baseline="30000" dirty="0" smtClean="0">
                  <a:solidFill>
                    <a:prstClr val="black"/>
                  </a:solidFill>
                  <a:latin typeface="Calibri"/>
                </a:rPr>
                <a:t>a</a:t>
              </a:r>
              <a:endParaRPr lang="en-US" sz="3200" dirty="0">
                <a:solidFill>
                  <a:prstClr val="black"/>
                </a:solidFill>
                <a:latin typeface="Calibri"/>
              </a:endParaRPr>
            </a:p>
          </p:txBody>
        </p:sp>
        <p:sp>
          <p:nvSpPr>
            <p:cNvPr id="18" name="Text Box 7"/>
            <p:cNvSpPr txBox="1">
              <a:spLocks noChangeArrowheads="1"/>
            </p:cNvSpPr>
            <p:nvPr/>
          </p:nvSpPr>
          <p:spPr bwMode="auto">
            <a:xfrm>
              <a:off x="4886552" y="5073893"/>
              <a:ext cx="805029"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[B]</a:t>
              </a:r>
              <a:r>
                <a:rPr lang="en-US" sz="3200" baseline="30000" dirty="0" smtClean="0">
                  <a:solidFill>
                    <a:prstClr val="black"/>
                  </a:solidFill>
                  <a:latin typeface="Calibri"/>
                </a:rPr>
                <a:t>b</a:t>
              </a:r>
              <a:endParaRPr lang="en-US" sz="3200" dirty="0">
                <a:solidFill>
                  <a:prstClr val="black"/>
                </a:solidFill>
                <a:latin typeface="Calibri"/>
              </a:endParaRPr>
            </a:p>
          </p:txBody>
        </p:sp>
      </p:grpSp>
      <p:sp>
        <p:nvSpPr>
          <p:cNvPr id="19"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Predicting Precipitation Reactions</a:t>
            </a:r>
            <a:endParaRPr lang="en-US" sz="4000" u="sng" dirty="0">
              <a:solidFill>
                <a:prstClr val="black"/>
              </a:solidFill>
              <a:latin typeface="Calibri"/>
            </a:endParaRPr>
          </a:p>
        </p:txBody>
      </p:sp>
      <p:sp>
        <p:nvSpPr>
          <p:cNvPr id="21" name="Text Box 10"/>
          <p:cNvSpPr txBox="1">
            <a:spLocks noChangeArrowheads="1"/>
          </p:cNvSpPr>
          <p:nvPr/>
        </p:nvSpPr>
        <p:spPr bwMode="auto">
          <a:xfrm>
            <a:off x="3904540" y="3002379"/>
            <a:ext cx="266771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i="1" dirty="0" smtClean="0">
                <a:solidFill>
                  <a:srgbClr val="7030A0"/>
                </a:solidFill>
                <a:latin typeface="Calibri"/>
              </a:rPr>
              <a:t>Q</a:t>
            </a:r>
            <a:r>
              <a:rPr lang="en-US" sz="2400" dirty="0" smtClean="0">
                <a:solidFill>
                  <a:srgbClr val="000000"/>
                </a:solidFill>
                <a:latin typeface="Calibri"/>
              </a:rPr>
              <a:t> is the </a:t>
            </a:r>
            <a:r>
              <a:rPr lang="en-US" sz="2400" b="1" i="1" dirty="0" smtClean="0">
                <a:solidFill>
                  <a:srgbClr val="7030A0"/>
                </a:solidFill>
                <a:latin typeface="Calibri"/>
              </a:rPr>
              <a:t>ion product</a:t>
            </a:r>
          </a:p>
        </p:txBody>
      </p:sp>
      <p:grpSp>
        <p:nvGrpSpPr>
          <p:cNvPr id="5" name="Group 21"/>
          <p:cNvGrpSpPr/>
          <p:nvPr/>
        </p:nvGrpSpPr>
        <p:grpSpPr>
          <a:xfrm>
            <a:off x="1017216" y="2950503"/>
            <a:ext cx="2367176" cy="601601"/>
            <a:chOff x="3324405" y="5073893"/>
            <a:chExt cx="2367176" cy="601601"/>
          </a:xfrm>
        </p:grpSpPr>
        <p:sp>
          <p:nvSpPr>
            <p:cNvPr id="23" name="Text Box 5"/>
            <p:cNvSpPr txBox="1">
              <a:spLocks noChangeArrowheads="1"/>
            </p:cNvSpPr>
            <p:nvPr/>
          </p:nvSpPr>
          <p:spPr bwMode="auto">
            <a:xfrm>
              <a:off x="3324405" y="5090719"/>
              <a:ext cx="1034257" cy="584775"/>
            </a:xfrm>
            <a:prstGeom prst="rect">
              <a:avLst/>
            </a:prstGeom>
            <a:noFill/>
            <a:ln w="9525">
              <a:noFill/>
              <a:miter lim="800000"/>
              <a:headEnd/>
              <a:tailEnd/>
            </a:ln>
            <a:effectLst/>
          </p:spPr>
          <p:txBody>
            <a:bodyPr wrap="none">
              <a:spAutoFit/>
            </a:bodyPr>
            <a:lstStyle/>
            <a:p>
              <a:pPr algn="r"/>
              <a:r>
                <a:rPr lang="en-US" sz="3200" i="1" dirty="0" smtClean="0">
                  <a:solidFill>
                    <a:srgbClr val="7030A0"/>
                  </a:solidFill>
                  <a:latin typeface="Calibri"/>
                </a:rPr>
                <a:t>Q</a:t>
              </a:r>
              <a:r>
                <a:rPr lang="en-US" sz="3200" i="1" dirty="0" smtClean="0">
                  <a:solidFill>
                    <a:srgbClr val="FF0000"/>
                  </a:solidFill>
                  <a:latin typeface="Calibri"/>
                </a:rPr>
                <a:t>  </a:t>
              </a:r>
              <a:r>
                <a:rPr lang="en-US" sz="3200" dirty="0" smtClean="0">
                  <a:solidFill>
                    <a:prstClr val="black"/>
                  </a:solidFill>
                  <a:latin typeface="Calibri"/>
                </a:rPr>
                <a:t> </a:t>
              </a:r>
              <a:r>
                <a:rPr lang="en-US" sz="3200" dirty="0">
                  <a:solidFill>
                    <a:prstClr val="black"/>
                  </a:solidFill>
                  <a:latin typeface="Calibri"/>
                </a:rPr>
                <a:t>= </a:t>
              </a:r>
              <a:endParaRPr lang="en-US" sz="3200" i="1" dirty="0">
                <a:solidFill>
                  <a:prstClr val="black"/>
                </a:solidFill>
                <a:latin typeface="Calibri"/>
              </a:endParaRPr>
            </a:p>
          </p:txBody>
        </p:sp>
        <p:sp>
          <p:nvSpPr>
            <p:cNvPr id="24" name="Text Box 7"/>
            <p:cNvSpPr txBox="1">
              <a:spLocks noChangeArrowheads="1"/>
            </p:cNvSpPr>
            <p:nvPr/>
          </p:nvSpPr>
          <p:spPr bwMode="auto">
            <a:xfrm>
              <a:off x="4244004" y="5075868"/>
              <a:ext cx="806631"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[A]</a:t>
              </a:r>
              <a:r>
                <a:rPr lang="en-US" sz="3200" baseline="30000" dirty="0" smtClean="0">
                  <a:solidFill>
                    <a:prstClr val="black"/>
                  </a:solidFill>
                  <a:latin typeface="Calibri"/>
                </a:rPr>
                <a:t>a</a:t>
              </a:r>
              <a:endParaRPr lang="en-US" sz="3200" dirty="0">
                <a:solidFill>
                  <a:prstClr val="black"/>
                </a:solidFill>
                <a:latin typeface="Calibri"/>
              </a:endParaRPr>
            </a:p>
          </p:txBody>
        </p:sp>
        <p:sp>
          <p:nvSpPr>
            <p:cNvPr id="25" name="Text Box 7"/>
            <p:cNvSpPr txBox="1">
              <a:spLocks noChangeArrowheads="1"/>
            </p:cNvSpPr>
            <p:nvPr/>
          </p:nvSpPr>
          <p:spPr bwMode="auto">
            <a:xfrm>
              <a:off x="4886552" y="5073893"/>
              <a:ext cx="805029" cy="584775"/>
            </a:xfrm>
            <a:prstGeom prst="rect">
              <a:avLst/>
            </a:prstGeom>
            <a:noFill/>
            <a:ln w="9525">
              <a:noFill/>
              <a:miter lim="800000"/>
              <a:headEnd/>
              <a:tailEnd/>
            </a:ln>
            <a:effectLst/>
          </p:spPr>
          <p:txBody>
            <a:bodyPr wrap="none">
              <a:spAutoFit/>
            </a:bodyPr>
            <a:lstStyle/>
            <a:p>
              <a:r>
                <a:rPr lang="en-US" sz="3200" dirty="0" smtClean="0">
                  <a:solidFill>
                    <a:prstClr val="black"/>
                  </a:solidFill>
                  <a:latin typeface="Calibri"/>
                </a:rPr>
                <a:t>[B]</a:t>
              </a:r>
              <a:r>
                <a:rPr lang="en-US" sz="3200" baseline="30000" dirty="0" smtClean="0">
                  <a:solidFill>
                    <a:prstClr val="black"/>
                  </a:solidFill>
                  <a:latin typeface="Calibri"/>
                </a:rPr>
                <a:t>b</a:t>
              </a:r>
              <a:endParaRPr lang="en-US" sz="3200" dirty="0">
                <a:solidFill>
                  <a:prstClr val="black"/>
                </a:solidFill>
                <a:latin typeface="Calibri"/>
              </a:endParaRPr>
            </a:p>
          </p:txBody>
        </p:sp>
      </p:grpSp>
      <p:sp>
        <p:nvSpPr>
          <p:cNvPr id="26" name="Text Box 30"/>
          <p:cNvSpPr txBox="1">
            <a:spLocks noChangeArrowheads="1"/>
          </p:cNvSpPr>
          <p:nvPr/>
        </p:nvSpPr>
        <p:spPr bwMode="auto">
          <a:xfrm>
            <a:off x="447260" y="5268151"/>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27" name="Text Box 33"/>
          <p:cNvSpPr txBox="1">
            <a:spLocks noChangeArrowheads="1"/>
          </p:cNvSpPr>
          <p:nvPr/>
        </p:nvSpPr>
        <p:spPr bwMode="auto">
          <a:xfrm>
            <a:off x="2022060" y="5268151"/>
            <a:ext cx="264318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Saturated solution</a:t>
            </a:r>
          </a:p>
        </p:txBody>
      </p:sp>
      <p:sp>
        <p:nvSpPr>
          <p:cNvPr id="28" name="Text Box 29"/>
          <p:cNvSpPr txBox="1">
            <a:spLocks noChangeArrowheads="1"/>
          </p:cNvSpPr>
          <p:nvPr/>
        </p:nvSpPr>
        <p:spPr bwMode="auto">
          <a:xfrm>
            <a:off x="447260" y="4803014"/>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smtClean="0">
                <a:solidFill>
                  <a:srgbClr val="000000"/>
                </a:solidFill>
                <a:latin typeface="Arial" charset="0"/>
              </a:rPr>
              <a:t>Q</a:t>
            </a:r>
            <a:r>
              <a:rPr lang="en-US" sz="2400" dirty="0" smtClean="0">
                <a:solidFill>
                  <a:srgbClr val="000000"/>
                </a:solidFill>
                <a:latin typeface="Arial" charset="0"/>
              </a:rPr>
              <a:t> &lt; </a:t>
            </a:r>
            <a:r>
              <a:rPr lang="en-US" sz="2400" i="1" dirty="0" err="1" smtClean="0">
                <a:solidFill>
                  <a:srgbClr val="000000"/>
                </a:solidFill>
                <a:latin typeface="Arial" charset="0"/>
              </a:rPr>
              <a:t>K</a:t>
            </a:r>
            <a:r>
              <a:rPr lang="en-US" sz="2400" i="1" baseline="-25000" dirty="0" err="1" smtClean="0">
                <a:solidFill>
                  <a:srgbClr val="000000"/>
                </a:solidFill>
                <a:latin typeface="Arial" charset="0"/>
              </a:rPr>
              <a:t>sp</a:t>
            </a:r>
            <a:endParaRPr lang="en-US" sz="2400" i="1" dirty="0" smtClean="0">
              <a:solidFill>
                <a:srgbClr val="000000"/>
              </a:solidFill>
              <a:latin typeface="Arial" charset="0"/>
            </a:endParaRPr>
          </a:p>
        </p:txBody>
      </p:sp>
      <p:sp>
        <p:nvSpPr>
          <p:cNvPr id="29" name="Text Box 32"/>
          <p:cNvSpPr txBox="1">
            <a:spLocks noChangeArrowheads="1"/>
          </p:cNvSpPr>
          <p:nvPr/>
        </p:nvSpPr>
        <p:spPr bwMode="auto">
          <a:xfrm>
            <a:off x="2022060" y="4801426"/>
            <a:ext cx="29829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Unsaturated solution</a:t>
            </a:r>
          </a:p>
        </p:txBody>
      </p:sp>
      <p:sp>
        <p:nvSpPr>
          <p:cNvPr id="30" name="Text Box 35"/>
          <p:cNvSpPr txBox="1">
            <a:spLocks noChangeArrowheads="1"/>
          </p:cNvSpPr>
          <p:nvPr/>
        </p:nvSpPr>
        <p:spPr bwMode="auto">
          <a:xfrm>
            <a:off x="5690773" y="4783964"/>
            <a:ext cx="206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No precipitate</a:t>
            </a:r>
          </a:p>
        </p:txBody>
      </p:sp>
      <p:sp>
        <p:nvSpPr>
          <p:cNvPr id="31" name="Text Box 31"/>
          <p:cNvSpPr txBox="1">
            <a:spLocks noChangeArrowheads="1"/>
          </p:cNvSpPr>
          <p:nvPr/>
        </p:nvSpPr>
        <p:spPr bwMode="auto">
          <a:xfrm>
            <a:off x="447260" y="5772976"/>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smtClean="0">
                <a:solidFill>
                  <a:srgbClr val="000000"/>
                </a:solidFill>
                <a:latin typeface="Arial" charset="0"/>
              </a:rPr>
              <a:t>Q</a:t>
            </a:r>
            <a:r>
              <a:rPr lang="en-US" sz="2400" smtClean="0">
                <a:solidFill>
                  <a:srgbClr val="000000"/>
                </a:solidFill>
                <a:latin typeface="Arial" charset="0"/>
              </a:rPr>
              <a:t> &gt; </a:t>
            </a:r>
            <a:r>
              <a:rPr lang="en-US" sz="2400" i="1" smtClean="0">
                <a:solidFill>
                  <a:srgbClr val="000000"/>
                </a:solidFill>
                <a:latin typeface="Arial" charset="0"/>
              </a:rPr>
              <a:t>K</a:t>
            </a:r>
            <a:r>
              <a:rPr lang="en-US" sz="2400" i="1" baseline="-25000" smtClean="0">
                <a:solidFill>
                  <a:srgbClr val="000000"/>
                </a:solidFill>
                <a:latin typeface="Arial" charset="0"/>
              </a:rPr>
              <a:t>sp</a:t>
            </a:r>
            <a:endParaRPr lang="en-US" sz="2400" i="1" smtClean="0">
              <a:solidFill>
                <a:srgbClr val="000000"/>
              </a:solidFill>
              <a:latin typeface="Arial" charset="0"/>
            </a:endParaRPr>
          </a:p>
        </p:txBody>
      </p:sp>
      <p:sp>
        <p:nvSpPr>
          <p:cNvPr id="32" name="Text Box 34"/>
          <p:cNvSpPr txBox="1">
            <a:spLocks noChangeArrowheads="1"/>
          </p:cNvSpPr>
          <p:nvPr/>
        </p:nvSpPr>
        <p:spPr bwMode="auto">
          <a:xfrm>
            <a:off x="2022060" y="5772976"/>
            <a:ext cx="34067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Supersaturated solution</a:t>
            </a:r>
          </a:p>
        </p:txBody>
      </p:sp>
      <p:sp>
        <p:nvSpPr>
          <p:cNvPr id="33" name="Text Box 36"/>
          <p:cNvSpPr txBox="1">
            <a:spLocks noChangeArrowheads="1"/>
          </p:cNvSpPr>
          <p:nvPr/>
        </p:nvSpPr>
        <p:spPr bwMode="auto">
          <a:xfrm>
            <a:off x="5690773" y="5760276"/>
            <a:ext cx="2828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Precipitate will form</a:t>
            </a:r>
          </a:p>
        </p:txBody>
      </p:sp>
      <p:sp>
        <p:nvSpPr>
          <p:cNvPr id="34" name="Slide Number Placeholder 33"/>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74</a:t>
            </a:fld>
            <a:endParaRPr lang="en-US">
              <a:solidFill>
                <a:srgbClr val="000000"/>
              </a:solidFill>
            </a:endParaRPr>
          </a:p>
        </p:txBody>
      </p:sp>
    </p:spTree>
    <p:extLst>
      <p:ext uri="{BB962C8B-B14F-4D97-AF65-F5344CB8AC3E}">
        <p14:creationId xmlns="" xmlns:p14="http://schemas.microsoft.com/office/powerpoint/2010/main" val="738806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28599" y="3054297"/>
            <a:ext cx="4465949" cy="339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Fractional Precipitation</a:t>
            </a:r>
            <a:endParaRPr lang="en-US" sz="4000" u="sng" dirty="0">
              <a:solidFill>
                <a:prstClr val="black"/>
              </a:solidFill>
              <a:latin typeface="Calibri"/>
            </a:endParaRPr>
          </a:p>
        </p:txBody>
      </p:sp>
      <p:sp>
        <p:nvSpPr>
          <p:cNvPr id="5" name="Rectangle 4"/>
          <p:cNvSpPr/>
          <p:nvPr/>
        </p:nvSpPr>
        <p:spPr>
          <a:xfrm>
            <a:off x="327851" y="950019"/>
            <a:ext cx="8511357" cy="1200329"/>
          </a:xfrm>
          <a:prstGeom prst="rect">
            <a:avLst/>
          </a:prstGeom>
        </p:spPr>
        <p:txBody>
          <a:bodyPr wrap="square">
            <a:spAutoFit/>
          </a:bodyPr>
          <a:lstStyle/>
          <a:p>
            <a:r>
              <a:rPr lang="en-US" altLang="en-US" sz="2400" dirty="0" smtClean="0"/>
              <a:t>We can calculate </a:t>
            </a:r>
            <a:r>
              <a:rPr lang="en-US" altLang="en-US" sz="2400" dirty="0"/>
              <a:t>the concentration of Cl</a:t>
            </a:r>
            <a:r>
              <a:rPr lang="en-US" altLang="en-US" sz="2400" baseline="30000" dirty="0"/>
              <a:t>-</a:t>
            </a:r>
            <a:r>
              <a:rPr lang="en-US" altLang="en-US" sz="2400" dirty="0"/>
              <a:t> required to initiate precipitation of each of these </a:t>
            </a:r>
            <a:r>
              <a:rPr lang="en-US" altLang="en-US" sz="2400" dirty="0" smtClean="0"/>
              <a:t>metal </a:t>
            </a:r>
            <a:r>
              <a:rPr lang="en-US" altLang="en-US" sz="2400" dirty="0"/>
              <a:t>chlorides.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ysClr val="windowText" lastClr="000000"/>
              </a:solidFill>
              <a:effectLst/>
              <a:uLnTx/>
              <a:uFillTx/>
            </a:endParaRPr>
          </a:p>
        </p:txBody>
      </p:sp>
      <p:grpSp>
        <p:nvGrpSpPr>
          <p:cNvPr id="3" name="Group 5"/>
          <p:cNvGrpSpPr/>
          <p:nvPr/>
        </p:nvGrpSpPr>
        <p:grpSpPr>
          <a:xfrm>
            <a:off x="654994" y="1795887"/>
            <a:ext cx="1280884" cy="1708227"/>
            <a:chOff x="411163" y="2335104"/>
            <a:chExt cx="1774825" cy="2366962"/>
          </a:xfrm>
        </p:grpSpPr>
        <p:graphicFrame>
          <p:nvGraphicFramePr>
            <p:cNvPr id="7" name="Object 6"/>
            <p:cNvGraphicFramePr>
              <a:graphicFrameLocks noChangeAspect="1"/>
            </p:cNvGraphicFramePr>
            <p:nvPr>
              <p:extLst>
                <p:ext uri="{D42A27DB-BD31-4B8C-83A1-F6EECF244321}">
                  <p14:modId xmlns="" xmlns:p14="http://schemas.microsoft.com/office/powerpoint/2010/main" val="512584029"/>
                </p:ext>
              </p:extLst>
            </p:nvPr>
          </p:nvGraphicFramePr>
          <p:xfrm>
            <a:off x="411163" y="2335104"/>
            <a:ext cx="1774825" cy="2366962"/>
          </p:xfrm>
          <a:graphic>
            <a:graphicData uri="http://schemas.openxmlformats.org/presentationml/2006/ole">
              <p:oleObj spid="_x0000_s776194" name="CS ChemDraw Drawing" r:id="rId3" imgW="1530720" imgH="2040120" progId="ChemDraw.Document.6.0">
                <p:embed/>
              </p:oleObj>
            </a:graphicData>
          </a:graphic>
        </p:graphicFrame>
        <p:sp>
          <p:nvSpPr>
            <p:cNvPr id="8" name="Rectangle 7"/>
            <p:cNvSpPr/>
            <p:nvPr/>
          </p:nvSpPr>
          <p:spPr>
            <a:xfrm>
              <a:off x="697393" y="3381831"/>
              <a:ext cx="649024" cy="469109"/>
            </a:xfrm>
            <a:prstGeom prst="rect">
              <a:avLst/>
            </a:prstGeom>
          </p:spPr>
          <p:txBody>
            <a:bodyPr wrap="none">
              <a:spAutoFit/>
            </a:bodyPr>
            <a:lstStyle/>
            <a:p>
              <a:r>
                <a:rPr lang="en-US" sz="1600" dirty="0" smtClean="0">
                  <a:solidFill>
                    <a:srgbClr val="000000"/>
                  </a:solidFill>
                  <a:latin typeface="Calibri" panose="020F0502020204030204" pitchFamily="34" charset="0"/>
                </a:rPr>
                <a:t>Cu</a:t>
              </a:r>
              <a:r>
                <a:rPr lang="en-US" sz="1600" baseline="30000" dirty="0" smtClean="0">
                  <a:solidFill>
                    <a:srgbClr val="000000"/>
                  </a:solidFill>
                  <a:latin typeface="Calibri" panose="020F0502020204030204" pitchFamily="34" charset="0"/>
                </a:rPr>
                <a:t>+</a:t>
              </a:r>
              <a:endParaRPr lang="en-US" sz="1200" dirty="0"/>
            </a:p>
          </p:txBody>
        </p:sp>
        <p:sp>
          <p:nvSpPr>
            <p:cNvPr id="9" name="Rectangle 8"/>
            <p:cNvSpPr/>
            <p:nvPr/>
          </p:nvSpPr>
          <p:spPr>
            <a:xfrm>
              <a:off x="1333284" y="3381831"/>
              <a:ext cx="646801" cy="469109"/>
            </a:xfrm>
            <a:prstGeom prst="rect">
              <a:avLst/>
            </a:prstGeom>
          </p:spPr>
          <p:txBody>
            <a:bodyPr wrap="none">
              <a:spAutoFit/>
            </a:bodyPr>
            <a:lstStyle/>
            <a:p>
              <a:r>
                <a:rPr lang="en-US" sz="1600" dirty="0" smtClean="0">
                  <a:solidFill>
                    <a:srgbClr val="000000"/>
                  </a:solidFill>
                  <a:latin typeface="Calibri" panose="020F0502020204030204" pitchFamily="34" charset="0"/>
                </a:rPr>
                <a:t>Ag</a:t>
              </a:r>
              <a:r>
                <a:rPr lang="en-US" sz="1600" baseline="30000" dirty="0" smtClean="0">
                  <a:solidFill>
                    <a:srgbClr val="000000"/>
                  </a:solidFill>
                  <a:latin typeface="Calibri" panose="020F0502020204030204" pitchFamily="34" charset="0"/>
                </a:rPr>
                <a:t>+</a:t>
              </a:r>
              <a:endParaRPr lang="en-US" sz="1200" baseline="30000" dirty="0"/>
            </a:p>
          </p:txBody>
        </p:sp>
        <p:sp>
          <p:nvSpPr>
            <p:cNvPr id="10" name="Rectangle 9"/>
            <p:cNvSpPr/>
            <p:nvPr/>
          </p:nvSpPr>
          <p:spPr>
            <a:xfrm>
              <a:off x="729280" y="3812499"/>
              <a:ext cx="662351" cy="469109"/>
            </a:xfrm>
            <a:prstGeom prst="rect">
              <a:avLst/>
            </a:prstGeom>
          </p:spPr>
          <p:txBody>
            <a:bodyPr wrap="none">
              <a:spAutoFit/>
            </a:bodyPr>
            <a:lstStyle/>
            <a:p>
              <a:r>
                <a:rPr lang="en-US" sz="1600" dirty="0" smtClean="0">
                  <a:solidFill>
                    <a:srgbClr val="000000"/>
                  </a:solidFill>
                  <a:latin typeface="Calibri" panose="020F0502020204030204" pitchFamily="34" charset="0"/>
                </a:rPr>
                <a:t>Au</a:t>
              </a:r>
              <a:r>
                <a:rPr lang="en-US" sz="1600" baseline="30000" dirty="0" smtClean="0">
                  <a:solidFill>
                    <a:srgbClr val="000000"/>
                  </a:solidFill>
                  <a:latin typeface="Calibri" panose="020F0502020204030204" pitchFamily="34" charset="0"/>
                </a:rPr>
                <a:t>+</a:t>
              </a:r>
              <a:endParaRPr lang="en-US" sz="1200" baseline="30000" dirty="0"/>
            </a:p>
          </p:txBody>
        </p:sp>
        <p:sp>
          <p:nvSpPr>
            <p:cNvPr id="11" name="Rectangle 10"/>
            <p:cNvSpPr/>
            <p:nvPr/>
          </p:nvSpPr>
          <p:spPr>
            <a:xfrm>
              <a:off x="1271960" y="3782495"/>
              <a:ext cx="824495" cy="469109"/>
            </a:xfrm>
            <a:prstGeom prst="rect">
              <a:avLst/>
            </a:prstGeom>
          </p:spPr>
          <p:txBody>
            <a:bodyPr wrap="none">
              <a:spAutoFit/>
            </a:bodyPr>
            <a:lstStyle/>
            <a:p>
              <a:r>
                <a:rPr lang="en-US" sz="1600" dirty="0" smtClean="0">
                  <a:solidFill>
                    <a:srgbClr val="000000"/>
                  </a:solidFill>
                  <a:latin typeface="Calibri" panose="020F0502020204030204" pitchFamily="34" charset="0"/>
                </a:rPr>
                <a:t>SO</a:t>
              </a:r>
              <a:r>
                <a:rPr lang="en-US" sz="1600" baseline="-25000" dirty="0" smtClean="0">
                  <a:solidFill>
                    <a:srgbClr val="000000"/>
                  </a:solidFill>
                  <a:latin typeface="Calibri" panose="020F0502020204030204" pitchFamily="34" charset="0"/>
                </a:rPr>
                <a:t>4</a:t>
              </a:r>
              <a:r>
                <a:rPr lang="en-US" sz="1600" baseline="30000" dirty="0" smtClean="0">
                  <a:solidFill>
                    <a:srgbClr val="000000"/>
                  </a:solidFill>
                  <a:latin typeface="Calibri" panose="020F0502020204030204" pitchFamily="34" charset="0"/>
                </a:rPr>
                <a:t>2-</a:t>
              </a:r>
              <a:endParaRPr lang="en-US" sz="1200" baseline="30000" dirty="0"/>
            </a:p>
          </p:txBody>
        </p:sp>
      </p:grpSp>
      <p:pic>
        <p:nvPicPr>
          <p:cNvPr id="35021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05092" y="2070656"/>
            <a:ext cx="3905272" cy="12127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Rectangle 14"/>
          <p:cNvSpPr/>
          <p:nvPr/>
        </p:nvSpPr>
        <p:spPr>
          <a:xfrm>
            <a:off x="6197448" y="1701324"/>
            <a:ext cx="2651816" cy="369332"/>
          </a:xfrm>
          <a:prstGeom prst="rect">
            <a:avLst/>
          </a:prstGeom>
        </p:spPr>
        <p:txBody>
          <a:bodyPr wrap="none">
            <a:spAutoFit/>
          </a:bodyPr>
          <a:lstStyle/>
          <a:p>
            <a:r>
              <a:rPr lang="en-US" dirty="0" smtClean="0">
                <a:solidFill>
                  <a:srgbClr val="FF0000"/>
                </a:solidFill>
              </a:rPr>
              <a:t>[Cl-] needed to precipitate</a:t>
            </a:r>
            <a:endParaRPr lang="en-US" dirty="0"/>
          </a:p>
        </p:txBody>
      </p:sp>
      <p:sp>
        <p:nvSpPr>
          <p:cNvPr id="19" name="Rectangle 18"/>
          <p:cNvSpPr/>
          <p:nvPr/>
        </p:nvSpPr>
        <p:spPr>
          <a:xfrm>
            <a:off x="646995" y="3386635"/>
            <a:ext cx="1287532" cy="369332"/>
          </a:xfrm>
          <a:prstGeom prst="rect">
            <a:avLst/>
          </a:prstGeom>
        </p:spPr>
        <p:txBody>
          <a:bodyPr wrap="none">
            <a:spAutoFit/>
          </a:bodyPr>
          <a:lstStyle/>
          <a:p>
            <a:pPr algn="ctr"/>
            <a:r>
              <a:rPr lang="en-US" altLang="en-US" kern="0" dirty="0">
                <a:solidFill>
                  <a:srgbClr val="000000"/>
                </a:solidFill>
              </a:rPr>
              <a:t>0.010 </a:t>
            </a:r>
            <a:r>
              <a:rPr lang="en-US" altLang="en-US" i="1" kern="0" dirty="0" smtClean="0">
                <a:solidFill>
                  <a:srgbClr val="000000"/>
                </a:solidFill>
              </a:rPr>
              <a:t>M </a:t>
            </a:r>
            <a:r>
              <a:rPr lang="en-US" altLang="en-US" kern="0" dirty="0" err="1" smtClean="0">
                <a:solidFill>
                  <a:srgbClr val="000000"/>
                </a:solidFill>
              </a:rPr>
              <a:t>M</a:t>
            </a:r>
            <a:r>
              <a:rPr lang="en-US" altLang="en-US" kern="0" baseline="30000" dirty="0" smtClean="0">
                <a:solidFill>
                  <a:srgbClr val="000000"/>
                </a:solidFill>
              </a:rPr>
              <a:t>+</a:t>
            </a:r>
            <a:endParaRPr lang="en-US" baseline="30000" dirty="0"/>
          </a:p>
        </p:txBody>
      </p:sp>
      <p:graphicFrame>
        <p:nvGraphicFramePr>
          <p:cNvPr id="2" name="Object 1"/>
          <p:cNvGraphicFramePr>
            <a:graphicFrameLocks/>
          </p:cNvGraphicFramePr>
          <p:nvPr>
            <p:extLst>
              <p:ext uri="{D42A27DB-BD31-4B8C-83A1-F6EECF244321}">
                <p14:modId xmlns="" xmlns:p14="http://schemas.microsoft.com/office/powerpoint/2010/main" val="2450042960"/>
              </p:ext>
            </p:extLst>
          </p:nvPr>
        </p:nvGraphicFramePr>
        <p:xfrm>
          <a:off x="1849286" y="4740434"/>
          <a:ext cx="2406650" cy="393700"/>
        </p:xfrm>
        <a:graphic>
          <a:graphicData uri="http://schemas.openxmlformats.org/presentationml/2006/ole">
            <p:oleObj spid="_x0000_s776195" name="Equation" r:id="rId5" imgW="1397000" imgH="228600" progId="Equation.3">
              <p:embed/>
            </p:oleObj>
          </a:graphicData>
        </a:graphic>
      </p:graphicFrame>
      <p:graphicFrame>
        <p:nvGraphicFramePr>
          <p:cNvPr id="17" name="Object 16"/>
          <p:cNvGraphicFramePr>
            <a:graphicFrameLocks/>
          </p:cNvGraphicFramePr>
          <p:nvPr>
            <p:extLst>
              <p:ext uri="{D42A27DB-BD31-4B8C-83A1-F6EECF244321}">
                <p14:modId xmlns="" xmlns:p14="http://schemas.microsoft.com/office/powerpoint/2010/main" val="3583757318"/>
              </p:ext>
            </p:extLst>
          </p:nvPr>
        </p:nvGraphicFramePr>
        <p:xfrm>
          <a:off x="1258955" y="5352601"/>
          <a:ext cx="3346450" cy="765175"/>
        </p:xfrm>
        <a:graphic>
          <a:graphicData uri="http://schemas.openxmlformats.org/presentationml/2006/ole">
            <p:oleObj spid="_x0000_s776196" name="Equation" r:id="rId6" imgW="1943100" imgH="444500" progId="Equation.3">
              <p:embed/>
            </p:oleObj>
          </a:graphicData>
        </a:graphic>
      </p:graphicFrame>
      <p:sp>
        <p:nvSpPr>
          <p:cNvPr id="22" name="Rectangle 21"/>
          <p:cNvSpPr/>
          <p:nvPr/>
        </p:nvSpPr>
        <p:spPr>
          <a:xfrm>
            <a:off x="5057386" y="4273571"/>
            <a:ext cx="3876676" cy="830997"/>
          </a:xfrm>
          <a:prstGeom prst="rect">
            <a:avLst/>
          </a:prstGeom>
        </p:spPr>
        <p:txBody>
          <a:bodyPr wrap="square">
            <a:spAutoFit/>
          </a:bodyPr>
          <a:lstStyle/>
          <a:p>
            <a:pPr lvl="0"/>
            <a:r>
              <a:rPr lang="en-US" sz="2400" dirty="0" smtClean="0">
                <a:solidFill>
                  <a:srgbClr val="0000FF"/>
                </a:solidFill>
              </a:rPr>
              <a:t>Max amount of Cl</a:t>
            </a:r>
            <a:r>
              <a:rPr lang="en-US" sz="2400" baseline="30000" dirty="0" smtClean="0">
                <a:solidFill>
                  <a:srgbClr val="0000FF"/>
                </a:solidFill>
              </a:rPr>
              <a:t>-</a:t>
            </a:r>
            <a:r>
              <a:rPr lang="en-US" sz="2400" dirty="0" smtClean="0">
                <a:solidFill>
                  <a:srgbClr val="0000FF"/>
                </a:solidFill>
              </a:rPr>
              <a:t> we can add before Ag</a:t>
            </a:r>
            <a:r>
              <a:rPr lang="en-US" sz="2400" baseline="30000" dirty="0" smtClean="0">
                <a:solidFill>
                  <a:srgbClr val="0000FF"/>
                </a:solidFill>
              </a:rPr>
              <a:t>+</a:t>
            </a:r>
            <a:r>
              <a:rPr lang="en-US" sz="2400" dirty="0" smtClean="0">
                <a:solidFill>
                  <a:srgbClr val="0000FF"/>
                </a:solidFill>
              </a:rPr>
              <a:t> precipitates.</a:t>
            </a:r>
            <a:endParaRPr lang="en-US" sz="2400" dirty="0">
              <a:solidFill>
                <a:srgbClr val="0000FF"/>
              </a:solidFill>
            </a:endParaRPr>
          </a:p>
        </p:txBody>
      </p:sp>
      <p:graphicFrame>
        <p:nvGraphicFramePr>
          <p:cNvPr id="23" name="Object 22"/>
          <p:cNvGraphicFramePr>
            <a:graphicFrameLocks/>
          </p:cNvGraphicFramePr>
          <p:nvPr>
            <p:extLst>
              <p:ext uri="{D42A27DB-BD31-4B8C-83A1-F6EECF244321}">
                <p14:modId xmlns="" xmlns:p14="http://schemas.microsoft.com/office/powerpoint/2010/main" val="2942192679"/>
              </p:ext>
            </p:extLst>
          </p:nvPr>
        </p:nvGraphicFramePr>
        <p:xfrm>
          <a:off x="1106295" y="6197603"/>
          <a:ext cx="4200525" cy="393700"/>
        </p:xfrm>
        <a:graphic>
          <a:graphicData uri="http://schemas.openxmlformats.org/presentationml/2006/ole">
            <p:oleObj spid="_x0000_s776197" name="Equation" r:id="rId7" imgW="2438400" imgH="228600" progId="Equation.3">
              <p:embed/>
            </p:oleObj>
          </a:graphicData>
        </a:graphic>
      </p:graphicFrame>
      <p:cxnSp>
        <p:nvCxnSpPr>
          <p:cNvPr id="25" name="Straight Arrow Connector 24"/>
          <p:cNvCxnSpPr/>
          <p:nvPr/>
        </p:nvCxnSpPr>
        <p:spPr>
          <a:xfrm flipV="1">
            <a:off x="7841927" y="2919046"/>
            <a:ext cx="153211" cy="1363074"/>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0965" y="3764294"/>
            <a:ext cx="7783435" cy="830997"/>
          </a:xfrm>
          <a:prstGeom prst="rect">
            <a:avLst/>
          </a:prstGeom>
          <a:noFill/>
        </p:spPr>
        <p:txBody>
          <a:bodyPr wrap="square" rtlCol="0">
            <a:spAutoFit/>
          </a:bodyPr>
          <a:lstStyle/>
          <a:p>
            <a:r>
              <a:rPr lang="en-US" sz="2400" dirty="0" smtClean="0">
                <a:solidFill>
                  <a:srgbClr val="FF0000"/>
                </a:solidFill>
              </a:rPr>
              <a:t>What is the maximum Au</a:t>
            </a:r>
            <a:r>
              <a:rPr lang="en-US" sz="2400" baseline="30000" dirty="0" smtClean="0">
                <a:solidFill>
                  <a:srgbClr val="FF0000"/>
                </a:solidFill>
              </a:rPr>
              <a:t>+</a:t>
            </a:r>
            <a:r>
              <a:rPr lang="en-US" sz="2400" dirty="0" smtClean="0">
                <a:solidFill>
                  <a:srgbClr val="FF0000"/>
                </a:solidFill>
              </a:rPr>
              <a:t> we can precipitate without precipitating any Ag</a:t>
            </a:r>
            <a:r>
              <a:rPr lang="en-US" sz="2400" baseline="30000" dirty="0" smtClean="0">
                <a:solidFill>
                  <a:srgbClr val="FF0000"/>
                </a:solidFill>
              </a:rPr>
              <a:t>+</a:t>
            </a:r>
            <a:r>
              <a:rPr lang="en-US" sz="2400" dirty="0" smtClean="0">
                <a:solidFill>
                  <a:srgbClr val="FF0000"/>
                </a:solidFill>
              </a:rPr>
              <a:t>?</a:t>
            </a:r>
            <a:endParaRPr lang="en-US" sz="2400" dirty="0">
              <a:solidFill>
                <a:srgbClr val="FF0000"/>
              </a:solidFill>
            </a:endParaRPr>
          </a:p>
        </p:txBody>
      </p:sp>
      <p:sp>
        <p:nvSpPr>
          <p:cNvPr id="24" name="Slide Number Placeholder 23"/>
          <p:cNvSpPr>
            <a:spLocks noGrp="1"/>
          </p:cNvSpPr>
          <p:nvPr>
            <p:ph type="sldNum" sz="quarter" idx="12"/>
          </p:nvPr>
        </p:nvSpPr>
        <p:spPr/>
        <p:txBody>
          <a:bodyPr/>
          <a:lstStyle/>
          <a:p>
            <a:fld id="{B6F15528-21DE-4FAA-801E-634DDDAF4B2B}" type="slidenum">
              <a:rPr lang="en-US" smtClean="0"/>
              <a:pPr/>
              <a:t>76</a:t>
            </a:fld>
            <a:endParaRPr lang="en-US"/>
          </a:p>
        </p:txBody>
      </p:sp>
      <p:sp>
        <p:nvSpPr>
          <p:cNvPr id="26" name="Oval 25"/>
          <p:cNvSpPr/>
          <p:nvPr/>
        </p:nvSpPr>
        <p:spPr>
          <a:xfrm>
            <a:off x="6738426" y="2493386"/>
            <a:ext cx="1615159" cy="44994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06853" y="2120929"/>
            <a:ext cx="1539203" cy="400110"/>
          </a:xfrm>
          <a:prstGeom prst="rect">
            <a:avLst/>
          </a:prstGeom>
        </p:spPr>
        <p:txBody>
          <a:bodyPr wrap="none">
            <a:spAutoFit/>
          </a:bodyPr>
          <a:lstStyle/>
          <a:p>
            <a:pPr algn="ctr" eaLnBrk="0" hangingPunct="0">
              <a:buFont typeface="Monotype Sorts" pitchFamily="2" charset="2"/>
              <a:buNone/>
            </a:pPr>
            <a:r>
              <a:rPr lang="en-US" altLang="en-US" sz="2000" dirty="0" smtClean="0"/>
              <a:t>&gt;1.9 </a:t>
            </a:r>
            <a:r>
              <a:rPr lang="en-US" altLang="en-US" sz="2000" dirty="0"/>
              <a:t>x </a:t>
            </a:r>
            <a:r>
              <a:rPr lang="en-US" altLang="en-US" sz="2000" dirty="0" smtClean="0"/>
              <a:t>10</a:t>
            </a:r>
            <a:r>
              <a:rPr lang="en-US" altLang="en-US" sz="2000" baseline="30000" dirty="0" smtClean="0"/>
              <a:t>-5</a:t>
            </a:r>
            <a:r>
              <a:rPr lang="en-US" altLang="en-US" sz="2000" i="1" dirty="0" smtClean="0"/>
              <a:t> </a:t>
            </a:r>
            <a:r>
              <a:rPr lang="en-US" altLang="en-US" sz="2000" i="1" dirty="0"/>
              <a:t>M</a:t>
            </a:r>
          </a:p>
        </p:txBody>
      </p:sp>
      <p:sp>
        <p:nvSpPr>
          <p:cNvPr id="32" name="Rectangle 31"/>
          <p:cNvSpPr/>
          <p:nvPr/>
        </p:nvSpPr>
        <p:spPr>
          <a:xfrm>
            <a:off x="6797296" y="2520063"/>
            <a:ext cx="1539203" cy="400110"/>
          </a:xfrm>
          <a:prstGeom prst="rect">
            <a:avLst/>
          </a:prstGeom>
        </p:spPr>
        <p:txBody>
          <a:bodyPr wrap="none">
            <a:spAutoFit/>
          </a:bodyPr>
          <a:lstStyle/>
          <a:p>
            <a:pPr algn="ctr" eaLnBrk="0" hangingPunct="0">
              <a:buFont typeface="Monotype Sorts" pitchFamily="2" charset="2"/>
              <a:buNone/>
            </a:pPr>
            <a:r>
              <a:rPr lang="en-US" altLang="en-US" sz="2000" dirty="0" smtClean="0"/>
              <a:t>&gt;1.8 </a:t>
            </a:r>
            <a:r>
              <a:rPr lang="en-US" altLang="en-US" sz="2000" dirty="0"/>
              <a:t>x </a:t>
            </a:r>
            <a:r>
              <a:rPr lang="en-US" altLang="en-US" sz="2000" dirty="0" smtClean="0"/>
              <a:t>10</a:t>
            </a:r>
            <a:r>
              <a:rPr lang="en-US" altLang="en-US" sz="2000" baseline="30000" dirty="0" smtClean="0"/>
              <a:t>-8</a:t>
            </a:r>
            <a:r>
              <a:rPr lang="en-US" altLang="en-US" sz="2000" i="1" dirty="0" smtClean="0"/>
              <a:t> </a:t>
            </a:r>
            <a:r>
              <a:rPr lang="en-US" altLang="en-US" sz="2000" i="1" dirty="0"/>
              <a:t>M</a:t>
            </a:r>
          </a:p>
        </p:txBody>
      </p:sp>
      <p:sp>
        <p:nvSpPr>
          <p:cNvPr id="33" name="Rectangle 32"/>
          <p:cNvSpPr/>
          <p:nvPr/>
        </p:nvSpPr>
        <p:spPr>
          <a:xfrm>
            <a:off x="6750180" y="2934687"/>
            <a:ext cx="1625766" cy="400110"/>
          </a:xfrm>
          <a:prstGeom prst="rect">
            <a:avLst/>
          </a:prstGeom>
        </p:spPr>
        <p:txBody>
          <a:bodyPr wrap="none">
            <a:spAutoFit/>
          </a:bodyPr>
          <a:lstStyle/>
          <a:p>
            <a:pPr algn="ctr" eaLnBrk="0" hangingPunct="0">
              <a:buFont typeface="Monotype Sorts" pitchFamily="2" charset="2"/>
              <a:buNone/>
            </a:pPr>
            <a:r>
              <a:rPr lang="en-US" altLang="en-US" sz="2000" dirty="0" smtClean="0"/>
              <a:t>&gt;2.0 </a:t>
            </a:r>
            <a:r>
              <a:rPr lang="en-US" altLang="en-US" sz="2000" dirty="0"/>
              <a:t>x </a:t>
            </a:r>
            <a:r>
              <a:rPr lang="en-US" altLang="en-US" sz="2000" dirty="0" smtClean="0"/>
              <a:t>10</a:t>
            </a:r>
            <a:r>
              <a:rPr lang="en-US" altLang="en-US" sz="2000" baseline="30000" dirty="0" smtClean="0"/>
              <a:t>-11</a:t>
            </a:r>
            <a:r>
              <a:rPr lang="en-US" altLang="en-US" sz="2000" i="1" dirty="0" smtClean="0"/>
              <a:t> </a:t>
            </a:r>
            <a:r>
              <a:rPr lang="en-US" altLang="en-US" sz="2000" i="1" dirty="0"/>
              <a:t>M</a:t>
            </a:r>
          </a:p>
        </p:txBody>
      </p:sp>
    </p:spTree>
    <p:extLst>
      <p:ext uri="{BB962C8B-B14F-4D97-AF65-F5344CB8AC3E}">
        <p14:creationId xmlns="" xmlns:p14="http://schemas.microsoft.com/office/powerpoint/2010/main" val="37818837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40322" y="3382541"/>
            <a:ext cx="3933093" cy="339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152400" y="1065826"/>
            <a:ext cx="8839200" cy="1187450"/>
          </a:xfrm>
          <a:prstGeom prst="rect">
            <a:avLst/>
          </a:prstGeom>
          <a:noFill/>
          <a:ln w="9525">
            <a:noFill/>
            <a:miter lim="800000"/>
            <a:headEnd/>
            <a:tailEnd/>
          </a:ln>
        </p:spPr>
        <p:txBody>
          <a:bodyPr>
            <a:spAutoFit/>
          </a:bodyPr>
          <a:lstStyle/>
          <a:p>
            <a:pPr fontAlgn="base">
              <a:spcBef>
                <a:spcPct val="50000"/>
              </a:spcBef>
              <a:spcAft>
                <a:spcPct val="0"/>
              </a:spcAft>
            </a:pPr>
            <a:r>
              <a:rPr lang="en-US" sz="2400" dirty="0" smtClean="0">
                <a:solidFill>
                  <a:srgbClr val="000000"/>
                </a:solidFill>
                <a:latin typeface="Arial" charset="0"/>
              </a:rPr>
              <a:t>The </a:t>
            </a:r>
            <a:r>
              <a:rPr lang="en-US" sz="2400" b="1" i="1" dirty="0" smtClean="0">
                <a:solidFill>
                  <a:srgbClr val="000000"/>
                </a:solidFill>
                <a:latin typeface="Arial" charset="0"/>
              </a:rPr>
              <a:t>common ion effect</a:t>
            </a:r>
            <a:r>
              <a:rPr lang="en-US" sz="2400" dirty="0" smtClean="0">
                <a:solidFill>
                  <a:srgbClr val="000000"/>
                </a:solidFill>
                <a:latin typeface="Arial" charset="0"/>
              </a:rPr>
              <a:t> is the shift in equilibrium caused by the addition of a compound having an ion in common with the dissolved substance.</a:t>
            </a:r>
          </a:p>
        </p:txBody>
      </p:sp>
      <p:sp>
        <p:nvSpPr>
          <p:cNvPr id="21"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Common Ion Effect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23" name="Rounded Rectangle 22"/>
          <p:cNvSpPr/>
          <p:nvPr/>
        </p:nvSpPr>
        <p:spPr>
          <a:xfrm>
            <a:off x="5834731" y="1891273"/>
            <a:ext cx="3026229" cy="525356"/>
          </a:xfrm>
          <a:prstGeom prst="roundRect">
            <a:avLst/>
          </a:prstGeom>
          <a:solidFill>
            <a:srgbClr val="C0504D">
              <a:lumMod val="40000"/>
              <a:lumOff val="60000"/>
            </a:srgbClr>
          </a:solidFill>
          <a:ln w="25400" cap="flat" cmpd="sng" algn="ctr">
            <a:solidFill>
              <a:srgbClr val="FF0000"/>
            </a:solidFill>
            <a:prstDash val="solid"/>
          </a:ln>
          <a:effectLst/>
        </p:spPr>
        <p:txBody>
          <a:bodyPr rtlCol="0" anchor="ctr"/>
          <a:lstStyle/>
          <a:p>
            <a:pPr lvl="0" algn="ctr"/>
            <a:r>
              <a:rPr kumimoji="0" lang="en-US" sz="2400" b="0" i="0" u="none" strike="noStrike" kern="0" cap="none" spc="0" normalizeH="0" baseline="0" noProof="0" dirty="0" smtClean="0">
                <a:ln>
                  <a:noFill/>
                </a:ln>
                <a:solidFill>
                  <a:sysClr val="windowText" lastClr="000000"/>
                </a:solidFill>
                <a:effectLst/>
                <a:uLnTx/>
                <a:uFillTx/>
                <a:latin typeface="Calibri"/>
                <a:ea typeface="+mn-ea"/>
                <a:cs typeface="+mn-cs"/>
              </a:rPr>
              <a:t>Specific</a:t>
            </a:r>
            <a:r>
              <a:rPr kumimoji="0" lang="en-US" sz="2400" b="0" i="0" u="none" strike="noStrike" kern="0" cap="none" spc="0" normalizeH="0" noProof="0" dirty="0" smtClean="0">
                <a:ln>
                  <a:noFill/>
                </a:ln>
                <a:solidFill>
                  <a:sysClr val="windowText" lastClr="000000"/>
                </a:solidFill>
                <a:effectLst/>
                <a:uLnTx/>
                <a:uFillTx/>
                <a:latin typeface="Calibri"/>
                <a:ea typeface="+mn-ea"/>
                <a:cs typeface="+mn-cs"/>
              </a:rPr>
              <a:t> case </a:t>
            </a:r>
            <a:r>
              <a:rPr lang="en-US" sz="2400" kern="0" dirty="0" smtClean="0">
                <a:solidFill>
                  <a:sysClr val="windowText" lastClr="000000"/>
                </a:solidFill>
                <a:latin typeface="Calibri"/>
              </a:rPr>
              <a:t>of LCP</a:t>
            </a:r>
          </a:p>
        </p:txBody>
      </p:sp>
      <p:graphicFrame>
        <p:nvGraphicFramePr>
          <p:cNvPr id="24" name="Object 23"/>
          <p:cNvGraphicFramePr>
            <a:graphicFrameLocks noChangeAspect="1"/>
          </p:cNvGraphicFramePr>
          <p:nvPr>
            <p:extLst>
              <p:ext uri="{D42A27DB-BD31-4B8C-83A1-F6EECF244321}">
                <p14:modId xmlns="" xmlns:p14="http://schemas.microsoft.com/office/powerpoint/2010/main" val="3727668837"/>
              </p:ext>
            </p:extLst>
          </p:nvPr>
        </p:nvGraphicFramePr>
        <p:xfrm>
          <a:off x="1726558" y="3460035"/>
          <a:ext cx="1280884" cy="1708227"/>
        </p:xfrm>
        <a:graphic>
          <a:graphicData uri="http://schemas.openxmlformats.org/presentationml/2006/ole">
            <p:oleObj spid="_x0000_s778242" name="CS ChemDraw Drawing" r:id="rId3" imgW="1530720" imgH="2040120" progId="ChemDraw.Document.6.0">
              <p:embed/>
            </p:oleObj>
          </a:graphicData>
        </a:graphic>
      </p:graphicFrame>
      <p:sp>
        <p:nvSpPr>
          <p:cNvPr id="25" name="Rectangle 24"/>
          <p:cNvSpPr/>
          <p:nvPr/>
        </p:nvSpPr>
        <p:spPr>
          <a:xfrm>
            <a:off x="1933129" y="4144014"/>
            <a:ext cx="381836" cy="338554"/>
          </a:xfrm>
          <a:prstGeom prst="rect">
            <a:avLst/>
          </a:prstGeom>
        </p:spPr>
        <p:txBody>
          <a:bodyPr wrap="none">
            <a:spAutoFit/>
          </a:bodyPr>
          <a:lstStyle/>
          <a:p>
            <a:r>
              <a:rPr lang="en-US" sz="1600" dirty="0" err="1" smtClean="0">
                <a:solidFill>
                  <a:srgbClr val="000000"/>
                </a:solidFill>
                <a:latin typeface="Calibri" panose="020F0502020204030204" pitchFamily="34" charset="0"/>
              </a:rPr>
              <a:t>Cl</a:t>
            </a:r>
            <a:r>
              <a:rPr lang="en-US" sz="1600" baseline="30000" dirty="0" smtClean="0">
                <a:solidFill>
                  <a:srgbClr val="000000"/>
                </a:solidFill>
                <a:latin typeface="Calibri" panose="020F0502020204030204" pitchFamily="34" charset="0"/>
              </a:rPr>
              <a:t>-</a:t>
            </a:r>
            <a:endParaRPr lang="en-US" sz="1200" dirty="0"/>
          </a:p>
        </p:txBody>
      </p:sp>
      <p:sp>
        <p:nvSpPr>
          <p:cNvPr id="31" name="Rectangle 30"/>
          <p:cNvSpPr/>
          <p:nvPr/>
        </p:nvSpPr>
        <p:spPr>
          <a:xfrm>
            <a:off x="2392049" y="4144014"/>
            <a:ext cx="466794" cy="338554"/>
          </a:xfrm>
          <a:prstGeom prst="rect">
            <a:avLst/>
          </a:prstGeom>
        </p:spPr>
        <p:txBody>
          <a:bodyPr wrap="none">
            <a:spAutoFit/>
          </a:bodyPr>
          <a:lstStyle/>
          <a:p>
            <a:r>
              <a:rPr lang="en-US" sz="1600" dirty="0" smtClean="0">
                <a:solidFill>
                  <a:srgbClr val="000000"/>
                </a:solidFill>
                <a:latin typeface="Calibri" panose="020F0502020204030204" pitchFamily="34" charset="0"/>
              </a:rPr>
              <a:t>Ag</a:t>
            </a:r>
            <a:r>
              <a:rPr lang="en-US" sz="1600" baseline="30000" dirty="0" smtClean="0">
                <a:solidFill>
                  <a:srgbClr val="000000"/>
                </a:solidFill>
                <a:latin typeface="Calibri" panose="020F0502020204030204" pitchFamily="34" charset="0"/>
              </a:rPr>
              <a:t>+</a:t>
            </a:r>
            <a:endParaRPr lang="en-US" sz="1200" baseline="30000" dirty="0"/>
          </a:p>
        </p:txBody>
      </p:sp>
      <p:sp>
        <p:nvSpPr>
          <p:cNvPr id="32" name="Rectangle 31"/>
          <p:cNvSpPr/>
          <p:nvPr/>
        </p:nvSpPr>
        <p:spPr>
          <a:xfrm>
            <a:off x="2013294" y="4369097"/>
            <a:ext cx="478016" cy="338554"/>
          </a:xfrm>
          <a:prstGeom prst="rect">
            <a:avLst/>
          </a:prstGeom>
        </p:spPr>
        <p:txBody>
          <a:bodyPr wrap="none">
            <a:spAutoFit/>
          </a:bodyPr>
          <a:lstStyle/>
          <a:p>
            <a:r>
              <a:rPr lang="en-US" sz="1600" dirty="0" smtClean="0">
                <a:solidFill>
                  <a:srgbClr val="000000"/>
                </a:solidFill>
                <a:latin typeface="Calibri" panose="020F0502020204030204" pitchFamily="34" charset="0"/>
              </a:rPr>
              <a:t>Ag</a:t>
            </a:r>
            <a:r>
              <a:rPr lang="en-US" sz="1600" baseline="30000" dirty="0" smtClean="0">
                <a:solidFill>
                  <a:srgbClr val="000000"/>
                </a:solidFill>
                <a:latin typeface="Calibri" panose="020F0502020204030204" pitchFamily="34" charset="0"/>
              </a:rPr>
              <a:t>+</a:t>
            </a:r>
            <a:endParaRPr lang="en-US" sz="1200" baseline="30000" dirty="0"/>
          </a:p>
        </p:txBody>
      </p:sp>
      <p:sp>
        <p:nvSpPr>
          <p:cNvPr id="33" name="Rectangle 32"/>
          <p:cNvSpPr/>
          <p:nvPr/>
        </p:nvSpPr>
        <p:spPr>
          <a:xfrm>
            <a:off x="2347792" y="4347443"/>
            <a:ext cx="381836" cy="338554"/>
          </a:xfrm>
          <a:prstGeom prst="rect">
            <a:avLst/>
          </a:prstGeom>
        </p:spPr>
        <p:txBody>
          <a:bodyPr wrap="none">
            <a:spAutoFit/>
          </a:bodyPr>
          <a:lstStyle/>
          <a:p>
            <a:r>
              <a:rPr lang="en-US" sz="1600" dirty="0" err="1" smtClean="0">
                <a:solidFill>
                  <a:srgbClr val="000000"/>
                </a:solidFill>
                <a:latin typeface="Calibri" panose="020F0502020204030204" pitchFamily="34" charset="0"/>
              </a:rPr>
              <a:t>Cl</a:t>
            </a:r>
            <a:r>
              <a:rPr lang="en-US" sz="1600" baseline="30000" dirty="0" smtClean="0">
                <a:solidFill>
                  <a:srgbClr val="000000"/>
                </a:solidFill>
                <a:latin typeface="Calibri" panose="020F0502020204030204" pitchFamily="34" charset="0"/>
              </a:rPr>
              <a:t>-</a:t>
            </a:r>
            <a:endParaRPr lang="en-US" sz="1200" baseline="30000" dirty="0"/>
          </a:p>
        </p:txBody>
      </p:sp>
      <p:pic>
        <p:nvPicPr>
          <p:cNvPr id="617476" name="Picture 4" descr="http://textflow.mheducation.com/figures/0077386620/cha02680_ueq16181.png"/>
          <p:cNvPicPr>
            <a:picLocks noChangeAspect="1" noChangeArrowheads="1"/>
          </p:cNvPicPr>
          <p:nvPr/>
        </p:nvPicPr>
        <p:blipFill>
          <a:blip r:embed="rId4" cstate="print"/>
          <a:srcRect/>
          <a:stretch>
            <a:fillRect/>
          </a:stretch>
        </p:blipFill>
        <p:spPr bwMode="auto">
          <a:xfrm>
            <a:off x="3350465" y="4633784"/>
            <a:ext cx="3325755" cy="291733"/>
          </a:xfrm>
          <a:prstGeom prst="rect">
            <a:avLst/>
          </a:prstGeom>
          <a:noFill/>
        </p:spPr>
      </p:pic>
      <p:sp>
        <p:nvSpPr>
          <p:cNvPr id="11" name="Rectangle 10"/>
          <p:cNvSpPr/>
          <p:nvPr/>
        </p:nvSpPr>
        <p:spPr>
          <a:xfrm>
            <a:off x="1031515" y="4716768"/>
            <a:ext cx="603050" cy="369332"/>
          </a:xfrm>
          <a:prstGeom prst="rect">
            <a:avLst/>
          </a:prstGeom>
        </p:spPr>
        <p:txBody>
          <a:bodyPr wrap="none">
            <a:spAutoFit/>
          </a:bodyPr>
          <a:lstStyle/>
          <a:p>
            <a:pPr lvl="0" algn="ctr" fontAlgn="base">
              <a:spcBef>
                <a:spcPct val="20000"/>
              </a:spcBef>
              <a:spcAft>
                <a:spcPct val="0"/>
              </a:spcAft>
            </a:pPr>
            <a:r>
              <a:rPr lang="en-US" dirty="0" err="1" smtClean="0"/>
              <a:t>AgCl</a:t>
            </a:r>
            <a:endParaRPr lang="en-US" baseline="-25000" dirty="0"/>
          </a:p>
        </p:txBody>
      </p:sp>
      <p:graphicFrame>
        <p:nvGraphicFramePr>
          <p:cNvPr id="14" name="Object 44"/>
          <p:cNvGraphicFramePr>
            <a:graphicFrameLocks noChangeAspect="1"/>
          </p:cNvGraphicFramePr>
          <p:nvPr/>
        </p:nvGraphicFramePr>
        <p:xfrm>
          <a:off x="2065415" y="4744539"/>
          <a:ext cx="290512" cy="292100"/>
        </p:xfrm>
        <a:graphic>
          <a:graphicData uri="http://schemas.openxmlformats.org/presentationml/2006/ole">
            <p:oleObj spid="_x0000_s778243" name="CS ChemDraw Drawing" r:id="rId5" imgW="511632" imgH="513270" progId="ChemDraw.Document.6.0">
              <p:embed/>
            </p:oleObj>
          </a:graphicData>
        </a:graphic>
      </p:graphicFrame>
      <p:graphicFrame>
        <p:nvGraphicFramePr>
          <p:cNvPr id="15" name="Object 45"/>
          <p:cNvGraphicFramePr>
            <a:graphicFrameLocks noChangeAspect="1"/>
          </p:cNvGraphicFramePr>
          <p:nvPr/>
        </p:nvGraphicFramePr>
        <p:xfrm>
          <a:off x="2394410" y="4753969"/>
          <a:ext cx="290513" cy="292100"/>
        </p:xfrm>
        <a:graphic>
          <a:graphicData uri="http://schemas.openxmlformats.org/presentationml/2006/ole">
            <p:oleObj spid="_x0000_s778244" name="CS ChemDraw Drawing" r:id="rId6" imgW="511632" imgH="513270" progId="ChemDraw.Document.6.0">
              <p:embed/>
            </p:oleObj>
          </a:graphicData>
        </a:graphic>
      </p:graphicFrame>
      <p:graphicFrame>
        <p:nvGraphicFramePr>
          <p:cNvPr id="16" name="Object 46"/>
          <p:cNvGraphicFramePr>
            <a:graphicFrameLocks noChangeAspect="1"/>
          </p:cNvGraphicFramePr>
          <p:nvPr/>
        </p:nvGraphicFramePr>
        <p:xfrm>
          <a:off x="2240174" y="4764986"/>
          <a:ext cx="290513" cy="292100"/>
        </p:xfrm>
        <a:graphic>
          <a:graphicData uri="http://schemas.openxmlformats.org/presentationml/2006/ole">
            <p:oleObj spid="_x0000_s778245" name="CS ChemDraw Drawing" r:id="rId7" imgW="511632" imgH="513270" progId="ChemDraw.Document.6.0">
              <p:embed/>
            </p:oleObj>
          </a:graphicData>
        </a:graphic>
      </p:graphicFrame>
      <p:cxnSp>
        <p:nvCxnSpPr>
          <p:cNvPr id="17" name="Straight Arrow Connector 16"/>
          <p:cNvCxnSpPr/>
          <p:nvPr/>
        </p:nvCxnSpPr>
        <p:spPr>
          <a:xfrm flipV="1">
            <a:off x="1575412" y="4870355"/>
            <a:ext cx="500674" cy="211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17482" name="Object 10"/>
          <p:cNvGraphicFramePr>
            <a:graphicFrameLocks noChangeAspect="1"/>
          </p:cNvGraphicFramePr>
          <p:nvPr/>
        </p:nvGraphicFramePr>
        <p:xfrm>
          <a:off x="1885588" y="3033462"/>
          <a:ext cx="290512" cy="292100"/>
        </p:xfrm>
        <a:graphic>
          <a:graphicData uri="http://schemas.openxmlformats.org/presentationml/2006/ole">
            <p:oleObj spid="_x0000_s778246" name="CS ChemDraw Drawing" r:id="rId8" imgW="511632" imgH="511650" progId="ChemDraw.Document.6.0">
              <p:embed/>
            </p:oleObj>
          </a:graphicData>
        </a:graphic>
      </p:graphicFrame>
      <p:cxnSp>
        <p:nvCxnSpPr>
          <p:cNvPr id="20" name="Straight Arrow Connector 19"/>
          <p:cNvCxnSpPr/>
          <p:nvPr/>
        </p:nvCxnSpPr>
        <p:spPr>
          <a:xfrm flipV="1">
            <a:off x="1320188" y="3182941"/>
            <a:ext cx="500674" cy="2113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51223" y="3033462"/>
            <a:ext cx="1236237" cy="369332"/>
          </a:xfrm>
          <a:prstGeom prst="rect">
            <a:avLst/>
          </a:prstGeom>
        </p:spPr>
        <p:txBody>
          <a:bodyPr wrap="none">
            <a:spAutoFit/>
          </a:bodyPr>
          <a:lstStyle/>
          <a:p>
            <a:pPr lvl="0" algn="ctr" fontAlgn="base">
              <a:spcBef>
                <a:spcPct val="20000"/>
              </a:spcBef>
              <a:spcAft>
                <a:spcPct val="0"/>
              </a:spcAft>
            </a:pPr>
            <a:r>
              <a:rPr lang="en-US" dirty="0" smtClean="0">
                <a:solidFill>
                  <a:srgbClr val="7030A0"/>
                </a:solidFill>
              </a:rPr>
              <a:t>Add AgNO</a:t>
            </a:r>
            <a:r>
              <a:rPr lang="en-US" baseline="-25000" dirty="0" smtClean="0">
                <a:solidFill>
                  <a:srgbClr val="7030A0"/>
                </a:solidFill>
              </a:rPr>
              <a:t>3</a:t>
            </a:r>
            <a:endParaRPr lang="en-US" baseline="-25000" dirty="0">
              <a:solidFill>
                <a:srgbClr val="7030A0"/>
              </a:solidFill>
            </a:endParaRPr>
          </a:p>
        </p:txBody>
      </p:sp>
      <p:pic>
        <p:nvPicPr>
          <p:cNvPr id="617484" name="Picture 12" descr="http://textflow.mheducation.com/figures/0077386620/cha02680_ueq16180.png"/>
          <p:cNvPicPr>
            <a:picLocks noChangeAspect="1" noChangeArrowheads="1"/>
          </p:cNvPicPr>
          <p:nvPr/>
        </p:nvPicPr>
        <p:blipFill>
          <a:blip r:embed="rId9" cstate="print"/>
          <a:srcRect/>
          <a:stretch>
            <a:fillRect/>
          </a:stretch>
        </p:blipFill>
        <p:spPr bwMode="auto">
          <a:xfrm>
            <a:off x="3185862" y="3083475"/>
            <a:ext cx="3479343" cy="436625"/>
          </a:xfrm>
          <a:prstGeom prst="rect">
            <a:avLst/>
          </a:prstGeom>
          <a:noFill/>
        </p:spPr>
      </p:pic>
      <p:sp>
        <p:nvSpPr>
          <p:cNvPr id="26" name="Oval 22"/>
          <p:cNvSpPr>
            <a:spLocks noChangeArrowheads="1"/>
          </p:cNvSpPr>
          <p:nvPr/>
        </p:nvSpPr>
        <p:spPr bwMode="auto">
          <a:xfrm>
            <a:off x="4706987" y="3117203"/>
            <a:ext cx="845514" cy="400136"/>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z="2400" smtClean="0">
              <a:solidFill>
                <a:srgbClr val="000000"/>
              </a:solidFill>
              <a:latin typeface="Arial" charset="0"/>
            </a:endParaRPr>
          </a:p>
        </p:txBody>
      </p:sp>
      <p:sp>
        <p:nvSpPr>
          <p:cNvPr id="27" name="Text Box 25"/>
          <p:cNvSpPr txBox="1">
            <a:spLocks noChangeArrowheads="1"/>
          </p:cNvSpPr>
          <p:nvPr/>
        </p:nvSpPr>
        <p:spPr bwMode="auto">
          <a:xfrm>
            <a:off x="5119171" y="2737709"/>
            <a:ext cx="1656202" cy="400110"/>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000" dirty="0" smtClean="0">
                <a:solidFill>
                  <a:srgbClr val="FF0000"/>
                </a:solidFill>
                <a:latin typeface="Arial" charset="0"/>
              </a:rPr>
              <a:t>common ion</a:t>
            </a:r>
          </a:p>
        </p:txBody>
      </p:sp>
      <p:cxnSp>
        <p:nvCxnSpPr>
          <p:cNvPr id="28" name="Straight Arrow Connector 27"/>
          <p:cNvCxnSpPr/>
          <p:nvPr/>
        </p:nvCxnSpPr>
        <p:spPr>
          <a:xfrm flipV="1">
            <a:off x="5019198" y="4273836"/>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958562" y="4524451"/>
            <a:ext cx="84479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617486" name="Picture 14" descr="http://textflow.mheducation.com/figures/0077386620/cha02680_ueq16182.png"/>
          <p:cNvPicPr>
            <a:picLocks noChangeAspect="1" noChangeArrowheads="1"/>
          </p:cNvPicPr>
          <p:nvPr/>
        </p:nvPicPr>
        <p:blipFill>
          <a:blip r:embed="rId10" cstate="print"/>
          <a:srcRect/>
          <a:stretch>
            <a:fillRect/>
          </a:stretch>
        </p:blipFill>
        <p:spPr bwMode="auto">
          <a:xfrm>
            <a:off x="3370896" y="5349867"/>
            <a:ext cx="2345254" cy="305299"/>
          </a:xfrm>
          <a:prstGeom prst="rect">
            <a:avLst/>
          </a:prstGeom>
          <a:noFill/>
        </p:spPr>
      </p:pic>
      <p:sp>
        <p:nvSpPr>
          <p:cNvPr id="35" name="Rectangle 34"/>
          <p:cNvSpPr/>
          <p:nvPr/>
        </p:nvSpPr>
        <p:spPr>
          <a:xfrm>
            <a:off x="2366864" y="5884994"/>
            <a:ext cx="4375365" cy="369332"/>
          </a:xfrm>
          <a:prstGeom prst="rect">
            <a:avLst/>
          </a:prstGeom>
        </p:spPr>
        <p:txBody>
          <a:bodyPr wrap="none">
            <a:spAutoFit/>
          </a:bodyPr>
          <a:lstStyle/>
          <a:p>
            <a:pPr lvl="0" algn="ctr" fontAlgn="base">
              <a:spcBef>
                <a:spcPct val="20000"/>
              </a:spcBef>
              <a:spcAft>
                <a:spcPct val="0"/>
              </a:spcAft>
            </a:pPr>
            <a:r>
              <a:rPr lang="en-US" dirty="0" smtClean="0">
                <a:solidFill>
                  <a:srgbClr val="7030A0"/>
                </a:solidFill>
              </a:rPr>
              <a:t>More precipitate will form as we add AgNO</a:t>
            </a:r>
            <a:r>
              <a:rPr lang="en-US" baseline="-25000" dirty="0" smtClean="0">
                <a:solidFill>
                  <a:srgbClr val="7030A0"/>
                </a:solidFill>
              </a:rPr>
              <a:t>3</a:t>
            </a:r>
            <a:r>
              <a:rPr lang="en-US" dirty="0" smtClean="0">
                <a:solidFill>
                  <a:srgbClr val="7030A0"/>
                </a:solidFill>
              </a:rPr>
              <a:t>.</a:t>
            </a:r>
            <a:endParaRPr lang="en-US" baseline="-25000" dirty="0">
              <a:solidFill>
                <a:srgbClr val="7030A0"/>
              </a:solidFill>
            </a:endParaRPr>
          </a:p>
        </p:txBody>
      </p:sp>
      <p:sp>
        <p:nvSpPr>
          <p:cNvPr id="36" name="Text Box 4"/>
          <p:cNvSpPr txBox="1">
            <a:spLocks noChangeArrowheads="1"/>
          </p:cNvSpPr>
          <p:nvPr/>
        </p:nvSpPr>
        <p:spPr bwMode="auto">
          <a:xfrm>
            <a:off x="1024573" y="6347720"/>
            <a:ext cx="7050795" cy="400110"/>
          </a:xfrm>
          <a:prstGeom prst="rect">
            <a:avLst/>
          </a:prstGeom>
          <a:noFill/>
          <a:ln w="9525">
            <a:noFill/>
            <a:miter lim="800000"/>
            <a:headEnd/>
            <a:tailEnd/>
          </a:ln>
        </p:spPr>
        <p:txBody>
          <a:bodyPr wrap="square">
            <a:spAutoFit/>
          </a:bodyPr>
          <a:lstStyle/>
          <a:p>
            <a:pPr fontAlgn="base">
              <a:spcBef>
                <a:spcPct val="0"/>
              </a:spcBef>
              <a:spcAft>
                <a:spcPct val="0"/>
              </a:spcAft>
            </a:pPr>
            <a:r>
              <a:rPr lang="en-US" sz="2000" dirty="0" smtClean="0">
                <a:solidFill>
                  <a:srgbClr val="FF0000"/>
                </a:solidFill>
              </a:rPr>
              <a:t>The presence of a common ion </a:t>
            </a:r>
            <a:r>
              <a:rPr lang="en-US" sz="2000" b="1" dirty="0" smtClean="0">
                <a:solidFill>
                  <a:srgbClr val="FF0000"/>
                </a:solidFill>
              </a:rPr>
              <a:t>decreases </a:t>
            </a:r>
            <a:r>
              <a:rPr lang="en-US" sz="2000" dirty="0" smtClean="0">
                <a:solidFill>
                  <a:srgbClr val="FF0000"/>
                </a:solidFill>
              </a:rPr>
              <a:t>the solubility of the salt.</a:t>
            </a:r>
          </a:p>
        </p:txBody>
      </p:sp>
      <p:sp>
        <p:nvSpPr>
          <p:cNvPr id="30" name="Slide Number Placeholder 29"/>
          <p:cNvSpPr>
            <a:spLocks noGrp="1"/>
          </p:cNvSpPr>
          <p:nvPr>
            <p:ph type="sldNum" sz="quarter" idx="12"/>
          </p:nvPr>
        </p:nvSpPr>
        <p:spPr/>
        <p:txBody>
          <a:bodyPr/>
          <a:lstStyle/>
          <a:p>
            <a:fld id="{B6F15528-21DE-4FAA-801E-634DDDAF4B2B}"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19173" y="3723614"/>
            <a:ext cx="2194089" cy="339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7" descr="D:\Ramesh dont del\CHANG-11e\Art File\labeled_jpegs\16_labeled_images\cha02680_t16_02.jpg"/>
          <p:cNvPicPr>
            <a:picLocks noChangeAspect="1" noChangeArrowheads="1"/>
          </p:cNvPicPr>
          <p:nvPr/>
        </p:nvPicPr>
        <p:blipFill>
          <a:blip r:embed="rId3" cstate="print"/>
          <a:srcRect/>
          <a:stretch>
            <a:fillRect/>
          </a:stretch>
        </p:blipFill>
        <p:spPr bwMode="auto">
          <a:xfrm>
            <a:off x="1237433" y="944214"/>
            <a:ext cx="6642655" cy="4576537"/>
          </a:xfrm>
          <a:prstGeom prst="rect">
            <a:avLst/>
          </a:prstGeom>
          <a:noFill/>
          <a:ln w="9525">
            <a:noFill/>
            <a:miter lim="800000"/>
            <a:headEnd/>
            <a:tailEnd/>
          </a:ln>
        </p:spPr>
      </p:pic>
      <p:sp>
        <p:nvSpPr>
          <p:cNvPr id="6"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Solubility Product</a:t>
            </a:r>
            <a:endParaRPr lang="en-US" sz="4000" u="sng" dirty="0">
              <a:solidFill>
                <a:prstClr val="black"/>
              </a:solidFill>
              <a:latin typeface="Calibri"/>
            </a:endParaRPr>
          </a:p>
        </p:txBody>
      </p:sp>
      <p:sp>
        <p:nvSpPr>
          <p:cNvPr id="2" name="TextBox 1"/>
          <p:cNvSpPr txBox="1"/>
          <p:nvPr/>
        </p:nvSpPr>
        <p:spPr>
          <a:xfrm>
            <a:off x="357827" y="5645434"/>
            <a:ext cx="8401868" cy="461665"/>
          </a:xfrm>
          <a:prstGeom prst="rect">
            <a:avLst/>
          </a:prstGeom>
          <a:noFill/>
        </p:spPr>
        <p:txBody>
          <a:bodyPr wrap="square" rtlCol="0">
            <a:spAutoFit/>
          </a:bodyPr>
          <a:lstStyle/>
          <a:p>
            <a:pPr algn="ctr"/>
            <a:r>
              <a:rPr lang="en-US" sz="2400" dirty="0" smtClean="0">
                <a:latin typeface="Calibri" panose="020F0502020204030204" pitchFamily="34" charset="0"/>
              </a:rPr>
              <a:t>Range from very small (10</a:t>
            </a:r>
            <a:r>
              <a:rPr lang="en-US" sz="2400" baseline="30000" dirty="0" smtClean="0">
                <a:latin typeface="Calibri" panose="020F0502020204030204" pitchFamily="34" charset="0"/>
              </a:rPr>
              <a:t>-72</a:t>
            </a:r>
            <a:r>
              <a:rPr lang="en-US" sz="2400" dirty="0" smtClean="0">
                <a:latin typeface="Calibri" panose="020F0502020204030204" pitchFamily="34" charset="0"/>
              </a:rPr>
              <a:t> for Bi</a:t>
            </a:r>
            <a:r>
              <a:rPr lang="en-US" sz="2400" baseline="-25000" dirty="0" smtClean="0">
                <a:latin typeface="Calibri" panose="020F0502020204030204" pitchFamily="34" charset="0"/>
              </a:rPr>
              <a:t>2</a:t>
            </a:r>
            <a:r>
              <a:rPr lang="en-US" sz="2400" dirty="0" smtClean="0">
                <a:latin typeface="Calibri" panose="020F0502020204030204" pitchFamily="34" charset="0"/>
              </a:rPr>
              <a:t>S</a:t>
            </a:r>
            <a:r>
              <a:rPr lang="en-US" sz="2400" baseline="-25000" dirty="0" smtClean="0">
                <a:latin typeface="Calibri" panose="020F0502020204030204" pitchFamily="34" charset="0"/>
              </a:rPr>
              <a:t>3</a:t>
            </a:r>
            <a:r>
              <a:rPr lang="en-US" sz="2400" dirty="0" smtClean="0">
                <a:latin typeface="Calibri" panose="020F0502020204030204" pitchFamily="34" charset="0"/>
              </a:rPr>
              <a:t>) to very large (</a:t>
            </a:r>
            <a:r>
              <a:rPr lang="en-US" sz="2400" dirty="0" err="1" smtClean="0">
                <a:latin typeface="Calibri" panose="020F0502020204030204" pitchFamily="34" charset="0"/>
              </a:rPr>
              <a:t>NaCl</a:t>
            </a:r>
            <a:r>
              <a:rPr lang="en-US" sz="2400" dirty="0" smtClean="0">
                <a:latin typeface="Calibri" panose="020F0502020204030204" pitchFamily="34" charset="0"/>
              </a:rPr>
              <a:t>). </a:t>
            </a:r>
            <a:endParaRPr lang="en-US" sz="2400" dirty="0">
              <a:latin typeface="Calibri" panose="020F0502020204030204" pitchFamily="34" charset="0"/>
            </a:endParaRPr>
          </a:p>
        </p:txBody>
      </p:sp>
      <p:grpSp>
        <p:nvGrpSpPr>
          <p:cNvPr id="9" name="Group 23"/>
          <p:cNvGrpSpPr>
            <a:grpSpLocks/>
          </p:cNvGrpSpPr>
          <p:nvPr/>
        </p:nvGrpSpPr>
        <p:grpSpPr bwMode="auto">
          <a:xfrm>
            <a:off x="3077705" y="6240455"/>
            <a:ext cx="854075" cy="461963"/>
            <a:chOff x="2021" y="3408"/>
            <a:chExt cx="538" cy="291"/>
          </a:xfrm>
        </p:grpSpPr>
        <p:sp>
          <p:nvSpPr>
            <p:cNvPr id="10" name="Text Box 18"/>
            <p:cNvSpPr txBox="1">
              <a:spLocks noChangeArrowheads="1"/>
            </p:cNvSpPr>
            <p:nvPr/>
          </p:nvSpPr>
          <p:spPr bwMode="auto">
            <a:xfrm>
              <a:off x="2021" y="3408"/>
              <a:ext cx="435"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smtClean="0">
                  <a:solidFill>
                    <a:srgbClr val="000000"/>
                  </a:solidFill>
                  <a:latin typeface="Arial" pitchFamily="34" charset="0"/>
                </a:rPr>
                <a:t>K</a:t>
              </a:r>
              <a:r>
                <a:rPr lang="en-US" sz="2400" baseline="-25000" dirty="0" err="1" smtClean="0">
                  <a:solidFill>
                    <a:srgbClr val="000000"/>
                  </a:solidFill>
                  <a:latin typeface="Arial" pitchFamily="34" charset="0"/>
                </a:rPr>
                <a:t>sp</a:t>
              </a:r>
              <a:r>
                <a:rPr lang="en-US" sz="2400" dirty="0" smtClean="0">
                  <a:solidFill>
                    <a:srgbClr val="000000"/>
                  </a:solidFill>
                  <a:latin typeface="Arial" pitchFamily="34" charset="0"/>
                </a:rPr>
                <a:t> </a:t>
              </a:r>
            </a:p>
          </p:txBody>
        </p:sp>
        <p:sp>
          <p:nvSpPr>
            <p:cNvPr id="11" name="Line 20"/>
            <p:cNvSpPr>
              <a:spLocks noChangeShapeType="1"/>
            </p:cNvSpPr>
            <p:nvPr/>
          </p:nvSpPr>
          <p:spPr bwMode="auto">
            <a:xfrm flipV="1">
              <a:off x="2559" y="3444"/>
              <a:ext cx="0" cy="24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pitchFamily="34" charset="0"/>
              </a:endParaRPr>
            </a:p>
          </p:txBody>
        </p:sp>
      </p:grpSp>
      <p:grpSp>
        <p:nvGrpSpPr>
          <p:cNvPr id="15" name="Group 23"/>
          <p:cNvGrpSpPr>
            <a:grpSpLocks/>
          </p:cNvGrpSpPr>
          <p:nvPr/>
        </p:nvGrpSpPr>
        <p:grpSpPr bwMode="auto">
          <a:xfrm>
            <a:off x="4792211" y="6246797"/>
            <a:ext cx="1503365" cy="461963"/>
            <a:chOff x="2021" y="3408"/>
            <a:chExt cx="947" cy="291"/>
          </a:xfrm>
        </p:grpSpPr>
        <p:sp>
          <p:nvSpPr>
            <p:cNvPr id="16" name="Text Box 18"/>
            <p:cNvSpPr txBox="1">
              <a:spLocks noChangeArrowheads="1"/>
            </p:cNvSpPr>
            <p:nvPr/>
          </p:nvSpPr>
          <p:spPr bwMode="auto">
            <a:xfrm>
              <a:off x="2021" y="3408"/>
              <a:ext cx="947"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pitchFamily="34" charset="0"/>
                </a:rPr>
                <a:t>Solubility </a:t>
              </a:r>
            </a:p>
          </p:txBody>
        </p:sp>
        <p:sp>
          <p:nvSpPr>
            <p:cNvPr id="17" name="Line 20"/>
            <p:cNvSpPr>
              <a:spLocks noChangeShapeType="1"/>
            </p:cNvSpPr>
            <p:nvPr/>
          </p:nvSpPr>
          <p:spPr bwMode="auto">
            <a:xfrm flipV="1">
              <a:off x="2931" y="3444"/>
              <a:ext cx="0" cy="24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pitchFamily="34" charset="0"/>
              </a:endParaRPr>
            </a:p>
          </p:txBody>
        </p:sp>
      </p:grpSp>
      <p:sp>
        <p:nvSpPr>
          <p:cNvPr id="12" name="Slide Number Placeholder 11"/>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8</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Text Box 4"/>
          <p:cNvSpPr txBox="1">
            <a:spLocks noChangeArrowheads="1"/>
          </p:cNvSpPr>
          <p:nvPr/>
        </p:nvSpPr>
        <p:spPr bwMode="auto">
          <a:xfrm>
            <a:off x="198306" y="928173"/>
            <a:ext cx="8670275" cy="1446550"/>
          </a:xfrm>
          <a:prstGeom prst="rect">
            <a:avLst/>
          </a:prstGeom>
          <a:noFill/>
          <a:ln w="9525">
            <a:noFill/>
            <a:miter lim="800000"/>
            <a:headEnd/>
            <a:tailEnd/>
          </a:ln>
        </p:spPr>
        <p:txBody>
          <a:bodyPr wrap="square">
            <a:spAutoFit/>
          </a:bodyPr>
          <a:lstStyle/>
          <a:p>
            <a:pPr fontAlgn="base">
              <a:spcBef>
                <a:spcPct val="0"/>
              </a:spcBef>
              <a:spcAft>
                <a:spcPct val="0"/>
              </a:spcAft>
            </a:pPr>
            <a:r>
              <a:rPr lang="en-US" sz="2200" dirty="0" smtClean="0">
                <a:solidFill>
                  <a:srgbClr val="000000"/>
                </a:solidFill>
                <a:latin typeface="Calibri" pitchFamily="34" charset="0"/>
              </a:rPr>
              <a:t>The solubility of salts that generate acidic or basic ions is influenced by the pH of the solution.</a:t>
            </a:r>
          </a:p>
          <a:p>
            <a:pPr marL="573088" indent="-231775" fontAlgn="base">
              <a:spcBef>
                <a:spcPct val="0"/>
              </a:spcBef>
              <a:spcAft>
                <a:spcPct val="0"/>
              </a:spcAft>
              <a:buFont typeface="Arial" pitchFamily="34" charset="0"/>
              <a:buChar char="•"/>
            </a:pPr>
            <a:r>
              <a:rPr lang="en-US" sz="2200" dirty="0" smtClean="0">
                <a:solidFill>
                  <a:srgbClr val="000000"/>
                </a:solidFill>
                <a:latin typeface="Calibri" pitchFamily="34" charset="0"/>
              </a:rPr>
              <a:t>Insoluble bases dissolve in acidic solutions</a:t>
            </a:r>
          </a:p>
          <a:p>
            <a:pPr marL="573088" indent="-231775" fontAlgn="base">
              <a:spcBef>
                <a:spcPct val="0"/>
              </a:spcBef>
              <a:spcAft>
                <a:spcPct val="0"/>
              </a:spcAft>
              <a:buFont typeface="Arial" pitchFamily="34" charset="0"/>
              <a:buChar char="•"/>
            </a:pPr>
            <a:r>
              <a:rPr lang="en-US" sz="2200" dirty="0" smtClean="0">
                <a:solidFill>
                  <a:srgbClr val="000000"/>
                </a:solidFill>
                <a:latin typeface="Calibri" pitchFamily="34" charset="0"/>
              </a:rPr>
              <a:t>Insoluble acids dissolve in basic solutions</a:t>
            </a:r>
          </a:p>
        </p:txBody>
      </p:sp>
      <p:grpSp>
        <p:nvGrpSpPr>
          <p:cNvPr id="2" name="Group 22"/>
          <p:cNvGrpSpPr/>
          <p:nvPr/>
        </p:nvGrpSpPr>
        <p:grpSpPr>
          <a:xfrm>
            <a:off x="854303" y="2561784"/>
            <a:ext cx="3557384" cy="400110"/>
            <a:chOff x="2916603" y="1679518"/>
            <a:chExt cx="3557384" cy="400110"/>
          </a:xfrm>
        </p:grpSpPr>
        <p:sp>
          <p:nvSpPr>
            <p:cNvPr id="8" name="Text Box 13"/>
            <p:cNvSpPr txBox="1">
              <a:spLocks noChangeArrowheads="1"/>
            </p:cNvSpPr>
            <p:nvPr/>
          </p:nvSpPr>
          <p:spPr bwMode="auto">
            <a:xfrm>
              <a:off x="2916603" y="1679518"/>
              <a:ext cx="3557384" cy="400110"/>
            </a:xfrm>
            <a:prstGeom prst="rect">
              <a:avLst/>
            </a:prstGeom>
            <a:noFill/>
            <a:ln w="9525">
              <a:noFill/>
              <a:miter lim="800000"/>
              <a:headEnd/>
              <a:tailEnd/>
            </a:ln>
          </p:spPr>
          <p:txBody>
            <a:bodyPr wrap="none">
              <a:spAutoFit/>
            </a:bodyPr>
            <a:lstStyle/>
            <a:p>
              <a:r>
                <a:rPr lang="en-US" sz="2000" dirty="0" smtClean="0">
                  <a:latin typeface="Calibri" panose="020F0502020204030204" pitchFamily="34" charset="0"/>
                </a:rPr>
                <a:t>PbF</a:t>
              </a:r>
              <a:r>
                <a:rPr lang="en-US" sz="2000" baseline="-25000" dirty="0" smtClean="0">
                  <a:latin typeface="Calibri" panose="020F0502020204030204" pitchFamily="34" charset="0"/>
                </a:rPr>
                <a:t>2</a:t>
              </a:r>
              <a:r>
                <a:rPr lang="en-US" sz="2000" dirty="0" smtClean="0">
                  <a:latin typeface="Calibri" panose="020F0502020204030204" pitchFamily="34" charset="0"/>
                </a:rPr>
                <a:t>(s)           Pb</a:t>
              </a:r>
              <a:r>
                <a:rPr lang="en-US" sz="2000" baseline="30000" dirty="0" smtClean="0">
                  <a:latin typeface="Calibri" panose="020F0502020204030204" pitchFamily="34" charset="0"/>
                </a:rPr>
                <a:t>2+</a:t>
              </a:r>
              <a:r>
                <a:rPr lang="en-US" sz="2000" dirty="0" smtClean="0">
                  <a:latin typeface="Calibri" panose="020F0502020204030204" pitchFamily="34" charset="0"/>
                </a:rPr>
                <a:t> (</a:t>
              </a:r>
              <a:r>
                <a:rPr lang="en-US" sz="2000" dirty="0" err="1" smtClean="0">
                  <a:latin typeface="Calibri" panose="020F0502020204030204" pitchFamily="34" charset="0"/>
                </a:rPr>
                <a:t>aq</a:t>
              </a:r>
              <a:r>
                <a:rPr lang="en-US" sz="2000" dirty="0" smtClean="0">
                  <a:latin typeface="Calibri" panose="020F0502020204030204" pitchFamily="34" charset="0"/>
                </a:rPr>
                <a:t>) </a:t>
              </a:r>
              <a:r>
                <a:rPr lang="en-US" sz="2000" dirty="0">
                  <a:latin typeface="Calibri" panose="020F0502020204030204" pitchFamily="34" charset="0"/>
                </a:rPr>
                <a:t>+ </a:t>
              </a:r>
              <a:r>
                <a:rPr lang="en-US" sz="2000" dirty="0" smtClean="0">
                  <a:latin typeface="Calibri" panose="020F0502020204030204" pitchFamily="34" charset="0"/>
                </a:rPr>
                <a:t>2F</a:t>
              </a:r>
              <a:r>
                <a:rPr lang="en-US" sz="2000" baseline="30000" dirty="0" smtClean="0">
                  <a:latin typeface="Calibri" panose="020F0502020204030204" pitchFamily="34" charset="0"/>
                </a:rPr>
                <a:t>-</a:t>
              </a:r>
              <a:r>
                <a:rPr lang="en-US" sz="2000" dirty="0" smtClean="0">
                  <a:latin typeface="Calibri" panose="020F0502020204030204" pitchFamily="34" charset="0"/>
                </a:rPr>
                <a:t> (</a:t>
              </a:r>
              <a:r>
                <a:rPr lang="en-US" sz="2000" dirty="0" err="1" smtClean="0">
                  <a:latin typeface="Calibri" panose="020F0502020204030204" pitchFamily="34" charset="0"/>
                </a:rPr>
                <a:t>aq</a:t>
              </a:r>
              <a:r>
                <a:rPr lang="en-US" sz="2000" dirty="0" smtClean="0">
                  <a:latin typeface="Calibri" panose="020F0502020204030204" pitchFamily="34" charset="0"/>
                </a:rPr>
                <a:t>)</a:t>
              </a:r>
              <a:endParaRPr lang="en-US" sz="2000" dirty="0">
                <a:latin typeface="Calibri" panose="020F0502020204030204" pitchFamily="34" charset="0"/>
              </a:endParaRPr>
            </a:p>
          </p:txBody>
        </p:sp>
        <p:graphicFrame>
          <p:nvGraphicFramePr>
            <p:cNvPr id="9" name="Object 2"/>
            <p:cNvGraphicFramePr>
              <a:graphicFrameLocks noChangeAspect="1"/>
            </p:cNvGraphicFramePr>
            <p:nvPr>
              <p:extLst>
                <p:ext uri="{D42A27DB-BD31-4B8C-83A1-F6EECF244321}">
                  <p14:modId xmlns="" xmlns:p14="http://schemas.microsoft.com/office/powerpoint/2010/main" val="2691199207"/>
                </p:ext>
              </p:extLst>
            </p:nvPr>
          </p:nvGraphicFramePr>
          <p:xfrm>
            <a:off x="3770303" y="1806400"/>
            <a:ext cx="517415" cy="182450"/>
          </p:xfrm>
          <a:graphic>
            <a:graphicData uri="http://schemas.openxmlformats.org/presentationml/2006/ole">
              <p:oleObj spid="_x0000_s779266" name="CS ChemDraw Drawing" r:id="rId3" imgW="1014619" imgH="243270" progId="ChemDraw.Document.6.0">
                <p:embed/>
              </p:oleObj>
            </a:graphicData>
          </a:graphic>
        </p:graphicFrame>
      </p:grpSp>
      <p:pic>
        <p:nvPicPr>
          <p:cNvPr id="634883" name="Picture 3"/>
          <p:cNvPicPr>
            <a:picLocks noChangeAspect="1" noChangeArrowheads="1"/>
          </p:cNvPicPr>
          <p:nvPr/>
        </p:nvPicPr>
        <p:blipFill>
          <a:blip r:embed="rId4" cstate="print"/>
          <a:srcRect/>
          <a:stretch>
            <a:fillRect/>
          </a:stretch>
        </p:blipFill>
        <p:spPr bwMode="auto">
          <a:xfrm>
            <a:off x="1698725" y="3157247"/>
            <a:ext cx="1980913" cy="2798327"/>
          </a:xfrm>
          <a:prstGeom prst="rect">
            <a:avLst/>
          </a:prstGeom>
          <a:noFill/>
          <a:ln w="9525">
            <a:noFill/>
            <a:miter lim="800000"/>
            <a:headEnd/>
            <a:tailEnd/>
          </a:ln>
        </p:spPr>
      </p:pic>
      <p:sp>
        <p:nvSpPr>
          <p:cNvPr id="11" name="Line 6"/>
          <p:cNvSpPr>
            <a:spLocks noChangeShapeType="1"/>
          </p:cNvSpPr>
          <p:nvPr/>
        </p:nvSpPr>
        <p:spPr bwMode="auto">
          <a:xfrm>
            <a:off x="3886026" y="4437848"/>
            <a:ext cx="1287331"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grpSp>
        <p:nvGrpSpPr>
          <p:cNvPr id="3" name="Group 22"/>
          <p:cNvGrpSpPr/>
          <p:nvPr/>
        </p:nvGrpSpPr>
        <p:grpSpPr>
          <a:xfrm>
            <a:off x="3172458" y="6127383"/>
            <a:ext cx="3119765" cy="400110"/>
            <a:chOff x="2916603" y="1679518"/>
            <a:chExt cx="3119765" cy="400110"/>
          </a:xfrm>
        </p:grpSpPr>
        <p:sp>
          <p:nvSpPr>
            <p:cNvPr id="13" name="Text Box 13"/>
            <p:cNvSpPr txBox="1">
              <a:spLocks noChangeArrowheads="1"/>
            </p:cNvSpPr>
            <p:nvPr/>
          </p:nvSpPr>
          <p:spPr bwMode="auto">
            <a:xfrm>
              <a:off x="2916603" y="1679518"/>
              <a:ext cx="3119765" cy="400110"/>
            </a:xfrm>
            <a:prstGeom prst="rect">
              <a:avLst/>
            </a:prstGeom>
            <a:noFill/>
            <a:ln w="9525">
              <a:noFill/>
              <a:miter lim="800000"/>
              <a:headEnd/>
              <a:tailEnd/>
            </a:ln>
          </p:spPr>
          <p:txBody>
            <a:bodyPr wrap="none">
              <a:spAutoFit/>
            </a:bodyPr>
            <a:lstStyle/>
            <a:p>
              <a:r>
                <a:rPr lang="en-US" sz="2000" dirty="0" smtClean="0">
                  <a:latin typeface="Calibri" panose="020F0502020204030204" pitchFamily="34" charset="0"/>
                </a:rPr>
                <a:t>HF(</a:t>
              </a:r>
              <a:r>
                <a:rPr lang="en-US" sz="2000" dirty="0" err="1" smtClean="0">
                  <a:latin typeface="Calibri" panose="020F0502020204030204" pitchFamily="34" charset="0"/>
                </a:rPr>
                <a:t>aq</a:t>
              </a:r>
              <a:r>
                <a:rPr lang="en-US" sz="2000" dirty="0" smtClean="0">
                  <a:latin typeface="Calibri" panose="020F0502020204030204" pitchFamily="34" charset="0"/>
                </a:rPr>
                <a:t>)           H</a:t>
              </a:r>
              <a:r>
                <a:rPr lang="en-US" sz="2000" baseline="30000" dirty="0" smtClean="0">
                  <a:latin typeface="Calibri" panose="020F0502020204030204" pitchFamily="34" charset="0"/>
                </a:rPr>
                <a:t>+</a:t>
              </a:r>
              <a:r>
                <a:rPr lang="en-US" sz="2000" dirty="0" smtClean="0">
                  <a:latin typeface="Calibri" panose="020F0502020204030204" pitchFamily="34" charset="0"/>
                </a:rPr>
                <a:t> (</a:t>
              </a:r>
              <a:r>
                <a:rPr lang="en-US" sz="2000" dirty="0" err="1" smtClean="0">
                  <a:latin typeface="Calibri" panose="020F0502020204030204" pitchFamily="34" charset="0"/>
                </a:rPr>
                <a:t>aq</a:t>
              </a:r>
              <a:r>
                <a:rPr lang="en-US" sz="2000" dirty="0" smtClean="0">
                  <a:latin typeface="Calibri" panose="020F0502020204030204" pitchFamily="34" charset="0"/>
                </a:rPr>
                <a:t>) </a:t>
              </a:r>
              <a:r>
                <a:rPr lang="en-US" sz="2000" dirty="0">
                  <a:latin typeface="Calibri" panose="020F0502020204030204" pitchFamily="34" charset="0"/>
                </a:rPr>
                <a:t>+ </a:t>
              </a:r>
              <a:r>
                <a:rPr lang="en-US" sz="2000" dirty="0" smtClean="0">
                  <a:latin typeface="Calibri" panose="020F0502020204030204" pitchFamily="34" charset="0"/>
                </a:rPr>
                <a:t>F</a:t>
              </a:r>
              <a:r>
                <a:rPr lang="en-US" sz="2000" baseline="30000" dirty="0" smtClean="0">
                  <a:latin typeface="Calibri" panose="020F0502020204030204" pitchFamily="34" charset="0"/>
                </a:rPr>
                <a:t>-</a:t>
              </a:r>
              <a:r>
                <a:rPr lang="en-US" sz="2000" dirty="0" smtClean="0">
                  <a:latin typeface="Calibri" panose="020F0502020204030204" pitchFamily="34" charset="0"/>
                </a:rPr>
                <a:t> (</a:t>
              </a:r>
              <a:r>
                <a:rPr lang="en-US" sz="2000" dirty="0" err="1" smtClean="0">
                  <a:latin typeface="Calibri" panose="020F0502020204030204" pitchFamily="34" charset="0"/>
                </a:rPr>
                <a:t>aq</a:t>
              </a:r>
              <a:r>
                <a:rPr lang="en-US" sz="2000" dirty="0" smtClean="0">
                  <a:latin typeface="Calibri" panose="020F0502020204030204" pitchFamily="34" charset="0"/>
                </a:rPr>
                <a:t>)</a:t>
              </a:r>
              <a:endParaRPr lang="en-US" sz="2000" dirty="0">
                <a:latin typeface="Calibri" panose="020F0502020204030204" pitchFamily="34" charset="0"/>
              </a:endParaRPr>
            </a:p>
          </p:txBody>
        </p:sp>
        <p:graphicFrame>
          <p:nvGraphicFramePr>
            <p:cNvPr id="14" name="Object 2"/>
            <p:cNvGraphicFramePr>
              <a:graphicFrameLocks noChangeAspect="1"/>
            </p:cNvGraphicFramePr>
            <p:nvPr>
              <p:extLst>
                <p:ext uri="{D42A27DB-BD31-4B8C-83A1-F6EECF244321}">
                  <p14:modId xmlns="" xmlns:p14="http://schemas.microsoft.com/office/powerpoint/2010/main" val="2691199207"/>
                </p:ext>
              </p:extLst>
            </p:nvPr>
          </p:nvGraphicFramePr>
          <p:xfrm>
            <a:off x="3770303" y="1806400"/>
            <a:ext cx="517415" cy="182450"/>
          </p:xfrm>
          <a:graphic>
            <a:graphicData uri="http://schemas.openxmlformats.org/presentationml/2006/ole">
              <p:oleObj spid="_x0000_s779267" name="CS ChemDraw Drawing" r:id="rId5" imgW="1014619" imgH="243270" progId="ChemDraw.Document.6.0">
                <p:embed/>
              </p:oleObj>
            </a:graphicData>
          </a:graphic>
        </p:graphicFrame>
      </p:grpSp>
      <p:sp>
        <p:nvSpPr>
          <p:cNvPr id="15" name="Rectangle 14"/>
          <p:cNvSpPr/>
          <p:nvPr/>
        </p:nvSpPr>
        <p:spPr>
          <a:xfrm>
            <a:off x="4089201" y="4023996"/>
            <a:ext cx="906017" cy="400110"/>
          </a:xfrm>
          <a:prstGeom prst="rect">
            <a:avLst/>
          </a:prstGeom>
        </p:spPr>
        <p:txBody>
          <a:bodyPr wrap="none">
            <a:spAutoFit/>
          </a:bodyPr>
          <a:lstStyle/>
          <a:p>
            <a:r>
              <a:rPr lang="en-US" sz="2000" dirty="0" smtClean="0">
                <a:solidFill>
                  <a:prstClr val="black"/>
                </a:solidFill>
                <a:latin typeface="Calibri" panose="020F0502020204030204" pitchFamily="34" charset="0"/>
              </a:rPr>
              <a:t>Add H</a:t>
            </a:r>
            <a:r>
              <a:rPr lang="en-US" sz="2000" baseline="30000" dirty="0" smtClean="0">
                <a:solidFill>
                  <a:prstClr val="black"/>
                </a:solidFill>
                <a:latin typeface="Calibri" panose="020F0502020204030204" pitchFamily="34" charset="0"/>
              </a:rPr>
              <a:t>+</a:t>
            </a:r>
            <a:endParaRPr lang="en-US" baseline="30000" dirty="0"/>
          </a:p>
        </p:txBody>
      </p:sp>
      <p:pic>
        <p:nvPicPr>
          <p:cNvPr id="634885" name="Picture 5"/>
          <p:cNvPicPr>
            <a:picLocks noChangeAspect="1" noChangeArrowheads="1"/>
          </p:cNvPicPr>
          <p:nvPr/>
        </p:nvPicPr>
        <p:blipFill>
          <a:blip r:embed="rId6" cstate="print"/>
          <a:srcRect/>
          <a:stretch>
            <a:fillRect/>
          </a:stretch>
        </p:blipFill>
        <p:spPr bwMode="auto">
          <a:xfrm>
            <a:off x="5479577" y="3150823"/>
            <a:ext cx="1956813" cy="2833891"/>
          </a:xfrm>
          <a:prstGeom prst="rect">
            <a:avLst/>
          </a:prstGeom>
          <a:noFill/>
          <a:ln w="9525">
            <a:noFill/>
            <a:miter lim="800000"/>
            <a:headEnd/>
            <a:tailEnd/>
          </a:ln>
        </p:spPr>
      </p:pic>
      <p:cxnSp>
        <p:nvCxnSpPr>
          <p:cNvPr id="17" name="Straight Arrow Connector 16"/>
          <p:cNvCxnSpPr/>
          <p:nvPr/>
        </p:nvCxnSpPr>
        <p:spPr>
          <a:xfrm flipV="1">
            <a:off x="4785895" y="5805160"/>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725259" y="6055775"/>
            <a:ext cx="84479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664946" y="2904412"/>
            <a:ext cx="0" cy="2506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527559" y="2506509"/>
            <a:ext cx="89615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354871" y="6450728"/>
            <a:ext cx="1040670" cy="307777"/>
          </a:xfrm>
          <a:prstGeom prst="rect">
            <a:avLst/>
          </a:prstGeom>
        </p:spPr>
        <p:txBody>
          <a:bodyPr wrap="none">
            <a:spAutoFit/>
          </a:bodyPr>
          <a:lstStyle/>
          <a:p>
            <a:r>
              <a:rPr lang="en-US" sz="1400" dirty="0" smtClean="0">
                <a:solidFill>
                  <a:srgbClr val="FF0000"/>
                </a:solidFill>
              </a:rPr>
              <a:t>Decreases</a:t>
            </a:r>
            <a:endParaRPr lang="en-US" sz="1400" dirty="0">
              <a:solidFill>
                <a:srgbClr val="FF0000"/>
              </a:solidFill>
            </a:endParaRPr>
          </a:p>
        </p:txBody>
      </p:sp>
      <p:sp>
        <p:nvSpPr>
          <p:cNvPr id="19" name="Slide Number Placeholder 18"/>
          <p:cNvSpPr>
            <a:spLocks noGrp="1"/>
          </p:cNvSpPr>
          <p:nvPr>
            <p:ph type="sldNum" sz="quarter" idx="12"/>
          </p:nvPr>
        </p:nvSpPr>
        <p:spPr/>
        <p:txBody>
          <a:bodyPr/>
          <a:lstStyle/>
          <a:p>
            <a:fld id="{B6F15528-21DE-4FAA-801E-634DDDAF4B2B}"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grpSp>
        <p:nvGrpSpPr>
          <p:cNvPr id="2" name="Group 12"/>
          <p:cNvGrpSpPr>
            <a:grpSpLocks/>
          </p:cNvGrpSpPr>
          <p:nvPr/>
        </p:nvGrpSpPr>
        <p:grpSpPr bwMode="auto">
          <a:xfrm>
            <a:off x="145073" y="1316516"/>
            <a:ext cx="5381625" cy="457200"/>
            <a:chOff x="-278" y="1464"/>
            <a:chExt cx="3390" cy="288"/>
          </a:xfrm>
        </p:grpSpPr>
        <p:sp>
          <p:nvSpPr>
            <p:cNvPr id="6" name="Text Box 8"/>
            <p:cNvSpPr txBox="1">
              <a:spLocks noChangeArrowheads="1"/>
            </p:cNvSpPr>
            <p:nvPr/>
          </p:nvSpPr>
          <p:spPr bwMode="auto">
            <a:xfrm>
              <a:off x="-278" y="1464"/>
              <a:ext cx="339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smtClean="0">
                  <a:solidFill>
                    <a:srgbClr val="000000"/>
                  </a:solidFill>
                  <a:latin typeface="Arial" charset="0"/>
                </a:rPr>
                <a:t>Mg(OH)</a:t>
              </a:r>
              <a:r>
                <a:rPr lang="en-US" sz="2400" baseline="-25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smtClean="0">
                  <a:solidFill>
                    <a:srgbClr val="000000"/>
                  </a:solidFill>
                  <a:latin typeface="Arial" charset="0"/>
                </a:rPr>
                <a:t>s</a:t>
              </a:r>
              <a:r>
                <a:rPr lang="en-US" sz="2000" dirty="0" smtClean="0">
                  <a:solidFill>
                    <a:srgbClr val="000000"/>
                  </a:solidFill>
                  <a:latin typeface="Arial" charset="0"/>
                </a:rPr>
                <a:t>)</a:t>
              </a:r>
              <a:r>
                <a:rPr lang="en-US" sz="2400" dirty="0" smtClean="0">
                  <a:solidFill>
                    <a:srgbClr val="000000"/>
                  </a:solidFill>
                  <a:latin typeface="Arial" charset="0"/>
                </a:rPr>
                <a:t>          Mg</a:t>
              </a:r>
              <a:r>
                <a:rPr lang="en-US" sz="2400" baseline="30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+ 2OH</a:t>
              </a:r>
              <a:r>
                <a:rPr lang="en-US" sz="28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sp>
          <p:nvSpPr>
            <p:cNvPr id="7" name="Line 9"/>
            <p:cNvSpPr>
              <a:spLocks noChangeShapeType="1"/>
            </p:cNvSpPr>
            <p:nvPr/>
          </p:nvSpPr>
          <p:spPr bwMode="auto">
            <a:xfrm>
              <a:off x="840" y="1560"/>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8" name="Line 10"/>
            <p:cNvSpPr>
              <a:spLocks noChangeShapeType="1"/>
            </p:cNvSpPr>
            <p:nvPr/>
          </p:nvSpPr>
          <p:spPr bwMode="auto">
            <a:xfrm flipH="1">
              <a:off x="840" y="165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sp>
        <p:nvSpPr>
          <p:cNvPr id="9" name="TextBox 8"/>
          <p:cNvSpPr txBox="1"/>
          <p:nvPr/>
        </p:nvSpPr>
        <p:spPr>
          <a:xfrm>
            <a:off x="5944826" y="1210887"/>
            <a:ext cx="2475579" cy="707886"/>
          </a:xfrm>
          <a:prstGeom prst="rect">
            <a:avLst/>
          </a:prstGeom>
          <a:noFill/>
        </p:spPr>
        <p:txBody>
          <a:bodyPr wrap="square" rtlCol="0">
            <a:spAutoFit/>
          </a:bodyPr>
          <a:lstStyle/>
          <a:p>
            <a:r>
              <a:rPr lang="en-US" sz="2000" dirty="0" smtClean="0"/>
              <a:t>Add H</a:t>
            </a:r>
            <a:r>
              <a:rPr lang="en-US" sz="2000" baseline="30000" dirty="0" smtClean="0"/>
              <a:t>+</a:t>
            </a:r>
            <a:r>
              <a:rPr lang="en-US" sz="2000" dirty="0" smtClean="0"/>
              <a:t>, more soluble.</a:t>
            </a:r>
          </a:p>
          <a:p>
            <a:r>
              <a:rPr lang="en-US" sz="2000" dirty="0" smtClean="0"/>
              <a:t>Add OH</a:t>
            </a:r>
            <a:r>
              <a:rPr lang="en-US" sz="2000" baseline="30000" dirty="0" smtClean="0"/>
              <a:t>-</a:t>
            </a:r>
            <a:r>
              <a:rPr lang="en-US" sz="2000" dirty="0" smtClean="0"/>
              <a:t>, less soluble.</a:t>
            </a:r>
            <a:endParaRPr lang="en-US" sz="2000" dirty="0"/>
          </a:p>
        </p:txBody>
      </p:sp>
      <p:sp>
        <p:nvSpPr>
          <p:cNvPr id="10" name="Text Box 11"/>
          <p:cNvSpPr txBox="1">
            <a:spLocks noChangeArrowheads="1"/>
          </p:cNvSpPr>
          <p:nvPr/>
        </p:nvSpPr>
        <p:spPr bwMode="auto">
          <a:xfrm>
            <a:off x="530952" y="2288447"/>
            <a:ext cx="3989041"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i="1" dirty="0" err="1" smtClean="0">
                <a:solidFill>
                  <a:srgbClr val="000000"/>
                </a:solidFill>
                <a:latin typeface="Arial" charset="0"/>
              </a:rPr>
              <a:t>K</a:t>
            </a:r>
            <a:r>
              <a:rPr lang="en-US" sz="2200" i="1" baseline="-25000" dirty="0" err="1" smtClean="0">
                <a:solidFill>
                  <a:srgbClr val="000000"/>
                </a:solidFill>
                <a:latin typeface="Arial" charset="0"/>
              </a:rPr>
              <a:t>sp</a:t>
            </a:r>
            <a:r>
              <a:rPr lang="en-US" sz="2200" i="1" dirty="0" smtClean="0">
                <a:solidFill>
                  <a:srgbClr val="000000"/>
                </a:solidFill>
                <a:latin typeface="Arial" charset="0"/>
              </a:rPr>
              <a:t> </a:t>
            </a:r>
            <a:r>
              <a:rPr lang="en-US" sz="2200" dirty="0" smtClean="0">
                <a:solidFill>
                  <a:srgbClr val="000000"/>
                </a:solidFill>
                <a:latin typeface="Arial" charset="0"/>
              </a:rPr>
              <a:t>= [Mg</a:t>
            </a:r>
            <a:r>
              <a:rPr lang="en-US" sz="2200" baseline="30000" dirty="0" smtClean="0">
                <a:solidFill>
                  <a:srgbClr val="000000"/>
                </a:solidFill>
                <a:latin typeface="Arial" charset="0"/>
              </a:rPr>
              <a:t>2+</a:t>
            </a:r>
            <a:r>
              <a:rPr lang="en-US" sz="2200" dirty="0" smtClean="0">
                <a:solidFill>
                  <a:srgbClr val="000000"/>
                </a:solidFill>
                <a:latin typeface="Arial" charset="0"/>
              </a:rPr>
              <a:t>][OH</a:t>
            </a:r>
            <a:r>
              <a:rPr lang="en-US" sz="2200" baseline="30000" dirty="0" smtClean="0">
                <a:solidFill>
                  <a:srgbClr val="000000"/>
                </a:solidFill>
                <a:latin typeface="Arial" charset="0"/>
              </a:rPr>
              <a:t>-</a:t>
            </a:r>
            <a:r>
              <a:rPr lang="en-US" sz="2200" dirty="0" smtClean="0">
                <a:solidFill>
                  <a:srgbClr val="000000"/>
                </a:solidFill>
                <a:latin typeface="Arial" charset="0"/>
              </a:rPr>
              <a:t>]</a:t>
            </a:r>
            <a:r>
              <a:rPr lang="en-US" sz="2200" baseline="30000" dirty="0" smtClean="0">
                <a:solidFill>
                  <a:srgbClr val="000000"/>
                </a:solidFill>
                <a:latin typeface="Arial" charset="0"/>
              </a:rPr>
              <a:t>2</a:t>
            </a:r>
            <a:r>
              <a:rPr lang="en-US" sz="2200" dirty="0" smtClean="0">
                <a:solidFill>
                  <a:srgbClr val="000000"/>
                </a:solidFill>
                <a:latin typeface="Arial" charset="0"/>
              </a:rPr>
              <a:t> = 1.2 x 10</a:t>
            </a:r>
            <a:r>
              <a:rPr lang="en-US" sz="2200" baseline="30000" dirty="0" smtClean="0">
                <a:solidFill>
                  <a:srgbClr val="000000"/>
                </a:solidFill>
                <a:latin typeface="Arial" charset="0"/>
              </a:rPr>
              <a:t>-11</a:t>
            </a:r>
            <a:endParaRPr lang="en-US" sz="2200" i="1" dirty="0" smtClean="0">
              <a:solidFill>
                <a:srgbClr val="000000"/>
              </a:solidFill>
              <a:latin typeface="Arial" charset="0"/>
            </a:endParaRPr>
          </a:p>
        </p:txBody>
      </p:sp>
      <p:sp>
        <p:nvSpPr>
          <p:cNvPr id="11" name="Text Box 13"/>
          <p:cNvSpPr txBox="1">
            <a:spLocks noChangeArrowheads="1"/>
          </p:cNvSpPr>
          <p:nvPr/>
        </p:nvSpPr>
        <p:spPr bwMode="auto">
          <a:xfrm>
            <a:off x="1114846" y="2862492"/>
            <a:ext cx="2539478"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i="1" dirty="0" err="1" smtClean="0">
                <a:solidFill>
                  <a:srgbClr val="000000"/>
                </a:solidFill>
                <a:latin typeface="Arial" charset="0"/>
              </a:rPr>
              <a:t>K</a:t>
            </a:r>
            <a:r>
              <a:rPr lang="en-US" sz="2200" i="1" baseline="-25000" dirty="0" err="1" smtClean="0">
                <a:solidFill>
                  <a:srgbClr val="000000"/>
                </a:solidFill>
                <a:latin typeface="Arial" charset="0"/>
              </a:rPr>
              <a:t>sp</a:t>
            </a:r>
            <a:r>
              <a:rPr lang="en-US" sz="2200" dirty="0" smtClean="0">
                <a:solidFill>
                  <a:srgbClr val="000000"/>
                </a:solidFill>
                <a:latin typeface="Arial" charset="0"/>
              </a:rPr>
              <a:t> = (</a:t>
            </a:r>
            <a:r>
              <a:rPr lang="en-US" sz="2200" i="1" dirty="0" smtClean="0">
                <a:solidFill>
                  <a:srgbClr val="000000"/>
                </a:solidFill>
                <a:latin typeface="Arial" charset="0"/>
              </a:rPr>
              <a:t>s</a:t>
            </a:r>
            <a:r>
              <a:rPr lang="en-US" sz="2200" dirty="0" smtClean="0">
                <a:solidFill>
                  <a:srgbClr val="000000"/>
                </a:solidFill>
                <a:latin typeface="Arial" charset="0"/>
              </a:rPr>
              <a:t>)(2</a:t>
            </a:r>
            <a:r>
              <a:rPr lang="en-US" sz="2200" i="1" dirty="0" smtClean="0">
                <a:solidFill>
                  <a:srgbClr val="000000"/>
                </a:solidFill>
                <a:latin typeface="Arial" charset="0"/>
              </a:rPr>
              <a:t>s</a:t>
            </a:r>
            <a:r>
              <a:rPr lang="en-US" sz="2200" dirty="0" smtClean="0">
                <a:solidFill>
                  <a:srgbClr val="000000"/>
                </a:solidFill>
                <a:latin typeface="Arial" charset="0"/>
              </a:rPr>
              <a:t>)</a:t>
            </a:r>
            <a:r>
              <a:rPr lang="en-US" sz="2200" baseline="30000" dirty="0" smtClean="0">
                <a:solidFill>
                  <a:srgbClr val="000000"/>
                </a:solidFill>
                <a:latin typeface="Arial" charset="0"/>
              </a:rPr>
              <a:t>2</a:t>
            </a:r>
            <a:r>
              <a:rPr lang="en-US" sz="2200" dirty="0" smtClean="0">
                <a:solidFill>
                  <a:srgbClr val="000000"/>
                </a:solidFill>
                <a:latin typeface="Arial" charset="0"/>
              </a:rPr>
              <a:t> = 4</a:t>
            </a:r>
            <a:r>
              <a:rPr lang="en-US" sz="2200" i="1" dirty="0" smtClean="0">
                <a:solidFill>
                  <a:srgbClr val="000000"/>
                </a:solidFill>
                <a:latin typeface="Arial" charset="0"/>
              </a:rPr>
              <a:t>s</a:t>
            </a:r>
            <a:r>
              <a:rPr lang="en-US" sz="2200" baseline="30000" dirty="0" smtClean="0">
                <a:solidFill>
                  <a:srgbClr val="000000"/>
                </a:solidFill>
                <a:latin typeface="Arial" charset="0"/>
              </a:rPr>
              <a:t>3</a:t>
            </a:r>
            <a:endParaRPr lang="en-US" sz="2200" i="1" dirty="0" smtClean="0">
              <a:solidFill>
                <a:srgbClr val="000000"/>
              </a:solidFill>
              <a:latin typeface="Arial" charset="0"/>
            </a:endParaRPr>
          </a:p>
        </p:txBody>
      </p:sp>
      <p:sp>
        <p:nvSpPr>
          <p:cNvPr id="12" name="Text Box 14"/>
          <p:cNvSpPr txBox="1">
            <a:spLocks noChangeArrowheads="1"/>
          </p:cNvSpPr>
          <p:nvPr/>
        </p:nvSpPr>
        <p:spPr bwMode="auto">
          <a:xfrm>
            <a:off x="1201298" y="3432938"/>
            <a:ext cx="2171235"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dirty="0" smtClean="0">
                <a:solidFill>
                  <a:srgbClr val="000000"/>
                </a:solidFill>
                <a:latin typeface="Arial" charset="0"/>
              </a:rPr>
              <a:t>4</a:t>
            </a:r>
            <a:r>
              <a:rPr lang="en-US" sz="2200" i="1" dirty="0" smtClean="0">
                <a:solidFill>
                  <a:srgbClr val="000000"/>
                </a:solidFill>
                <a:latin typeface="Arial" charset="0"/>
              </a:rPr>
              <a:t>s</a:t>
            </a:r>
            <a:r>
              <a:rPr lang="en-US" sz="2200" baseline="30000" dirty="0" smtClean="0">
                <a:solidFill>
                  <a:srgbClr val="000000"/>
                </a:solidFill>
                <a:latin typeface="Arial" charset="0"/>
              </a:rPr>
              <a:t>3</a:t>
            </a:r>
            <a:r>
              <a:rPr lang="en-US" sz="2200" dirty="0" smtClean="0">
                <a:solidFill>
                  <a:srgbClr val="000000"/>
                </a:solidFill>
                <a:latin typeface="Arial" charset="0"/>
              </a:rPr>
              <a:t> = 1.2 x 10</a:t>
            </a:r>
            <a:r>
              <a:rPr lang="en-US" sz="2200" baseline="30000" dirty="0" smtClean="0">
                <a:solidFill>
                  <a:srgbClr val="000000"/>
                </a:solidFill>
                <a:latin typeface="Arial" charset="0"/>
              </a:rPr>
              <a:t>-11</a:t>
            </a:r>
            <a:endParaRPr lang="en-US" sz="2200" dirty="0" smtClean="0">
              <a:solidFill>
                <a:srgbClr val="000000"/>
              </a:solidFill>
              <a:latin typeface="Arial" charset="0"/>
            </a:endParaRPr>
          </a:p>
        </p:txBody>
      </p:sp>
      <p:sp>
        <p:nvSpPr>
          <p:cNvPr id="13" name="Text Box 15"/>
          <p:cNvSpPr txBox="1">
            <a:spLocks noChangeArrowheads="1"/>
          </p:cNvSpPr>
          <p:nvPr/>
        </p:nvSpPr>
        <p:spPr bwMode="auto">
          <a:xfrm>
            <a:off x="1095108" y="4036247"/>
            <a:ext cx="2133918"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i="1" dirty="0" smtClean="0">
                <a:solidFill>
                  <a:srgbClr val="000000"/>
                </a:solidFill>
                <a:latin typeface="Arial" charset="0"/>
              </a:rPr>
              <a:t>s</a:t>
            </a:r>
            <a:r>
              <a:rPr lang="en-US" sz="2200" dirty="0" smtClean="0">
                <a:solidFill>
                  <a:srgbClr val="000000"/>
                </a:solidFill>
                <a:latin typeface="Arial" charset="0"/>
              </a:rPr>
              <a:t> = 1.4 x 10</a:t>
            </a:r>
            <a:r>
              <a:rPr lang="en-US" sz="2200" baseline="30000" dirty="0" smtClean="0">
                <a:solidFill>
                  <a:srgbClr val="000000"/>
                </a:solidFill>
                <a:latin typeface="Arial" charset="0"/>
              </a:rPr>
              <a:t>-4</a:t>
            </a:r>
            <a:r>
              <a:rPr lang="en-US" sz="2200" dirty="0" smtClean="0">
                <a:solidFill>
                  <a:srgbClr val="000000"/>
                </a:solidFill>
                <a:latin typeface="Arial" charset="0"/>
              </a:rPr>
              <a:t> </a:t>
            </a:r>
            <a:r>
              <a:rPr lang="en-US" sz="2200" i="1" dirty="0" smtClean="0">
                <a:solidFill>
                  <a:srgbClr val="000000"/>
                </a:solidFill>
                <a:latin typeface="Arial" charset="0"/>
              </a:rPr>
              <a:t>M</a:t>
            </a:r>
          </a:p>
        </p:txBody>
      </p:sp>
      <p:sp>
        <p:nvSpPr>
          <p:cNvPr id="14" name="Text Box 16"/>
          <p:cNvSpPr txBox="1">
            <a:spLocks noChangeArrowheads="1"/>
          </p:cNvSpPr>
          <p:nvPr/>
        </p:nvSpPr>
        <p:spPr bwMode="auto">
          <a:xfrm>
            <a:off x="416805" y="4650571"/>
            <a:ext cx="3256020"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dirty="0" smtClean="0">
                <a:solidFill>
                  <a:srgbClr val="000000"/>
                </a:solidFill>
                <a:latin typeface="Arial" charset="0"/>
              </a:rPr>
              <a:t>[OH</a:t>
            </a:r>
            <a:r>
              <a:rPr lang="en-US" sz="2200" baseline="30000" dirty="0" smtClean="0">
                <a:solidFill>
                  <a:srgbClr val="000000"/>
                </a:solidFill>
                <a:latin typeface="Arial" charset="0"/>
              </a:rPr>
              <a:t>-</a:t>
            </a:r>
            <a:r>
              <a:rPr lang="en-US" sz="2200" dirty="0" smtClean="0">
                <a:solidFill>
                  <a:srgbClr val="000000"/>
                </a:solidFill>
                <a:latin typeface="Arial" charset="0"/>
              </a:rPr>
              <a:t>] = 2</a:t>
            </a:r>
            <a:r>
              <a:rPr lang="en-US" sz="2200" i="1" dirty="0" smtClean="0">
                <a:solidFill>
                  <a:srgbClr val="000000"/>
                </a:solidFill>
                <a:latin typeface="Arial" charset="0"/>
              </a:rPr>
              <a:t>s</a:t>
            </a:r>
            <a:r>
              <a:rPr lang="en-US" sz="2200" dirty="0" smtClean="0">
                <a:solidFill>
                  <a:srgbClr val="000000"/>
                </a:solidFill>
                <a:latin typeface="Arial" charset="0"/>
              </a:rPr>
              <a:t> = 2.8 x 10</a:t>
            </a:r>
            <a:r>
              <a:rPr lang="en-US" sz="2200" baseline="30000" dirty="0" smtClean="0">
                <a:solidFill>
                  <a:srgbClr val="000000"/>
                </a:solidFill>
                <a:latin typeface="Arial" charset="0"/>
              </a:rPr>
              <a:t>-4</a:t>
            </a:r>
            <a:r>
              <a:rPr lang="en-US" sz="2200" dirty="0" smtClean="0">
                <a:solidFill>
                  <a:srgbClr val="000000"/>
                </a:solidFill>
                <a:latin typeface="Arial" charset="0"/>
              </a:rPr>
              <a:t> </a:t>
            </a:r>
            <a:r>
              <a:rPr lang="en-US" sz="2200" i="1" dirty="0" smtClean="0">
                <a:solidFill>
                  <a:srgbClr val="000000"/>
                </a:solidFill>
                <a:latin typeface="Arial" charset="0"/>
              </a:rPr>
              <a:t>M</a:t>
            </a:r>
            <a:endParaRPr lang="en-US" sz="2200" dirty="0" smtClean="0">
              <a:solidFill>
                <a:srgbClr val="000000"/>
              </a:solidFill>
              <a:latin typeface="Arial" charset="0"/>
            </a:endParaRPr>
          </a:p>
        </p:txBody>
      </p:sp>
      <p:sp>
        <p:nvSpPr>
          <p:cNvPr id="15" name="Text Box 17"/>
          <p:cNvSpPr txBox="1">
            <a:spLocks noChangeArrowheads="1"/>
          </p:cNvSpPr>
          <p:nvPr/>
        </p:nvSpPr>
        <p:spPr bwMode="auto">
          <a:xfrm>
            <a:off x="519705" y="5318392"/>
            <a:ext cx="3183885"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dirty="0" err="1" smtClean="0">
                <a:solidFill>
                  <a:srgbClr val="000000"/>
                </a:solidFill>
                <a:latin typeface="Arial" charset="0"/>
              </a:rPr>
              <a:t>pOH</a:t>
            </a:r>
            <a:r>
              <a:rPr lang="en-US" sz="2200" dirty="0" smtClean="0">
                <a:solidFill>
                  <a:srgbClr val="000000"/>
                </a:solidFill>
                <a:latin typeface="Arial" charset="0"/>
              </a:rPr>
              <a:t> = 3.55  </a:t>
            </a:r>
            <a:r>
              <a:rPr lang="en-US" sz="2200" dirty="0" smtClean="0">
                <a:solidFill>
                  <a:srgbClr val="FF0000"/>
                </a:solidFill>
                <a:latin typeface="Arial" charset="0"/>
              </a:rPr>
              <a:t>pH = 10.45</a:t>
            </a:r>
          </a:p>
        </p:txBody>
      </p:sp>
      <p:grpSp>
        <p:nvGrpSpPr>
          <p:cNvPr id="3" name="Group 26"/>
          <p:cNvGrpSpPr/>
          <p:nvPr/>
        </p:nvGrpSpPr>
        <p:grpSpPr>
          <a:xfrm>
            <a:off x="4721035" y="4299111"/>
            <a:ext cx="4039975" cy="1336544"/>
            <a:chOff x="4721035" y="4299111"/>
            <a:chExt cx="4039975" cy="1336544"/>
          </a:xfrm>
        </p:grpSpPr>
        <p:sp>
          <p:nvSpPr>
            <p:cNvPr id="22" name="Text Box 28"/>
            <p:cNvSpPr txBox="1">
              <a:spLocks noChangeArrowheads="1"/>
            </p:cNvSpPr>
            <p:nvPr/>
          </p:nvSpPr>
          <p:spPr bwMode="auto">
            <a:xfrm>
              <a:off x="4721035" y="4299111"/>
              <a:ext cx="2988319" cy="40011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u="sng" dirty="0" smtClean="0">
                  <a:solidFill>
                    <a:srgbClr val="000000"/>
                  </a:solidFill>
                  <a:latin typeface="Arial" charset="0"/>
                </a:rPr>
                <a:t>At pH greater than 10.45</a:t>
              </a:r>
            </a:p>
          </p:txBody>
        </p:sp>
        <p:sp>
          <p:nvSpPr>
            <p:cNvPr id="23" name="Text Box 29"/>
            <p:cNvSpPr txBox="1">
              <a:spLocks noChangeArrowheads="1"/>
            </p:cNvSpPr>
            <p:nvPr/>
          </p:nvSpPr>
          <p:spPr bwMode="auto">
            <a:xfrm>
              <a:off x="5062562" y="4778345"/>
              <a:ext cx="2844048"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solidFill>
                    <a:srgbClr val="000000"/>
                  </a:solidFill>
                  <a:latin typeface="Arial" charset="0"/>
                </a:rPr>
                <a:t>Increase [OH</a:t>
              </a:r>
              <a:r>
                <a:rPr lang="en-US" sz="2000" baseline="30000" dirty="0" smtClean="0">
                  <a:solidFill>
                    <a:srgbClr val="000000"/>
                  </a:solidFill>
                  <a:latin typeface="Arial" charset="0"/>
                </a:rPr>
                <a:t>-</a:t>
              </a:r>
              <a:r>
                <a:rPr lang="en-US" sz="2000" dirty="0" smtClean="0">
                  <a:solidFill>
                    <a:srgbClr val="000000"/>
                  </a:solidFill>
                  <a:latin typeface="Arial" charset="0"/>
                </a:rPr>
                <a:t>], shift left</a:t>
              </a:r>
            </a:p>
          </p:txBody>
        </p:sp>
        <p:sp>
          <p:nvSpPr>
            <p:cNvPr id="24" name="Text Box 33"/>
            <p:cNvSpPr txBox="1">
              <a:spLocks noChangeArrowheads="1"/>
            </p:cNvSpPr>
            <p:nvPr/>
          </p:nvSpPr>
          <p:spPr bwMode="auto">
            <a:xfrm>
              <a:off x="5062562" y="5235545"/>
              <a:ext cx="3698448"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solidFill>
                    <a:srgbClr val="000000"/>
                  </a:solidFill>
                  <a:latin typeface="Arial" charset="0"/>
                </a:rPr>
                <a:t>Decrease solubility of Mg(OH)</a:t>
              </a:r>
              <a:r>
                <a:rPr lang="en-US" sz="2000" baseline="-25000" dirty="0" smtClean="0">
                  <a:solidFill>
                    <a:srgbClr val="000000"/>
                  </a:solidFill>
                  <a:latin typeface="Arial" charset="0"/>
                </a:rPr>
                <a:t>2</a:t>
              </a:r>
              <a:endParaRPr lang="en-US" sz="2000" dirty="0" smtClean="0">
                <a:solidFill>
                  <a:srgbClr val="000000"/>
                </a:solidFill>
                <a:latin typeface="Arial" charset="0"/>
              </a:endParaRPr>
            </a:p>
          </p:txBody>
        </p:sp>
      </p:grpSp>
      <p:grpSp>
        <p:nvGrpSpPr>
          <p:cNvPr id="5" name="Group 25"/>
          <p:cNvGrpSpPr/>
          <p:nvPr/>
        </p:nvGrpSpPr>
        <p:grpSpPr>
          <a:xfrm>
            <a:off x="4721035" y="2416145"/>
            <a:ext cx="3907721" cy="1188367"/>
            <a:chOff x="4721035" y="2416145"/>
            <a:chExt cx="3907721" cy="1188367"/>
          </a:xfrm>
        </p:grpSpPr>
        <p:sp>
          <p:nvSpPr>
            <p:cNvPr id="16" name="Text Box 18"/>
            <p:cNvSpPr txBox="1">
              <a:spLocks noChangeArrowheads="1"/>
            </p:cNvSpPr>
            <p:nvPr/>
          </p:nvSpPr>
          <p:spPr bwMode="auto">
            <a:xfrm>
              <a:off x="4721035" y="2416145"/>
              <a:ext cx="2634054"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u="sng" dirty="0" smtClean="0">
                  <a:solidFill>
                    <a:srgbClr val="000000"/>
                  </a:solidFill>
                  <a:latin typeface="Arial" charset="0"/>
                </a:rPr>
                <a:t>At pH less than 10.45</a:t>
              </a:r>
            </a:p>
          </p:txBody>
        </p:sp>
        <p:sp>
          <p:nvSpPr>
            <p:cNvPr id="21" name="Text Box 27"/>
            <p:cNvSpPr txBox="1">
              <a:spLocks noChangeArrowheads="1"/>
            </p:cNvSpPr>
            <p:nvPr/>
          </p:nvSpPr>
          <p:spPr bwMode="auto">
            <a:xfrm>
              <a:off x="5045724" y="3204402"/>
              <a:ext cx="3583032"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solidFill>
                    <a:srgbClr val="000000"/>
                  </a:solidFill>
                  <a:latin typeface="Arial" charset="0"/>
                </a:rPr>
                <a:t>Increase solubility of Mg(OH)</a:t>
              </a:r>
              <a:r>
                <a:rPr lang="en-US" sz="2000" baseline="-25000" dirty="0" smtClean="0">
                  <a:solidFill>
                    <a:srgbClr val="000000"/>
                  </a:solidFill>
                  <a:latin typeface="Arial" charset="0"/>
                </a:rPr>
                <a:t>2</a:t>
              </a:r>
              <a:endParaRPr lang="en-US" sz="2000" dirty="0" smtClean="0">
                <a:solidFill>
                  <a:srgbClr val="000000"/>
                </a:solidFill>
                <a:latin typeface="Arial" charset="0"/>
              </a:endParaRPr>
            </a:p>
          </p:txBody>
        </p:sp>
        <p:sp>
          <p:nvSpPr>
            <p:cNvPr id="25" name="Text Box 19"/>
            <p:cNvSpPr txBox="1">
              <a:spLocks noChangeArrowheads="1"/>
            </p:cNvSpPr>
            <p:nvPr/>
          </p:nvSpPr>
          <p:spPr bwMode="auto">
            <a:xfrm>
              <a:off x="5049708" y="2795861"/>
              <a:ext cx="3116559"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smtClean="0">
                  <a:solidFill>
                    <a:srgbClr val="000000"/>
                  </a:solidFill>
                  <a:latin typeface="Arial" charset="0"/>
                </a:rPr>
                <a:t>Decrease [OH</a:t>
              </a:r>
              <a:r>
                <a:rPr lang="en-US" sz="2000" baseline="30000" dirty="0" smtClean="0">
                  <a:solidFill>
                    <a:srgbClr val="000000"/>
                  </a:solidFill>
                  <a:latin typeface="Arial" charset="0"/>
                </a:rPr>
                <a:t>-</a:t>
              </a:r>
              <a:r>
                <a:rPr lang="en-US" sz="2000" dirty="0" smtClean="0">
                  <a:solidFill>
                    <a:srgbClr val="000000"/>
                  </a:solidFill>
                  <a:latin typeface="Arial" charset="0"/>
                </a:rPr>
                <a:t>], shift right</a:t>
              </a:r>
            </a:p>
          </p:txBody>
        </p:sp>
      </p:grpSp>
      <p:sp>
        <p:nvSpPr>
          <p:cNvPr id="20" name="Slide Number Placeholder 19"/>
          <p:cNvSpPr>
            <a:spLocks noGrp="1"/>
          </p:cNvSpPr>
          <p:nvPr>
            <p:ph type="sldNum" sz="quarter" idx="12"/>
          </p:nvPr>
        </p:nvSpPr>
        <p:spPr/>
        <p:txBody>
          <a:bodyPr/>
          <a:lstStyle/>
          <a:p>
            <a:fld id="{B6F15528-21DE-4FAA-801E-634DDDAF4B2B}"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grpSp>
        <p:nvGrpSpPr>
          <p:cNvPr id="2" name="Group 30"/>
          <p:cNvGrpSpPr/>
          <p:nvPr/>
        </p:nvGrpSpPr>
        <p:grpSpPr>
          <a:xfrm>
            <a:off x="303790" y="992547"/>
            <a:ext cx="3379209" cy="2534878"/>
            <a:chOff x="913390" y="1602147"/>
            <a:chExt cx="3379209" cy="2534878"/>
          </a:xfrm>
        </p:grpSpPr>
        <p:pic>
          <p:nvPicPr>
            <p:cNvPr id="660484" name="Picture 4" descr="http://academic.emporia.edu/aberjame/student/barr1/BARR%20-%20ES767%20-Webpage%20Report_1_html_m553d9b86.png"/>
            <p:cNvPicPr>
              <a:picLocks noChangeAspect="1" noChangeArrowheads="1"/>
            </p:cNvPicPr>
            <p:nvPr/>
          </p:nvPicPr>
          <p:blipFill>
            <a:blip r:embed="rId2" cstate="print"/>
            <a:srcRect/>
            <a:stretch>
              <a:fillRect/>
            </a:stretch>
          </p:blipFill>
          <p:spPr bwMode="auto">
            <a:xfrm>
              <a:off x="913390" y="1602618"/>
              <a:ext cx="3379209" cy="2534407"/>
            </a:xfrm>
            <a:prstGeom prst="rect">
              <a:avLst/>
            </a:prstGeom>
            <a:noFill/>
          </p:spPr>
        </p:pic>
        <p:sp>
          <p:nvSpPr>
            <p:cNvPr id="11" name="TextBox 10"/>
            <p:cNvSpPr txBox="1"/>
            <p:nvPr/>
          </p:nvSpPr>
          <p:spPr>
            <a:xfrm>
              <a:off x="1369786" y="1602147"/>
              <a:ext cx="2421652" cy="461665"/>
            </a:xfrm>
            <a:prstGeom prst="rect">
              <a:avLst/>
            </a:prstGeom>
            <a:noFill/>
          </p:spPr>
          <p:txBody>
            <a:bodyPr wrap="square" rtlCol="0">
              <a:spAutoFit/>
            </a:bodyPr>
            <a:lstStyle/>
            <a:p>
              <a:pPr algn="ctr"/>
              <a:r>
                <a:rPr lang="en-US" sz="2400" dirty="0" smtClean="0">
                  <a:solidFill>
                    <a:schemeClr val="bg1"/>
                  </a:solidFill>
                </a:rPr>
                <a:t>Limestone</a:t>
              </a:r>
              <a:endParaRPr lang="en-US" sz="2400" dirty="0">
                <a:solidFill>
                  <a:schemeClr val="bg1"/>
                </a:solidFill>
              </a:endParaRPr>
            </a:p>
          </p:txBody>
        </p:sp>
      </p:grpSp>
      <p:pic>
        <p:nvPicPr>
          <p:cNvPr id="697346" name="Picture 2" descr="http://butane.chem.uiuc.edu/pshapley/GenChem1/L26/3c.gif"/>
          <p:cNvPicPr>
            <a:picLocks noChangeAspect="1" noChangeArrowheads="1"/>
          </p:cNvPicPr>
          <p:nvPr/>
        </p:nvPicPr>
        <p:blipFill>
          <a:blip r:embed="rId3" cstate="print"/>
          <a:srcRect/>
          <a:stretch>
            <a:fillRect/>
          </a:stretch>
        </p:blipFill>
        <p:spPr bwMode="auto">
          <a:xfrm>
            <a:off x="4097300" y="1625289"/>
            <a:ext cx="4437100" cy="433796"/>
          </a:xfrm>
          <a:prstGeom prst="rect">
            <a:avLst/>
          </a:prstGeom>
          <a:noFill/>
        </p:spPr>
      </p:pic>
      <p:cxnSp>
        <p:nvCxnSpPr>
          <p:cNvPr id="32" name="Straight Arrow Connector 31"/>
          <p:cNvCxnSpPr/>
          <p:nvPr/>
        </p:nvCxnSpPr>
        <p:spPr>
          <a:xfrm>
            <a:off x="4631952" y="1628220"/>
            <a:ext cx="101992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498866" y="2031630"/>
            <a:ext cx="0" cy="3305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151313" y="2444060"/>
            <a:ext cx="4725987" cy="707886"/>
          </a:xfrm>
          <a:prstGeom prst="rect">
            <a:avLst/>
          </a:prstGeom>
        </p:spPr>
        <p:txBody>
          <a:bodyPr wrap="square">
            <a:spAutoFit/>
          </a:bodyPr>
          <a:lstStyle/>
          <a:p>
            <a:pPr lvl="0" algn="ctr" fontAlgn="base">
              <a:spcBef>
                <a:spcPct val="20000"/>
              </a:spcBef>
              <a:spcAft>
                <a:spcPct val="0"/>
              </a:spcAft>
            </a:pPr>
            <a:r>
              <a:rPr lang="en-US" sz="2000" dirty="0" smtClean="0">
                <a:solidFill>
                  <a:srgbClr val="FF0000"/>
                </a:solidFill>
                <a:latin typeface="Calibri" pitchFamily="34" charset="0"/>
              </a:rPr>
              <a:t>CaCO</a:t>
            </a:r>
            <a:r>
              <a:rPr lang="en-US" sz="2000" baseline="-25000" dirty="0" smtClean="0">
                <a:solidFill>
                  <a:srgbClr val="FF0000"/>
                </a:solidFill>
                <a:latin typeface="Calibri" pitchFamily="34" charset="0"/>
              </a:rPr>
              <a:t>3</a:t>
            </a:r>
            <a:r>
              <a:rPr lang="en-US" sz="2000" dirty="0" smtClean="0">
                <a:solidFill>
                  <a:srgbClr val="FF0000"/>
                </a:solidFill>
                <a:latin typeface="Calibri" pitchFamily="34" charset="0"/>
              </a:rPr>
              <a:t> becomes increasingly soluble when H</a:t>
            </a:r>
            <a:r>
              <a:rPr lang="en-US" sz="2000" baseline="30000" dirty="0" smtClean="0">
                <a:solidFill>
                  <a:srgbClr val="FF0000"/>
                </a:solidFill>
                <a:latin typeface="Calibri" pitchFamily="34" charset="0"/>
              </a:rPr>
              <a:t>+</a:t>
            </a:r>
            <a:r>
              <a:rPr lang="en-US" sz="2000" dirty="0" smtClean="0">
                <a:solidFill>
                  <a:srgbClr val="FF0000"/>
                </a:solidFill>
                <a:latin typeface="Calibri" pitchFamily="34" charset="0"/>
              </a:rPr>
              <a:t> is added (acid rain, ocean acidification).</a:t>
            </a:r>
            <a:endParaRPr lang="en-US" sz="2000" baseline="-25000" dirty="0">
              <a:solidFill>
                <a:srgbClr val="FF0000"/>
              </a:solidFill>
              <a:latin typeface="Calibri" pitchFamily="34" charset="0"/>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82</a:t>
            </a:fld>
            <a:endParaRPr lang="en-US"/>
          </a:p>
        </p:txBody>
      </p:sp>
      <p:pic>
        <p:nvPicPr>
          <p:cNvPr id="707586" name="Picture 2" descr="http://www.dec.ny.gov/images/administration_images/c4kbeforeafter1.jpg"/>
          <p:cNvPicPr>
            <a:picLocks noChangeAspect="1" noChangeArrowheads="1"/>
          </p:cNvPicPr>
          <p:nvPr/>
        </p:nvPicPr>
        <p:blipFill>
          <a:blip r:embed="rId4" cstate="print"/>
          <a:srcRect/>
          <a:stretch>
            <a:fillRect/>
          </a:stretch>
        </p:blipFill>
        <p:spPr bwMode="auto">
          <a:xfrm>
            <a:off x="658733" y="3943833"/>
            <a:ext cx="3370828" cy="2325872"/>
          </a:xfrm>
          <a:prstGeom prst="rect">
            <a:avLst/>
          </a:prstGeom>
          <a:noFill/>
        </p:spPr>
      </p:pic>
      <p:sp>
        <p:nvSpPr>
          <p:cNvPr id="14" name="TextBox 13"/>
          <p:cNvSpPr txBox="1"/>
          <p:nvPr/>
        </p:nvSpPr>
        <p:spPr>
          <a:xfrm>
            <a:off x="1379349" y="6292116"/>
            <a:ext cx="1859796" cy="400110"/>
          </a:xfrm>
          <a:prstGeom prst="rect">
            <a:avLst/>
          </a:prstGeom>
          <a:noFill/>
        </p:spPr>
        <p:txBody>
          <a:bodyPr wrap="square" rtlCol="0">
            <a:spAutoFit/>
          </a:bodyPr>
          <a:lstStyle/>
          <a:p>
            <a:pPr algn="ctr"/>
            <a:r>
              <a:rPr lang="en-US" sz="2000" dirty="0" smtClean="0"/>
              <a:t>60 years</a:t>
            </a:r>
            <a:endParaRPr lang="en-US" sz="2000" dirty="0"/>
          </a:p>
        </p:txBody>
      </p:sp>
      <p:pic>
        <p:nvPicPr>
          <p:cNvPr id="707588" name="Picture 4" descr="http://www.whatischemistry.unina.it/martgw.jpg"/>
          <p:cNvPicPr>
            <a:picLocks noChangeAspect="1" noChangeArrowheads="1"/>
          </p:cNvPicPr>
          <p:nvPr/>
        </p:nvPicPr>
        <p:blipFill>
          <a:blip r:embed="rId5" cstate="print"/>
          <a:srcRect/>
          <a:stretch>
            <a:fillRect/>
          </a:stretch>
        </p:blipFill>
        <p:spPr bwMode="auto">
          <a:xfrm>
            <a:off x="4355595" y="3928631"/>
            <a:ext cx="4240195" cy="2332683"/>
          </a:xfrm>
          <a:prstGeom prst="rect">
            <a:avLst/>
          </a:prstGeom>
          <a:noFill/>
        </p:spPr>
      </p:pic>
      <p:sp>
        <p:nvSpPr>
          <p:cNvPr id="16" name="TextBox 15"/>
          <p:cNvSpPr txBox="1"/>
          <p:nvPr/>
        </p:nvSpPr>
        <p:spPr>
          <a:xfrm>
            <a:off x="5561305" y="6261120"/>
            <a:ext cx="1859796" cy="400110"/>
          </a:xfrm>
          <a:prstGeom prst="rect">
            <a:avLst/>
          </a:prstGeom>
          <a:noFill/>
        </p:spPr>
        <p:txBody>
          <a:bodyPr wrap="square" rtlCol="0">
            <a:spAutoFit/>
          </a:bodyPr>
          <a:lstStyle/>
          <a:p>
            <a:pPr algn="ctr"/>
            <a:r>
              <a:rPr lang="en-US" sz="2000" dirty="0" smtClean="0"/>
              <a:t>60 years</a:t>
            </a:r>
            <a:endParaRPr lang="en-US" sz="20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2" name="Picture 2" descr="http://www.wec.ufl.edu/extension/gc/harmony/images/aquifer.gif"/>
          <p:cNvPicPr>
            <a:picLocks noChangeAspect="1" noChangeArrowheads="1"/>
          </p:cNvPicPr>
          <p:nvPr/>
        </p:nvPicPr>
        <p:blipFill>
          <a:blip r:embed="rId2" cstate="print"/>
          <a:srcRect/>
          <a:stretch>
            <a:fillRect/>
          </a:stretch>
        </p:blipFill>
        <p:spPr bwMode="auto">
          <a:xfrm>
            <a:off x="714769" y="3816419"/>
            <a:ext cx="3702241" cy="2468160"/>
          </a:xfrm>
          <a:prstGeom prst="rect">
            <a:avLst/>
          </a:prstGeom>
          <a:noFill/>
        </p:spPr>
      </p:pic>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ysClr val="windowText" lastClr="000000"/>
                </a:solidFill>
                <a:effectLst/>
                <a:uLnTx/>
                <a:uFillTx/>
                <a:latin typeface="Calibri"/>
                <a:ea typeface="+mj-ea"/>
                <a:cs typeface="+mj-cs"/>
              </a:rPr>
              <a:t>pH and Solubility</a:t>
            </a:r>
            <a:endParaRPr kumimoji="0" 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grpSp>
        <p:nvGrpSpPr>
          <p:cNvPr id="2" name="Group 9"/>
          <p:cNvGrpSpPr/>
          <p:nvPr/>
        </p:nvGrpSpPr>
        <p:grpSpPr>
          <a:xfrm>
            <a:off x="5065717" y="3673098"/>
            <a:ext cx="2900412" cy="2571255"/>
            <a:chOff x="5109413" y="3315956"/>
            <a:chExt cx="3326876" cy="3248513"/>
          </a:xfrm>
        </p:grpSpPr>
        <p:pic>
          <p:nvPicPr>
            <p:cNvPr id="660486" name="Picture 6" descr="http://miami-dade-online.com/AreaTypes.JPG"/>
            <p:cNvPicPr>
              <a:picLocks noChangeAspect="1" noChangeArrowheads="1"/>
            </p:cNvPicPr>
            <p:nvPr/>
          </p:nvPicPr>
          <p:blipFill>
            <a:blip r:embed="rId3" cstate="print"/>
            <a:srcRect/>
            <a:stretch>
              <a:fillRect/>
            </a:stretch>
          </p:blipFill>
          <p:spPr bwMode="auto">
            <a:xfrm>
              <a:off x="5109413" y="3315956"/>
              <a:ext cx="3326876" cy="3248513"/>
            </a:xfrm>
            <a:prstGeom prst="rect">
              <a:avLst/>
            </a:prstGeom>
            <a:noFill/>
          </p:spPr>
        </p:pic>
        <p:sp>
          <p:nvSpPr>
            <p:cNvPr id="9" name="5-Point Star 8"/>
            <p:cNvSpPr/>
            <p:nvPr/>
          </p:nvSpPr>
          <p:spPr>
            <a:xfrm>
              <a:off x="6440993" y="3617407"/>
              <a:ext cx="150725" cy="15072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descr="http://butane.chem.uiuc.edu/pshapley/GenChem1/L26/3c.gif"/>
          <p:cNvPicPr>
            <a:picLocks noChangeAspect="1" noChangeArrowheads="1"/>
          </p:cNvPicPr>
          <p:nvPr/>
        </p:nvPicPr>
        <p:blipFill>
          <a:blip r:embed="rId4" cstate="print"/>
          <a:srcRect/>
          <a:stretch>
            <a:fillRect/>
          </a:stretch>
        </p:blipFill>
        <p:spPr bwMode="auto">
          <a:xfrm>
            <a:off x="2361388" y="6377710"/>
            <a:ext cx="4437100" cy="433796"/>
          </a:xfrm>
          <a:prstGeom prst="rect">
            <a:avLst/>
          </a:prstGeom>
          <a:noFill/>
        </p:spPr>
      </p:pic>
      <p:cxnSp>
        <p:nvCxnSpPr>
          <p:cNvPr id="18" name="Straight Arrow Connector 17"/>
          <p:cNvCxnSpPr/>
          <p:nvPr/>
        </p:nvCxnSpPr>
        <p:spPr>
          <a:xfrm flipV="1">
            <a:off x="1692729" y="5226979"/>
            <a:ext cx="0" cy="115850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B6F15528-21DE-4FAA-801E-634DDDAF4B2B}" type="slidenum">
              <a:rPr lang="en-US" smtClean="0"/>
              <a:pPr/>
              <a:t>83</a:t>
            </a:fld>
            <a:endParaRPr lang="en-US"/>
          </a:p>
        </p:txBody>
      </p:sp>
      <p:pic>
        <p:nvPicPr>
          <p:cNvPr id="10" name="Picture 1"/>
          <p:cNvPicPr>
            <a:picLocks noGrp="1" noChangeAspect="1" noChangeArrowheads="1"/>
          </p:cNvPicPr>
          <p:nvPr>
            <p:ph idx="1"/>
          </p:nvPr>
        </p:nvPicPr>
        <p:blipFill>
          <a:blip r:embed="rId5" cstate="print"/>
          <a:srcRect/>
          <a:stretch>
            <a:fillRect/>
          </a:stretch>
        </p:blipFill>
        <p:spPr bwMode="auto">
          <a:xfrm>
            <a:off x="2208569" y="961296"/>
            <a:ext cx="4711487" cy="25474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0200" y="20643"/>
            <a:ext cx="5867400" cy="1143000"/>
          </a:xfrm>
        </p:spPr>
        <p:txBody>
          <a:bodyPr>
            <a:normAutofit/>
          </a:bodyPr>
          <a:lstStyle/>
          <a:p>
            <a:r>
              <a:rPr lang="en-US" sz="4000" u="sng" dirty="0" smtClean="0"/>
              <a:t>Chapter 16</a:t>
            </a:r>
            <a:endParaRPr lang="en-US" sz="4000" u="sng"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28600" y="1066800"/>
            <a:ext cx="6248400" cy="3678494"/>
          </a:xfrm>
          <a:prstGeom prst="rect">
            <a:avLst/>
          </a:prstGeom>
          <a:noFill/>
          <a:ln w="9525">
            <a:noFill/>
            <a:miter lim="800000"/>
            <a:headEnd/>
            <a:tailEnd/>
          </a:ln>
        </p:spPr>
      </p:pic>
      <p:pic>
        <p:nvPicPr>
          <p:cNvPr id="2053" name="Picture 5" descr="http://www.cleaning-equipment.com/images/MERCURY_floor_Buffer.jpg"/>
          <p:cNvPicPr>
            <a:picLocks noChangeAspect="1" noChangeArrowheads="1"/>
          </p:cNvPicPr>
          <p:nvPr/>
        </p:nvPicPr>
        <p:blipFill>
          <a:blip r:embed="rId3" cstate="print"/>
          <a:srcRect/>
          <a:stretch>
            <a:fillRect/>
          </a:stretch>
        </p:blipFill>
        <p:spPr bwMode="auto">
          <a:xfrm>
            <a:off x="6781800" y="4419599"/>
            <a:ext cx="1676400" cy="2186025"/>
          </a:xfrm>
          <a:prstGeom prst="rect">
            <a:avLst/>
          </a:prstGeom>
          <a:noFill/>
        </p:spPr>
      </p:pic>
      <p:pic>
        <p:nvPicPr>
          <p:cNvPr id="2055" name="Picture 7" descr="http://i40.tinypic.com/11k89af.jpg"/>
          <p:cNvPicPr>
            <a:picLocks noChangeAspect="1" noChangeArrowheads="1"/>
          </p:cNvPicPr>
          <p:nvPr/>
        </p:nvPicPr>
        <p:blipFill>
          <a:blip r:embed="rId4" cstate="print"/>
          <a:srcRect/>
          <a:stretch>
            <a:fillRect/>
          </a:stretch>
        </p:blipFill>
        <p:spPr bwMode="auto">
          <a:xfrm>
            <a:off x="5715000" y="1143000"/>
            <a:ext cx="3230450" cy="3086101"/>
          </a:xfrm>
          <a:prstGeom prst="rect">
            <a:avLst/>
          </a:prstGeom>
          <a:noFill/>
        </p:spPr>
      </p:pic>
      <p:sp>
        <p:nvSpPr>
          <p:cNvPr id="6" name="Rounded Rectangle 5"/>
          <p:cNvSpPr/>
          <p:nvPr/>
        </p:nvSpPr>
        <p:spPr>
          <a:xfrm flipV="1">
            <a:off x="219173" y="4053559"/>
            <a:ext cx="3777792" cy="3393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smtClean="0">
                <a:solidFill>
                  <a:sysClr val="windowText" lastClr="000000"/>
                </a:solidFill>
                <a:latin typeface="Calibri"/>
                <a:ea typeface="+mj-ea"/>
                <a:cs typeface="+mj-cs"/>
              </a:rPr>
              <a:t>Complex Ion</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Rectangle 3"/>
          <p:cNvSpPr txBox="1">
            <a:spLocks noChangeArrowheads="1"/>
          </p:cNvSpPr>
          <p:nvPr/>
        </p:nvSpPr>
        <p:spPr>
          <a:xfrm>
            <a:off x="474663" y="1079501"/>
            <a:ext cx="8166100" cy="1270000"/>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Many </a:t>
            </a:r>
            <a:r>
              <a:rPr kumimoji="0" lang="en-US" sz="2400" b="1" i="0" u="none" strike="noStrike" kern="1200" cap="none" spc="0" normalizeH="0" baseline="0" noProof="0" dirty="0" smtClean="0">
                <a:ln>
                  <a:noFill/>
                </a:ln>
                <a:solidFill>
                  <a:srgbClr val="0000FF"/>
                </a:solidFill>
                <a:effectLst/>
                <a:uLnTx/>
                <a:uFillTx/>
                <a:latin typeface="+mn-lt"/>
                <a:ea typeface="+mn-ea"/>
                <a:cs typeface="+mn-cs"/>
              </a:rPr>
              <a:t>metal ions </a:t>
            </a:r>
            <a:r>
              <a:rPr kumimoji="0" lang="en-US" sz="2400" i="0" u="none" strike="noStrike" kern="1200" cap="none" spc="0" normalizeH="0" baseline="0" noProof="0" dirty="0" smtClean="0">
                <a:ln>
                  <a:noFill/>
                </a:ln>
                <a:effectLst/>
                <a:uLnTx/>
                <a:uFillTx/>
                <a:latin typeface="+mn-lt"/>
                <a:ea typeface="+mn-ea"/>
                <a:cs typeface="+mn-cs"/>
              </a:rPr>
              <a:t>(Lewis</a:t>
            </a:r>
            <a:r>
              <a:rPr kumimoji="0" lang="en-US" sz="2400" i="0" u="none" strike="noStrike" kern="1200" cap="none" spc="0" normalizeH="0" noProof="0" dirty="0" smtClean="0">
                <a:ln>
                  <a:noFill/>
                </a:ln>
                <a:effectLst/>
                <a:uLnTx/>
                <a:uFillTx/>
                <a:latin typeface="+mn-lt"/>
                <a:ea typeface="+mn-ea"/>
                <a:cs typeface="+mn-cs"/>
              </a:rPr>
              <a:t> acid)</a:t>
            </a:r>
            <a:r>
              <a:rPr kumimoji="0" lang="en-US" sz="2400" i="0" u="none" strike="noStrike" kern="1200" cap="none" spc="0" normalizeH="0" baseline="0" noProof="0" dirty="0" smtClean="0">
                <a:ln>
                  <a:noFill/>
                </a:ln>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especially transition metals, form </a:t>
            </a:r>
            <a:r>
              <a:rPr kumimoji="0" lang="en-US" sz="2400" i="0" u="none" strike="noStrike" kern="1200" cap="none" spc="0" normalizeH="0" baseline="0" noProof="0" dirty="0" smtClean="0">
                <a:ln>
                  <a:noFill/>
                </a:ln>
                <a:solidFill>
                  <a:srgbClr val="7030A0"/>
                </a:solidFill>
                <a:effectLst/>
                <a:uLnTx/>
                <a:uFillTx/>
                <a:latin typeface="+mn-lt"/>
                <a:ea typeface="+mn-ea"/>
                <a:cs typeface="+mn-cs"/>
              </a:rPr>
              <a:t>coordinate covalent bonds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with </a:t>
            </a:r>
            <a:r>
              <a:rPr kumimoji="0" lang="en-US" sz="2400" b="0" i="0" u="none" strike="noStrike" kern="1200" cap="none" spc="0" normalizeH="0" baseline="0" noProof="0" dirty="0" smtClean="0">
                <a:ln>
                  <a:noFill/>
                </a:ln>
                <a:solidFill>
                  <a:srgbClr val="FF0000"/>
                </a:solidFill>
                <a:effectLst/>
                <a:uLnTx/>
                <a:uFillTx/>
                <a:latin typeface="+mn-lt"/>
                <a:ea typeface="+mn-ea"/>
                <a:cs typeface="+mn-cs"/>
              </a:rPr>
              <a:t>molecules or anions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having a lone pair of electrons (Lewis base).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 Box 3"/>
          <p:cNvSpPr txBox="1">
            <a:spLocks noChangeArrowheads="1"/>
          </p:cNvSpPr>
          <p:nvPr/>
        </p:nvSpPr>
        <p:spPr bwMode="auto">
          <a:xfrm>
            <a:off x="495300" y="3315679"/>
            <a:ext cx="8039100" cy="1200329"/>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dirty="0" smtClean="0">
                <a:solidFill>
                  <a:srgbClr val="000000"/>
                </a:solidFill>
                <a:latin typeface="Calibri" pitchFamily="34" charset="0"/>
              </a:rPr>
              <a:t>A </a:t>
            </a:r>
            <a:r>
              <a:rPr lang="en-US" sz="2400" b="1" i="1" dirty="0" smtClean="0">
                <a:solidFill>
                  <a:srgbClr val="000000"/>
                </a:solidFill>
                <a:latin typeface="Calibri" pitchFamily="34" charset="0"/>
              </a:rPr>
              <a:t>complex ion</a:t>
            </a:r>
            <a:r>
              <a:rPr lang="en-US" sz="2400" dirty="0" smtClean="0">
                <a:solidFill>
                  <a:srgbClr val="000000"/>
                </a:solidFill>
                <a:latin typeface="Calibri" pitchFamily="34" charset="0"/>
              </a:rPr>
              <a:t> is an ion containing a central metal cation bonded to one or more molecules or ions. Also known as a </a:t>
            </a:r>
            <a:r>
              <a:rPr lang="en-US" sz="2400" b="1" i="1" dirty="0" smtClean="0">
                <a:solidFill>
                  <a:srgbClr val="000000"/>
                </a:solidFill>
                <a:latin typeface="Calibri" pitchFamily="34" charset="0"/>
              </a:rPr>
              <a:t>coordination complex</a:t>
            </a:r>
            <a:r>
              <a:rPr lang="en-US" sz="2400" dirty="0" smtClean="0">
                <a:solidFill>
                  <a:srgbClr val="000000"/>
                </a:solidFill>
                <a:latin typeface="Calibri" pitchFamily="34" charset="0"/>
              </a:rPr>
              <a:t>.</a:t>
            </a:r>
          </a:p>
        </p:txBody>
      </p:sp>
      <p:sp>
        <p:nvSpPr>
          <p:cNvPr id="8" name="Rectangle 5"/>
          <p:cNvSpPr>
            <a:spLocks noChangeArrowheads="1"/>
          </p:cNvSpPr>
          <p:nvPr/>
        </p:nvSpPr>
        <p:spPr bwMode="auto">
          <a:xfrm>
            <a:off x="495300" y="4567118"/>
            <a:ext cx="7769225" cy="863600"/>
          </a:xfrm>
          <a:prstGeom prst="rect">
            <a:avLst/>
          </a:prstGeom>
          <a:noFill/>
          <a:ln w="9525">
            <a:noFill/>
            <a:miter lim="800000"/>
            <a:headEnd/>
            <a:tailEnd/>
          </a:ln>
          <a:effectLst/>
        </p:spPr>
        <p:txBody>
          <a:bodyPr/>
          <a:lstStyle/>
          <a:p>
            <a:pPr marL="0" lvl="1">
              <a:spcBef>
                <a:spcPct val="20000"/>
              </a:spcBef>
            </a:pPr>
            <a:r>
              <a:rPr lang="en-US" sz="2400" dirty="0" smtClean="0">
                <a:latin typeface="Calibri" pitchFamily="34" charset="0"/>
              </a:rPr>
              <a:t>The Lewis </a:t>
            </a:r>
            <a:r>
              <a:rPr lang="en-US" sz="2400" dirty="0">
                <a:latin typeface="Calibri" pitchFamily="34" charset="0"/>
              </a:rPr>
              <a:t>base </a:t>
            </a:r>
            <a:r>
              <a:rPr lang="en-US" sz="2400" dirty="0" smtClean="0">
                <a:latin typeface="Calibri" pitchFamily="34" charset="0"/>
              </a:rPr>
              <a:t>(electron </a:t>
            </a:r>
            <a:r>
              <a:rPr lang="en-US" sz="2400" dirty="0">
                <a:latin typeface="Calibri" pitchFamily="34" charset="0"/>
              </a:rPr>
              <a:t>pair donor) that bonds to a metal ion to form a complex </a:t>
            </a:r>
            <a:r>
              <a:rPr lang="en-US" sz="2400" dirty="0" smtClean="0">
                <a:latin typeface="Calibri" pitchFamily="34" charset="0"/>
              </a:rPr>
              <a:t>ion is also known as a </a:t>
            </a:r>
            <a:r>
              <a:rPr lang="en-US" sz="2400" b="1" dirty="0" err="1" smtClean="0">
                <a:solidFill>
                  <a:srgbClr val="FF0000"/>
                </a:solidFill>
                <a:latin typeface="Calibri" pitchFamily="34" charset="0"/>
              </a:rPr>
              <a:t>Ligand</a:t>
            </a:r>
            <a:r>
              <a:rPr lang="en-US" sz="2400" dirty="0" smtClean="0">
                <a:latin typeface="Calibri" pitchFamily="34" charset="0"/>
              </a:rPr>
              <a:t>.</a:t>
            </a:r>
            <a:endParaRPr lang="en-US" sz="2400" dirty="0">
              <a:solidFill>
                <a:schemeClr val="accent1"/>
              </a:solidFill>
              <a:latin typeface="Calibri" pitchFamily="34" charset="0"/>
            </a:endParaRPr>
          </a:p>
        </p:txBody>
      </p:sp>
      <p:graphicFrame>
        <p:nvGraphicFramePr>
          <p:cNvPr id="704516" name="Object 4"/>
          <p:cNvGraphicFramePr>
            <a:graphicFrameLocks noChangeAspect="1"/>
          </p:cNvGraphicFramePr>
          <p:nvPr/>
        </p:nvGraphicFramePr>
        <p:xfrm>
          <a:off x="4884738" y="2077429"/>
          <a:ext cx="1160462" cy="1164571"/>
        </p:xfrm>
        <a:graphic>
          <a:graphicData uri="http://schemas.openxmlformats.org/presentationml/2006/ole">
            <p:oleObj spid="_x0000_s773122" name="CS ChemDraw Drawing" r:id="rId3" imgW="897111" imgH="900450" progId="ChemDraw.Document.6.0">
              <p:embed/>
            </p:oleObj>
          </a:graphicData>
        </a:graphic>
      </p:graphicFrame>
      <p:cxnSp>
        <p:nvCxnSpPr>
          <p:cNvPr id="13" name="Straight Arrow Connector 12"/>
          <p:cNvCxnSpPr/>
          <p:nvPr/>
        </p:nvCxnSpPr>
        <p:spPr>
          <a:xfrm>
            <a:off x="4013200" y="2680679"/>
            <a:ext cx="6985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679282" y="2457913"/>
            <a:ext cx="447558" cy="461665"/>
          </a:xfrm>
          <a:prstGeom prst="rect">
            <a:avLst/>
          </a:prstGeom>
        </p:spPr>
        <p:txBody>
          <a:bodyPr wrap="none">
            <a:spAutoFit/>
          </a:bodyPr>
          <a:lstStyle/>
          <a:p>
            <a:r>
              <a:rPr lang="en-US" sz="2400" dirty="0" smtClean="0">
                <a:solidFill>
                  <a:srgbClr val="0000FF"/>
                </a:solidFill>
              </a:rPr>
              <a:t>M</a:t>
            </a:r>
            <a:endParaRPr lang="en-US" sz="2400" dirty="0">
              <a:solidFill>
                <a:srgbClr val="0000FF"/>
              </a:solidFill>
            </a:endParaRPr>
          </a:p>
        </p:txBody>
      </p:sp>
      <p:sp>
        <p:nvSpPr>
          <p:cNvPr id="15" name="Rectangle 14"/>
          <p:cNvSpPr/>
          <p:nvPr/>
        </p:nvSpPr>
        <p:spPr>
          <a:xfrm>
            <a:off x="3149182" y="2457913"/>
            <a:ext cx="338554" cy="461665"/>
          </a:xfrm>
          <a:prstGeom prst="rect">
            <a:avLst/>
          </a:prstGeom>
        </p:spPr>
        <p:txBody>
          <a:bodyPr wrap="none">
            <a:spAutoFit/>
          </a:bodyPr>
          <a:lstStyle/>
          <a:p>
            <a:r>
              <a:rPr lang="en-US" sz="2400" dirty="0" smtClean="0"/>
              <a:t>+</a:t>
            </a:r>
            <a:endParaRPr lang="en-US" sz="2400" dirty="0"/>
          </a:p>
        </p:txBody>
      </p:sp>
      <p:sp>
        <p:nvSpPr>
          <p:cNvPr id="16" name="Rectangle 15"/>
          <p:cNvSpPr/>
          <p:nvPr/>
        </p:nvSpPr>
        <p:spPr>
          <a:xfrm>
            <a:off x="3542882" y="2457913"/>
            <a:ext cx="314510" cy="461665"/>
          </a:xfrm>
          <a:prstGeom prst="rect">
            <a:avLst/>
          </a:prstGeom>
        </p:spPr>
        <p:txBody>
          <a:bodyPr wrap="none">
            <a:spAutoFit/>
          </a:bodyPr>
          <a:lstStyle/>
          <a:p>
            <a:r>
              <a:rPr lang="en-US" sz="2400" dirty="0" smtClean="0">
                <a:solidFill>
                  <a:srgbClr val="FF0000"/>
                </a:solidFill>
              </a:rPr>
              <a:t>L</a:t>
            </a:r>
            <a:endParaRPr lang="en-US" sz="2400" dirty="0">
              <a:solidFill>
                <a:srgbClr val="FF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85</a:t>
            </a:fld>
            <a:endParaRPr lang="en-US"/>
          </a:p>
        </p:txBody>
      </p:sp>
      <p:grpSp>
        <p:nvGrpSpPr>
          <p:cNvPr id="28" name="Group 15"/>
          <p:cNvGrpSpPr>
            <a:grpSpLocks/>
          </p:cNvGrpSpPr>
          <p:nvPr/>
        </p:nvGrpSpPr>
        <p:grpSpPr bwMode="auto">
          <a:xfrm>
            <a:off x="1625356" y="5759872"/>
            <a:ext cx="4918075" cy="495300"/>
            <a:chOff x="1334" y="1064"/>
            <a:chExt cx="3098" cy="312"/>
          </a:xfrm>
        </p:grpSpPr>
        <p:grpSp>
          <p:nvGrpSpPr>
            <p:cNvPr id="29" name="Group 13"/>
            <p:cNvGrpSpPr>
              <a:grpSpLocks/>
            </p:cNvGrpSpPr>
            <p:nvPr/>
          </p:nvGrpSpPr>
          <p:grpSpPr bwMode="auto">
            <a:xfrm>
              <a:off x="1334" y="1088"/>
              <a:ext cx="3098" cy="288"/>
              <a:chOff x="278" y="1321"/>
              <a:chExt cx="3098" cy="288"/>
            </a:xfrm>
          </p:grpSpPr>
          <p:sp>
            <p:nvSpPr>
              <p:cNvPr id="31" name="Text Box 9"/>
              <p:cNvSpPr txBox="1">
                <a:spLocks noChangeArrowheads="1"/>
              </p:cNvSpPr>
              <p:nvPr/>
            </p:nvSpPr>
            <p:spPr bwMode="auto">
              <a:xfrm>
                <a:off x="278" y="1321"/>
                <a:ext cx="3098"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Co</a:t>
                </a:r>
                <a:r>
                  <a:rPr lang="en-US" sz="2400" baseline="30000" dirty="0" smtClean="0">
                    <a:solidFill>
                      <a:srgbClr val="000000"/>
                    </a:solidFill>
                    <a:latin typeface="Arial" charset="0"/>
                  </a:rPr>
                  <a:t>2+</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+ 4Cl</a:t>
                </a:r>
                <a:r>
                  <a:rPr lang="en-US" sz="2400" baseline="30000" dirty="0" smtClean="0">
                    <a:solidFill>
                      <a:srgbClr val="000000"/>
                    </a:solidFill>
                    <a:latin typeface="Arial" charset="0"/>
                  </a:rPr>
                  <a:t>-</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r>
                  <a:rPr lang="en-US" sz="2400" dirty="0" smtClean="0">
                    <a:solidFill>
                      <a:srgbClr val="000000"/>
                    </a:solidFill>
                    <a:latin typeface="Arial" charset="0"/>
                  </a:rPr>
                  <a:t>          CoCl</a:t>
                </a:r>
                <a:r>
                  <a:rPr lang="en-US" sz="2400" baseline="-25000" dirty="0" smtClean="0">
                    <a:solidFill>
                      <a:srgbClr val="000000"/>
                    </a:solidFill>
                    <a:latin typeface="Arial" charset="0"/>
                  </a:rPr>
                  <a:t>4</a:t>
                </a:r>
                <a:r>
                  <a:rPr lang="en-US" sz="2400" dirty="0" smtClean="0">
                    <a:solidFill>
                      <a:srgbClr val="000000"/>
                    </a:solidFill>
                    <a:latin typeface="Arial" charset="0"/>
                  </a:rPr>
                  <a:t> </a:t>
                </a:r>
                <a:r>
                  <a:rPr lang="en-US" sz="2000" dirty="0" smtClean="0">
                    <a:solidFill>
                      <a:srgbClr val="000000"/>
                    </a:solidFill>
                    <a:latin typeface="Arial" charset="0"/>
                  </a:rPr>
                  <a:t>(</a:t>
                </a:r>
                <a:r>
                  <a:rPr lang="en-US" sz="2000" i="1" dirty="0" err="1" smtClean="0">
                    <a:solidFill>
                      <a:srgbClr val="000000"/>
                    </a:solidFill>
                    <a:latin typeface="Arial" charset="0"/>
                  </a:rPr>
                  <a:t>aq</a:t>
                </a:r>
                <a:r>
                  <a:rPr lang="en-US" sz="2000" dirty="0" smtClean="0">
                    <a:solidFill>
                      <a:srgbClr val="000000"/>
                    </a:solidFill>
                    <a:latin typeface="Arial" charset="0"/>
                  </a:rPr>
                  <a:t>)</a:t>
                </a:r>
              </a:p>
            </p:txBody>
          </p:sp>
          <p:grpSp>
            <p:nvGrpSpPr>
              <p:cNvPr id="32" name="Group 10"/>
              <p:cNvGrpSpPr>
                <a:grpSpLocks/>
              </p:cNvGrpSpPr>
              <p:nvPr/>
            </p:nvGrpSpPr>
            <p:grpSpPr bwMode="auto">
              <a:xfrm>
                <a:off x="2016" y="1416"/>
                <a:ext cx="384" cy="96"/>
                <a:chOff x="3427" y="2256"/>
                <a:chExt cx="384" cy="96"/>
              </a:xfrm>
            </p:grpSpPr>
            <p:sp>
              <p:nvSpPr>
                <p:cNvPr id="33" name="Line 11"/>
                <p:cNvSpPr>
                  <a:spLocks noChangeShapeType="1"/>
                </p:cNvSpPr>
                <p:nvPr/>
              </p:nvSpPr>
              <p:spPr bwMode="auto">
                <a:xfrm>
                  <a:off x="3427" y="225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sp>
              <p:nvSpPr>
                <p:cNvPr id="34" name="Line 12"/>
                <p:cNvSpPr>
                  <a:spLocks noChangeShapeType="1"/>
                </p:cNvSpPr>
                <p:nvPr/>
              </p:nvSpPr>
              <p:spPr bwMode="auto">
                <a:xfrm flipH="1">
                  <a:off x="3427" y="235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Arial" charset="0"/>
                  </a:endParaRPr>
                </a:p>
              </p:txBody>
            </p:sp>
          </p:grpSp>
        </p:grpSp>
        <p:sp>
          <p:nvSpPr>
            <p:cNvPr id="30" name="Text Box 14"/>
            <p:cNvSpPr txBox="1">
              <a:spLocks noChangeArrowheads="1"/>
            </p:cNvSpPr>
            <p:nvPr/>
          </p:nvSpPr>
          <p:spPr bwMode="auto">
            <a:xfrm>
              <a:off x="3906" y="1064"/>
              <a:ext cx="230"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smtClean="0">
                  <a:solidFill>
                    <a:srgbClr val="000000"/>
                  </a:solidFill>
                  <a:latin typeface="Arial" charset="0"/>
                </a:rPr>
                <a:t>2-</a:t>
              </a:r>
            </a:p>
          </p:txBody>
        </p:sp>
      </p:grpSp>
      <p:sp>
        <p:nvSpPr>
          <p:cNvPr id="35" name="Rectangle 34"/>
          <p:cNvSpPr/>
          <p:nvPr/>
        </p:nvSpPr>
        <p:spPr>
          <a:xfrm>
            <a:off x="1309444" y="5492140"/>
            <a:ext cx="1325619" cy="400110"/>
          </a:xfrm>
          <a:prstGeom prst="rect">
            <a:avLst/>
          </a:prstGeom>
        </p:spPr>
        <p:txBody>
          <a:bodyPr wrap="none">
            <a:spAutoFit/>
          </a:bodyPr>
          <a:lstStyle/>
          <a:p>
            <a:r>
              <a:rPr lang="en-US" altLang="en-US" sz="2000" b="1" i="1" dirty="0" smtClean="0">
                <a:solidFill>
                  <a:srgbClr val="0000FF"/>
                </a:solidFill>
                <a:latin typeface="Calibri" pitchFamily="34" charset="0"/>
              </a:rPr>
              <a:t>Lewis acid</a:t>
            </a:r>
            <a:r>
              <a:rPr lang="en-US" altLang="en-US" sz="2000" dirty="0" smtClean="0">
                <a:solidFill>
                  <a:srgbClr val="0000FF"/>
                </a:solidFill>
                <a:latin typeface="Calibri" pitchFamily="34" charset="0"/>
              </a:rPr>
              <a:t> </a:t>
            </a:r>
            <a:endParaRPr lang="en-US" sz="2000" dirty="0">
              <a:solidFill>
                <a:srgbClr val="0000FF"/>
              </a:solidFill>
              <a:latin typeface="Calibri" pitchFamily="34" charset="0"/>
            </a:endParaRPr>
          </a:p>
        </p:txBody>
      </p:sp>
      <p:sp>
        <p:nvSpPr>
          <p:cNvPr id="36" name="Rectangle 35"/>
          <p:cNvSpPr/>
          <p:nvPr/>
        </p:nvSpPr>
        <p:spPr>
          <a:xfrm>
            <a:off x="3010470" y="6157425"/>
            <a:ext cx="1327223" cy="707886"/>
          </a:xfrm>
          <a:prstGeom prst="rect">
            <a:avLst/>
          </a:prstGeom>
        </p:spPr>
        <p:txBody>
          <a:bodyPr wrap="none">
            <a:spAutoFit/>
          </a:bodyPr>
          <a:lstStyle/>
          <a:p>
            <a:pPr algn="ctr"/>
            <a:r>
              <a:rPr lang="en-US" altLang="en-US" sz="2000" b="1" i="1" dirty="0" smtClean="0">
                <a:solidFill>
                  <a:srgbClr val="FF0000"/>
                </a:solidFill>
                <a:latin typeface="Calibri" pitchFamily="34" charset="0"/>
              </a:rPr>
              <a:t>Lewis base</a:t>
            </a:r>
          </a:p>
          <a:p>
            <a:pPr algn="ctr"/>
            <a:r>
              <a:rPr lang="en-US" sz="2000" b="1" i="1" dirty="0" err="1" smtClean="0">
                <a:solidFill>
                  <a:srgbClr val="FF0000"/>
                </a:solidFill>
                <a:latin typeface="Calibri" pitchFamily="34" charset="0"/>
              </a:rPr>
              <a:t>Ligand</a:t>
            </a:r>
            <a:endParaRPr lang="en-US" sz="2000" dirty="0">
              <a:solidFill>
                <a:srgbClr val="FF0000"/>
              </a:solidFill>
              <a:latin typeface="Calibri" pitchFamily="34" charset="0"/>
            </a:endParaRPr>
          </a:p>
        </p:txBody>
      </p:sp>
      <p:sp>
        <p:nvSpPr>
          <p:cNvPr id="37" name="Rectangle 36"/>
          <p:cNvSpPr/>
          <p:nvPr/>
        </p:nvSpPr>
        <p:spPr>
          <a:xfrm>
            <a:off x="4957479" y="5441340"/>
            <a:ext cx="1491627" cy="400110"/>
          </a:xfrm>
          <a:prstGeom prst="rect">
            <a:avLst/>
          </a:prstGeom>
        </p:spPr>
        <p:txBody>
          <a:bodyPr wrap="none">
            <a:spAutoFit/>
          </a:bodyPr>
          <a:lstStyle/>
          <a:p>
            <a:r>
              <a:rPr lang="en-US" altLang="en-US" sz="2000" b="1" i="1" dirty="0" smtClean="0">
                <a:solidFill>
                  <a:srgbClr val="7030A0"/>
                </a:solidFill>
                <a:latin typeface="Calibri" pitchFamily="34" charset="0"/>
              </a:rPr>
              <a:t>Complex Ion</a:t>
            </a:r>
            <a:endParaRPr lang="en-US" sz="2000" dirty="0">
              <a:solidFill>
                <a:srgbClr val="7030A0"/>
              </a:solidFill>
              <a:latin typeface="Calibri" pitchFamily="34" charset="0"/>
            </a:endParaRPr>
          </a:p>
        </p:txBody>
      </p:sp>
      <p:sp>
        <p:nvSpPr>
          <p:cNvPr id="38" name="Rectangle 37"/>
          <p:cNvSpPr/>
          <p:nvPr/>
        </p:nvSpPr>
        <p:spPr>
          <a:xfrm>
            <a:off x="6803499" y="2739038"/>
            <a:ext cx="958917" cy="400110"/>
          </a:xfrm>
          <a:prstGeom prst="rect">
            <a:avLst/>
          </a:prstGeom>
        </p:spPr>
        <p:txBody>
          <a:bodyPr wrap="none">
            <a:spAutoFit/>
          </a:bodyPr>
          <a:lstStyle/>
          <a:p>
            <a:r>
              <a:rPr lang="en-US" altLang="en-US" sz="2000" b="1" i="1" dirty="0" smtClean="0">
                <a:solidFill>
                  <a:srgbClr val="7030A0"/>
                </a:solidFill>
                <a:latin typeface="Calibri" pitchFamily="34" charset="0"/>
              </a:rPr>
              <a:t>Soluble</a:t>
            </a:r>
            <a:endParaRPr lang="en-US" sz="2000" dirty="0">
              <a:solidFill>
                <a:srgbClr val="7030A0"/>
              </a:solidFill>
              <a:latin typeface="Calibri" pitchFamily="34" charset="0"/>
            </a:endParaRPr>
          </a:p>
        </p:txBody>
      </p:sp>
      <p:cxnSp>
        <p:nvCxnSpPr>
          <p:cNvPr id="39" name="Straight Arrow Connector 38"/>
          <p:cNvCxnSpPr>
            <a:stCxn id="38" idx="1"/>
          </p:cNvCxnSpPr>
          <p:nvPr/>
        </p:nvCxnSpPr>
        <p:spPr>
          <a:xfrm flipH="1" flipV="1">
            <a:off x="6116151" y="2574970"/>
            <a:ext cx="687348" cy="36412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smtClean="0">
                <a:solidFill>
                  <a:sysClr val="windowText" lastClr="000000"/>
                </a:solidFill>
                <a:latin typeface="Calibri"/>
                <a:ea typeface="+mj-ea"/>
                <a:cs typeface="+mj-cs"/>
              </a:rPr>
              <a:t>Complex Ion </a:t>
            </a:r>
            <a:r>
              <a:rPr lang="en-US" sz="3600" u="sng" kern="0" dirty="0" err="1" smtClean="0">
                <a:solidFill>
                  <a:sysClr val="windowText" lastClr="000000"/>
                </a:solidFill>
                <a:latin typeface="Calibri"/>
                <a:ea typeface="+mj-ea"/>
                <a:cs typeface="+mj-cs"/>
              </a:rPr>
              <a:t>Equilibria</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Rectangle 3"/>
          <p:cNvSpPr txBox="1">
            <a:spLocks noChangeArrowheads="1"/>
          </p:cNvSpPr>
          <p:nvPr/>
        </p:nvSpPr>
        <p:spPr>
          <a:xfrm>
            <a:off x="684213" y="1014413"/>
            <a:ext cx="7773987" cy="915987"/>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Tx/>
              <a:buSzTx/>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a:t>
            </a:r>
            <a:r>
              <a:rPr kumimoji="0" lang="en-US" sz="2400" b="1" i="0" u="none" strike="noStrike" kern="1200" cap="none" spc="0" normalizeH="0" baseline="0" noProof="0" dirty="0" smtClean="0">
                <a:ln>
                  <a:noFill/>
                </a:ln>
                <a:solidFill>
                  <a:srgbClr val="FF9900"/>
                </a:solidFill>
                <a:effectLst/>
                <a:uLnTx/>
                <a:uFillTx/>
                <a:latin typeface="+mn-lt"/>
                <a:ea typeface="+mn-ea"/>
                <a:cs typeface="+mn-cs"/>
              </a:rPr>
              <a:t>formation constant (</a:t>
            </a:r>
            <a:r>
              <a:rPr kumimoji="0" lang="en-US" sz="2400" b="1" i="0" u="none" strike="noStrike" kern="1200" cap="none" spc="0" normalizeH="0" baseline="0" noProof="0" dirty="0" err="1" smtClean="0">
                <a:ln>
                  <a:noFill/>
                </a:ln>
                <a:solidFill>
                  <a:srgbClr val="FF9900"/>
                </a:solidFill>
                <a:effectLst/>
                <a:uLnTx/>
                <a:uFillTx/>
                <a:latin typeface="+mn-lt"/>
                <a:ea typeface="+mn-ea"/>
                <a:cs typeface="+mn-cs"/>
              </a:rPr>
              <a:t>K</a:t>
            </a:r>
            <a:r>
              <a:rPr kumimoji="0" lang="en-US" sz="2400" b="1" i="0" u="none" strike="noStrike" kern="1200" cap="none" spc="0" normalizeH="0" baseline="-25000" noProof="0" dirty="0" err="1" smtClean="0">
                <a:ln>
                  <a:noFill/>
                </a:ln>
                <a:solidFill>
                  <a:srgbClr val="FF9900"/>
                </a:solidFill>
                <a:effectLst/>
                <a:uLnTx/>
                <a:uFillTx/>
                <a:latin typeface="+mn-lt"/>
                <a:ea typeface="+mn-ea"/>
                <a:cs typeface="+mn-cs"/>
              </a:rPr>
              <a:t>f</a:t>
            </a:r>
            <a:r>
              <a:rPr kumimoji="0" lang="en-US" sz="2400" b="1" i="0" u="none" strike="noStrike" kern="1200" cap="none" spc="0" normalizeH="0" baseline="-25000" noProof="0" dirty="0" smtClean="0">
                <a:ln>
                  <a:noFill/>
                </a:ln>
                <a:solidFill>
                  <a:srgbClr val="0000FF"/>
                </a:solidFill>
                <a:effectLst/>
                <a:uLnTx/>
                <a:uFillTx/>
                <a:latin typeface="+mn-lt"/>
                <a:ea typeface="+mn-ea"/>
                <a:cs typeface="+mn-cs"/>
              </a:rPr>
              <a:t> </a:t>
            </a:r>
            <a:r>
              <a:rPr lang="en-US" sz="2400" b="1" dirty="0" smtClean="0">
                <a:solidFill>
                  <a:srgbClr val="FFC000"/>
                </a:solidFill>
              </a:rPr>
              <a: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is the equilibrium constant for the formation of a complex ion.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7" name="Object 6"/>
          <p:cNvGraphicFramePr>
            <a:graphicFrameLocks noChangeAspect="1"/>
          </p:cNvGraphicFramePr>
          <p:nvPr>
            <p:extLst>
              <p:ext uri="{D42A27DB-BD31-4B8C-83A1-F6EECF244321}">
                <p14:modId xmlns="" xmlns:p14="http://schemas.microsoft.com/office/powerpoint/2010/main" val="1455627532"/>
              </p:ext>
            </p:extLst>
          </p:nvPr>
        </p:nvGraphicFramePr>
        <p:xfrm>
          <a:off x="2152650" y="3024497"/>
          <a:ext cx="2101850" cy="782326"/>
        </p:xfrm>
        <a:graphic>
          <a:graphicData uri="http://schemas.openxmlformats.org/presentationml/2006/ole">
            <p:oleObj spid="_x0000_s772098" name="Equation" r:id="rId3" imgW="40229640" imgH="15027840" progId="Equation.3">
              <p:embed/>
            </p:oleObj>
          </a:graphicData>
        </a:graphic>
      </p:graphicFrame>
      <p:sp>
        <p:nvSpPr>
          <p:cNvPr id="10" name="Rectangle 9"/>
          <p:cNvSpPr/>
          <p:nvPr/>
        </p:nvSpPr>
        <p:spPr>
          <a:xfrm>
            <a:off x="4922209" y="3113413"/>
            <a:ext cx="2046201" cy="523220"/>
          </a:xfrm>
          <a:prstGeom prst="rect">
            <a:avLst/>
          </a:prstGeom>
        </p:spPr>
        <p:txBody>
          <a:bodyPr wrap="none">
            <a:spAutoFit/>
          </a:bodyPr>
          <a:lstStyle/>
          <a:p>
            <a:r>
              <a:rPr lang="en-US" sz="2800" dirty="0" err="1" smtClean="0">
                <a:solidFill>
                  <a:srgbClr val="FF9900"/>
                </a:solidFill>
                <a:latin typeface="Calibri" pitchFamily="34" charset="0"/>
              </a:rPr>
              <a:t>K</a:t>
            </a:r>
            <a:r>
              <a:rPr lang="en-US" sz="2800" baseline="-25000" dirty="0" err="1" smtClean="0">
                <a:solidFill>
                  <a:srgbClr val="FF9900"/>
                </a:solidFill>
                <a:latin typeface="Calibri" pitchFamily="34" charset="0"/>
              </a:rPr>
              <a:t>f</a:t>
            </a:r>
            <a:r>
              <a:rPr lang="en-US" sz="2800" dirty="0" smtClean="0">
                <a:latin typeface="Calibri" pitchFamily="34" charset="0"/>
              </a:rPr>
              <a:t> = 1.5 x 10</a:t>
            </a:r>
            <a:r>
              <a:rPr lang="en-US" sz="2800" baseline="30000" dirty="0" smtClean="0">
                <a:latin typeface="Calibri" pitchFamily="34" charset="0"/>
              </a:rPr>
              <a:t>7</a:t>
            </a:r>
            <a:endParaRPr lang="en-US" sz="2800" dirty="0">
              <a:latin typeface="Calibri" pitchFamily="34" charset="0"/>
            </a:endParaRPr>
          </a:p>
        </p:txBody>
      </p:sp>
      <p:sp>
        <p:nvSpPr>
          <p:cNvPr id="16" name="Rectangle 3"/>
          <p:cNvSpPr txBox="1">
            <a:spLocks noChangeArrowheads="1"/>
          </p:cNvSpPr>
          <p:nvPr/>
        </p:nvSpPr>
        <p:spPr>
          <a:xfrm>
            <a:off x="684213" y="4100513"/>
            <a:ext cx="7773987" cy="915987"/>
          </a:xfrm>
          <a:prstGeom prst="rect">
            <a:avLst/>
          </a:prstGeom>
        </p:spPr>
        <p:txBody>
          <a:bodyPr vert="horz" lIns="91440" tIns="45720" rIns="91440" bIns="45720" rtlCol="0">
            <a:normAutofit/>
          </a:bodyPr>
          <a:lstStyle/>
          <a:p>
            <a:pPr lvl="0">
              <a:spcBef>
                <a:spcPct val="20000"/>
              </a:spcBef>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a:t>
            </a:r>
            <a:r>
              <a:rPr lang="en-US" sz="2400" b="1" dirty="0" smtClean="0">
                <a:solidFill>
                  <a:srgbClr val="008000"/>
                </a:solidFill>
              </a:rPr>
              <a:t>dissociation constant (</a:t>
            </a:r>
            <a:r>
              <a:rPr lang="en-US" sz="2400" b="1" dirty="0" err="1" smtClean="0">
                <a:solidFill>
                  <a:srgbClr val="008000"/>
                </a:solidFill>
              </a:rPr>
              <a:t>K</a:t>
            </a:r>
            <a:r>
              <a:rPr lang="en-US" sz="2400" b="1" baseline="-25000" dirty="0" err="1" smtClean="0">
                <a:solidFill>
                  <a:srgbClr val="008000"/>
                </a:solidFill>
              </a:rPr>
              <a:t>d</a:t>
            </a:r>
            <a:r>
              <a:rPr lang="en-US" sz="2400" b="1" dirty="0" smtClean="0">
                <a:solidFill>
                  <a:srgbClr val="008000"/>
                </a:solidFill>
              </a:rPr>
              <a:t>)</a:t>
            </a:r>
            <a:r>
              <a:rPr lang="en-US" sz="2400" dirty="0" smtClean="0"/>
              <a:t> is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equilibrium constant for the dissociation of the complex (</a:t>
            </a:r>
            <a:r>
              <a:rPr lang="en-US" sz="2400" b="1" dirty="0" err="1" smtClean="0">
                <a:solidFill>
                  <a:srgbClr val="008000"/>
                </a:solidFill>
              </a:rPr>
              <a:t>K</a:t>
            </a:r>
            <a:r>
              <a:rPr lang="en-US" sz="2400" b="1" baseline="-25000" dirty="0" err="1" smtClean="0">
                <a:solidFill>
                  <a:srgbClr val="008000"/>
                </a:solidFill>
              </a:rPr>
              <a:t>d</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 1/</a:t>
            </a:r>
            <a:r>
              <a:rPr lang="en-US" sz="2400" b="1" dirty="0" err="1" smtClean="0">
                <a:solidFill>
                  <a:srgbClr val="FF9900"/>
                </a:solidFill>
              </a:rPr>
              <a:t>K</a:t>
            </a:r>
            <a:r>
              <a:rPr lang="en-US" sz="2400" b="1" baseline="-25000" dirty="0" err="1" smtClean="0">
                <a:solidFill>
                  <a:srgbClr val="FF9900"/>
                </a:solidFill>
              </a:rPr>
              <a:t>f</a:t>
            </a:r>
            <a:r>
              <a:rPr lang="en-US" sz="2400" b="1" baseline="-25000" dirty="0" smtClean="0">
                <a:solidFill>
                  <a:srgbClr val="0000FF"/>
                </a:solidFill>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 name="Group 12"/>
          <p:cNvGrpSpPr>
            <a:grpSpLocks/>
          </p:cNvGrpSpPr>
          <p:nvPr/>
        </p:nvGrpSpPr>
        <p:grpSpPr bwMode="auto">
          <a:xfrm>
            <a:off x="2005174" y="5153731"/>
            <a:ext cx="5099051" cy="461963"/>
            <a:chOff x="-320" y="1464"/>
            <a:chExt cx="3212" cy="291"/>
          </a:xfrm>
        </p:grpSpPr>
        <p:sp>
          <p:nvSpPr>
            <p:cNvPr id="19" name="Text Box 8"/>
            <p:cNvSpPr txBox="1">
              <a:spLocks noChangeArrowheads="1"/>
            </p:cNvSpPr>
            <p:nvPr/>
          </p:nvSpPr>
          <p:spPr bwMode="auto">
            <a:xfrm>
              <a:off x="-320" y="1464"/>
              <a:ext cx="3212"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Calibri" pitchFamily="34" charset="0"/>
                </a:rPr>
                <a:t>Ag(NH</a:t>
              </a:r>
              <a:r>
                <a:rPr lang="en-US" sz="2400" baseline="-25000" dirty="0" smtClean="0">
                  <a:solidFill>
                    <a:srgbClr val="000000"/>
                  </a:solidFill>
                  <a:latin typeface="Calibri" pitchFamily="34" charset="0"/>
                </a:rPr>
                <a:t>3</a:t>
              </a:r>
              <a:r>
                <a:rPr lang="en-US" sz="2400" dirty="0" smtClean="0">
                  <a:solidFill>
                    <a:srgbClr val="000000"/>
                  </a:solidFill>
                  <a:latin typeface="Calibri" pitchFamily="34" charset="0"/>
                </a:rPr>
                <a:t>)</a:t>
              </a:r>
              <a:r>
                <a:rPr lang="en-US" sz="2400" baseline="-25000" dirty="0" smtClean="0">
                  <a:solidFill>
                    <a:srgbClr val="000000"/>
                  </a:solidFill>
                  <a:latin typeface="Calibri" pitchFamily="34" charset="0"/>
                </a:rPr>
                <a:t>2</a:t>
              </a:r>
              <a:r>
                <a:rPr lang="en-US" sz="2400" baseline="30000" dirty="0" smtClean="0">
                  <a:solidFill>
                    <a:srgbClr val="000000"/>
                  </a:solidFill>
                  <a:latin typeface="Calibri" pitchFamily="34" charset="0"/>
                </a:rPr>
                <a:t>+</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            Ag</a:t>
              </a:r>
              <a:r>
                <a:rPr lang="en-US" sz="2400" baseline="30000" dirty="0" smtClean="0">
                  <a:solidFill>
                    <a:srgbClr val="000000"/>
                  </a:solidFill>
                  <a:latin typeface="Calibri" pitchFamily="34" charset="0"/>
                </a:rPr>
                <a:t>+</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 + 2NH</a:t>
              </a:r>
              <a:r>
                <a:rPr lang="en-US" sz="2400" baseline="-25000" dirty="0" smtClean="0">
                  <a:solidFill>
                    <a:srgbClr val="000000"/>
                  </a:solidFill>
                  <a:latin typeface="Calibri" pitchFamily="34" charset="0"/>
                </a:rPr>
                <a:t>3</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a:t>
              </a:r>
            </a:p>
          </p:txBody>
        </p:sp>
        <p:sp>
          <p:nvSpPr>
            <p:cNvPr id="20" name="Line 9"/>
            <p:cNvSpPr>
              <a:spLocks noChangeShapeType="1"/>
            </p:cNvSpPr>
            <p:nvPr/>
          </p:nvSpPr>
          <p:spPr bwMode="auto">
            <a:xfrm>
              <a:off x="864" y="157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Calibri" pitchFamily="34" charset="0"/>
              </a:endParaRPr>
            </a:p>
          </p:txBody>
        </p:sp>
        <p:sp>
          <p:nvSpPr>
            <p:cNvPr id="21" name="Line 10"/>
            <p:cNvSpPr>
              <a:spLocks noChangeShapeType="1"/>
            </p:cNvSpPr>
            <p:nvPr/>
          </p:nvSpPr>
          <p:spPr bwMode="auto">
            <a:xfrm flipH="1">
              <a:off x="864" y="163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Calibri" pitchFamily="34" charset="0"/>
              </a:endParaRPr>
            </a:p>
          </p:txBody>
        </p:sp>
      </p:grpSp>
      <p:grpSp>
        <p:nvGrpSpPr>
          <p:cNvPr id="3" name="Group 31"/>
          <p:cNvGrpSpPr/>
          <p:nvPr/>
        </p:nvGrpSpPr>
        <p:grpSpPr>
          <a:xfrm>
            <a:off x="1888899" y="1762907"/>
            <a:ext cx="5348903" cy="1067832"/>
            <a:chOff x="684213" y="996434"/>
            <a:chExt cx="5348903" cy="1067832"/>
          </a:xfrm>
        </p:grpSpPr>
        <p:sp>
          <p:nvSpPr>
            <p:cNvPr id="12" name="Rectangle 11"/>
            <p:cNvSpPr/>
            <p:nvPr/>
          </p:nvSpPr>
          <p:spPr>
            <a:xfrm>
              <a:off x="684213" y="996434"/>
              <a:ext cx="1213602" cy="369332"/>
            </a:xfrm>
            <a:prstGeom prst="rect">
              <a:avLst/>
            </a:prstGeom>
          </p:spPr>
          <p:txBody>
            <a:bodyPr wrap="none">
              <a:spAutoFit/>
            </a:bodyPr>
            <a:lstStyle/>
            <a:p>
              <a:r>
                <a:rPr lang="en-US" altLang="en-US" b="1" i="1" dirty="0" smtClean="0">
                  <a:solidFill>
                    <a:srgbClr val="FF0000"/>
                  </a:solidFill>
                </a:rPr>
                <a:t>Lewis acid</a:t>
              </a:r>
              <a:r>
                <a:rPr lang="en-US" altLang="en-US" dirty="0" smtClean="0"/>
                <a:t> </a:t>
              </a:r>
              <a:endParaRPr lang="en-US" dirty="0"/>
            </a:p>
          </p:txBody>
        </p:sp>
        <p:sp>
          <p:nvSpPr>
            <p:cNvPr id="13" name="Rectangle 12"/>
            <p:cNvSpPr/>
            <p:nvPr/>
          </p:nvSpPr>
          <p:spPr>
            <a:xfrm>
              <a:off x="1855748" y="1694934"/>
              <a:ext cx="1215204" cy="369332"/>
            </a:xfrm>
            <a:prstGeom prst="rect">
              <a:avLst/>
            </a:prstGeom>
          </p:spPr>
          <p:txBody>
            <a:bodyPr wrap="none">
              <a:spAutoFit/>
            </a:bodyPr>
            <a:lstStyle/>
            <a:p>
              <a:r>
                <a:rPr lang="en-US" altLang="en-US" b="1" i="1" dirty="0" smtClean="0">
                  <a:solidFill>
                    <a:srgbClr val="0000FF"/>
                  </a:solidFill>
                </a:rPr>
                <a:t>Lewis base</a:t>
              </a:r>
              <a:endParaRPr lang="en-US" dirty="0">
                <a:solidFill>
                  <a:srgbClr val="0000FF"/>
                </a:solidFill>
              </a:endParaRPr>
            </a:p>
          </p:txBody>
        </p:sp>
        <p:sp>
          <p:nvSpPr>
            <p:cNvPr id="14" name="Rectangle 13"/>
            <p:cNvSpPr/>
            <p:nvPr/>
          </p:nvSpPr>
          <p:spPr>
            <a:xfrm>
              <a:off x="4192548" y="996434"/>
              <a:ext cx="1362361" cy="369332"/>
            </a:xfrm>
            <a:prstGeom prst="rect">
              <a:avLst/>
            </a:prstGeom>
          </p:spPr>
          <p:txBody>
            <a:bodyPr wrap="none">
              <a:spAutoFit/>
            </a:bodyPr>
            <a:lstStyle/>
            <a:p>
              <a:r>
                <a:rPr lang="en-US" altLang="en-US" b="1" i="1" dirty="0" smtClean="0">
                  <a:solidFill>
                    <a:srgbClr val="7030A0"/>
                  </a:solidFill>
                </a:rPr>
                <a:t>Complex Ion</a:t>
              </a:r>
              <a:endParaRPr lang="en-US" dirty="0">
                <a:solidFill>
                  <a:srgbClr val="7030A0"/>
                </a:solidFill>
              </a:endParaRPr>
            </a:p>
          </p:txBody>
        </p:sp>
        <p:grpSp>
          <p:nvGrpSpPr>
            <p:cNvPr id="5" name="Group 12"/>
            <p:cNvGrpSpPr>
              <a:grpSpLocks/>
            </p:cNvGrpSpPr>
            <p:nvPr/>
          </p:nvGrpSpPr>
          <p:grpSpPr bwMode="auto">
            <a:xfrm>
              <a:off x="726098" y="1316519"/>
              <a:ext cx="5307018" cy="461963"/>
              <a:chOff x="-320" y="1464"/>
              <a:chExt cx="3343" cy="291"/>
            </a:xfrm>
          </p:grpSpPr>
          <p:sp>
            <p:nvSpPr>
              <p:cNvPr id="27" name="Text Box 8"/>
              <p:cNvSpPr txBox="1">
                <a:spLocks noChangeArrowheads="1"/>
              </p:cNvSpPr>
              <p:nvPr/>
            </p:nvSpPr>
            <p:spPr bwMode="auto">
              <a:xfrm>
                <a:off x="-320" y="1464"/>
                <a:ext cx="3343"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Calibri" pitchFamily="34" charset="0"/>
                  </a:rPr>
                  <a:t>Ag</a:t>
                </a:r>
                <a:r>
                  <a:rPr lang="en-US" sz="2400" baseline="30000" dirty="0" smtClean="0">
                    <a:solidFill>
                      <a:srgbClr val="000000"/>
                    </a:solidFill>
                    <a:latin typeface="Calibri" pitchFamily="34" charset="0"/>
                  </a:rPr>
                  <a:t>+</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 + 2NH</a:t>
                </a:r>
                <a:r>
                  <a:rPr lang="en-US" sz="2400" baseline="-25000" dirty="0" smtClean="0">
                    <a:solidFill>
                      <a:srgbClr val="000000"/>
                    </a:solidFill>
                    <a:latin typeface="Calibri" pitchFamily="34" charset="0"/>
                  </a:rPr>
                  <a:t>3</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             Ag(NH</a:t>
                </a:r>
                <a:r>
                  <a:rPr lang="en-US" sz="2400" baseline="-25000" dirty="0" smtClean="0">
                    <a:solidFill>
                      <a:srgbClr val="000000"/>
                    </a:solidFill>
                    <a:latin typeface="Calibri" pitchFamily="34" charset="0"/>
                  </a:rPr>
                  <a:t>3</a:t>
                </a:r>
                <a:r>
                  <a:rPr lang="en-US" sz="2400" dirty="0" smtClean="0">
                    <a:solidFill>
                      <a:srgbClr val="000000"/>
                    </a:solidFill>
                    <a:latin typeface="Calibri" pitchFamily="34" charset="0"/>
                  </a:rPr>
                  <a:t>)</a:t>
                </a:r>
                <a:r>
                  <a:rPr lang="en-US" sz="2400" baseline="-25000" dirty="0" smtClean="0">
                    <a:solidFill>
                      <a:srgbClr val="000000"/>
                    </a:solidFill>
                    <a:latin typeface="Calibri" pitchFamily="34" charset="0"/>
                  </a:rPr>
                  <a:t>2</a:t>
                </a:r>
                <a:r>
                  <a:rPr lang="en-US" sz="2400" baseline="30000" dirty="0" smtClean="0">
                    <a:solidFill>
                      <a:srgbClr val="000000"/>
                    </a:solidFill>
                    <a:latin typeface="Calibri" pitchFamily="34" charset="0"/>
                  </a:rPr>
                  <a:t>+</a:t>
                </a:r>
                <a:r>
                  <a:rPr lang="en-US" sz="2400" dirty="0" smtClean="0">
                    <a:solidFill>
                      <a:srgbClr val="000000"/>
                    </a:solidFill>
                    <a:latin typeface="Calibri" pitchFamily="34" charset="0"/>
                  </a:rPr>
                  <a:t>(</a:t>
                </a:r>
                <a:r>
                  <a:rPr lang="en-US" sz="2400" i="1" dirty="0" err="1" smtClean="0">
                    <a:solidFill>
                      <a:srgbClr val="000000"/>
                    </a:solidFill>
                    <a:latin typeface="Calibri" pitchFamily="34" charset="0"/>
                  </a:rPr>
                  <a:t>aq</a:t>
                </a:r>
                <a:r>
                  <a:rPr lang="en-US" sz="2400" dirty="0" smtClean="0">
                    <a:solidFill>
                      <a:srgbClr val="000000"/>
                    </a:solidFill>
                    <a:latin typeface="Calibri" pitchFamily="34" charset="0"/>
                  </a:rPr>
                  <a:t>)</a:t>
                </a:r>
              </a:p>
            </p:txBody>
          </p:sp>
          <p:sp>
            <p:nvSpPr>
              <p:cNvPr id="28" name="Line 9"/>
              <p:cNvSpPr>
                <a:spLocks noChangeShapeType="1"/>
              </p:cNvSpPr>
              <p:nvPr/>
            </p:nvSpPr>
            <p:spPr bwMode="auto">
              <a:xfrm>
                <a:off x="1280" y="157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Calibri" pitchFamily="34" charset="0"/>
                </a:endParaRPr>
              </a:p>
            </p:txBody>
          </p:sp>
          <p:sp>
            <p:nvSpPr>
              <p:cNvPr id="29" name="Line 10"/>
              <p:cNvSpPr>
                <a:spLocks noChangeShapeType="1"/>
              </p:cNvSpPr>
              <p:nvPr/>
            </p:nvSpPr>
            <p:spPr bwMode="auto">
              <a:xfrm flipH="1">
                <a:off x="1280" y="163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smtClean="0">
                  <a:solidFill>
                    <a:srgbClr val="000000"/>
                  </a:solidFill>
                  <a:latin typeface="Calibri" pitchFamily="34" charset="0"/>
                </a:endParaRPr>
              </a:p>
            </p:txBody>
          </p:sp>
        </p:grpSp>
      </p:grpSp>
      <p:sp>
        <p:nvSpPr>
          <p:cNvPr id="30" name="Rectangle 29"/>
          <p:cNvSpPr/>
          <p:nvPr/>
        </p:nvSpPr>
        <p:spPr>
          <a:xfrm>
            <a:off x="4934909" y="5932815"/>
            <a:ext cx="2169825" cy="523220"/>
          </a:xfrm>
          <a:prstGeom prst="rect">
            <a:avLst/>
          </a:prstGeom>
        </p:spPr>
        <p:txBody>
          <a:bodyPr wrap="none">
            <a:spAutoFit/>
          </a:bodyPr>
          <a:lstStyle/>
          <a:p>
            <a:r>
              <a:rPr lang="en-US" sz="2800" dirty="0" err="1" smtClean="0">
                <a:solidFill>
                  <a:srgbClr val="008000"/>
                </a:solidFill>
                <a:latin typeface="Calibri" pitchFamily="34" charset="0"/>
              </a:rPr>
              <a:t>K</a:t>
            </a:r>
            <a:r>
              <a:rPr lang="en-US" sz="2800" baseline="-25000" dirty="0" err="1" smtClean="0">
                <a:solidFill>
                  <a:srgbClr val="008000"/>
                </a:solidFill>
                <a:latin typeface="Calibri" pitchFamily="34" charset="0"/>
              </a:rPr>
              <a:t>d</a:t>
            </a:r>
            <a:r>
              <a:rPr lang="en-US" sz="2800" dirty="0" smtClean="0">
                <a:latin typeface="Calibri" pitchFamily="34" charset="0"/>
              </a:rPr>
              <a:t> = 6.7 x 10</a:t>
            </a:r>
            <a:r>
              <a:rPr lang="en-US" sz="2800" baseline="30000" dirty="0" smtClean="0">
                <a:latin typeface="Calibri" pitchFamily="34" charset="0"/>
              </a:rPr>
              <a:t>-8</a:t>
            </a:r>
            <a:endParaRPr lang="en-US" sz="2800" dirty="0">
              <a:latin typeface="Calibri" pitchFamily="34" charset="0"/>
            </a:endParaRPr>
          </a:p>
        </p:txBody>
      </p:sp>
      <p:graphicFrame>
        <p:nvGraphicFramePr>
          <p:cNvPr id="31" name="Object 13"/>
          <p:cNvGraphicFramePr>
            <a:graphicFrameLocks noChangeAspect="1"/>
          </p:cNvGraphicFramePr>
          <p:nvPr/>
        </p:nvGraphicFramePr>
        <p:xfrm>
          <a:off x="1606550" y="5849938"/>
          <a:ext cx="2630634" cy="766762"/>
        </p:xfrm>
        <a:graphic>
          <a:graphicData uri="http://schemas.openxmlformats.org/presentationml/2006/ole">
            <p:oleObj spid="_x0000_s772099" name="Equation" r:id="rId4" imgW="51611400" imgH="15027840" progId="Equation.3">
              <p:embed/>
            </p:oleObj>
          </a:graphicData>
        </a:graphic>
      </p:graphicFrame>
      <p:sp>
        <p:nvSpPr>
          <p:cNvPr id="22" name="Slide Number Placeholder 21"/>
          <p:cNvSpPr>
            <a:spLocks noGrp="1"/>
          </p:cNvSpPr>
          <p:nvPr>
            <p:ph type="sldNum" sz="quarter" idx="12"/>
          </p:nvPr>
        </p:nvSpPr>
        <p:spPr/>
        <p:txBody>
          <a:bodyPr/>
          <a:lstStyle/>
          <a:p>
            <a:fld id="{B6F15528-21DE-4FAA-801E-634DDDAF4B2B}" type="slidenum">
              <a:rPr lang="en-US" smtClean="0"/>
              <a:pPr/>
              <a:t>86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7" descr="D:\Ramesh dont del\CHANG-11e\Art File\labeled_jpegs\16_labeled_images\cha02680_t16_04.jpg"/>
          <p:cNvPicPr>
            <a:picLocks noChangeAspect="1" noChangeArrowheads="1"/>
          </p:cNvPicPr>
          <p:nvPr/>
        </p:nvPicPr>
        <p:blipFill>
          <a:blip r:embed="rId2" cstate="print"/>
          <a:srcRect/>
          <a:stretch>
            <a:fillRect/>
          </a:stretch>
        </p:blipFill>
        <p:spPr bwMode="auto">
          <a:xfrm>
            <a:off x="636589" y="913664"/>
            <a:ext cx="7872412" cy="4725135"/>
          </a:xfrm>
          <a:prstGeom prst="rect">
            <a:avLst/>
          </a:prstGeom>
          <a:noFill/>
          <a:ln w="9525">
            <a:noFill/>
            <a:miter lim="800000"/>
            <a:headEnd/>
            <a:tailEnd/>
          </a:ln>
        </p:spPr>
      </p:pic>
      <p:sp>
        <p:nvSpPr>
          <p:cNvPr id="5"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smtClean="0">
                <a:solidFill>
                  <a:sysClr val="windowText" lastClr="000000"/>
                </a:solidFill>
                <a:latin typeface="Calibri"/>
                <a:ea typeface="+mj-ea"/>
                <a:cs typeface="+mj-cs"/>
              </a:rPr>
              <a:t>Complex Ion </a:t>
            </a:r>
            <a:r>
              <a:rPr lang="en-US" sz="3600" u="sng" kern="0" dirty="0" err="1" smtClean="0">
                <a:solidFill>
                  <a:sysClr val="windowText" lastClr="000000"/>
                </a:solidFill>
                <a:latin typeface="Calibri"/>
                <a:ea typeface="+mj-ea"/>
                <a:cs typeface="+mj-cs"/>
              </a:rPr>
              <a:t>Equilibria</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Rectangle 5"/>
          <p:cNvSpPr/>
          <p:nvPr/>
        </p:nvSpPr>
        <p:spPr>
          <a:xfrm>
            <a:off x="2043113" y="5955268"/>
            <a:ext cx="1325619" cy="400110"/>
          </a:xfrm>
          <a:prstGeom prst="rect">
            <a:avLst/>
          </a:prstGeom>
        </p:spPr>
        <p:txBody>
          <a:bodyPr wrap="none">
            <a:spAutoFit/>
          </a:bodyPr>
          <a:lstStyle/>
          <a:p>
            <a:r>
              <a:rPr lang="en-US" altLang="en-US" sz="2000" b="1" i="1" dirty="0" smtClean="0">
                <a:solidFill>
                  <a:srgbClr val="FF0000"/>
                </a:solidFill>
                <a:latin typeface="Calibri" pitchFamily="34" charset="0"/>
              </a:rPr>
              <a:t>Lewis acid</a:t>
            </a:r>
            <a:r>
              <a:rPr lang="en-US" altLang="en-US" sz="2000" dirty="0" smtClean="0">
                <a:latin typeface="Calibri" pitchFamily="34" charset="0"/>
              </a:rPr>
              <a:t> </a:t>
            </a:r>
            <a:endParaRPr lang="en-US" sz="2000" dirty="0">
              <a:latin typeface="Calibri" pitchFamily="34" charset="0"/>
            </a:endParaRPr>
          </a:p>
        </p:txBody>
      </p:sp>
      <p:sp>
        <p:nvSpPr>
          <p:cNvPr id="7" name="Rectangle 6"/>
          <p:cNvSpPr/>
          <p:nvPr/>
        </p:nvSpPr>
        <p:spPr>
          <a:xfrm>
            <a:off x="3506748" y="6145768"/>
            <a:ext cx="1327223" cy="400110"/>
          </a:xfrm>
          <a:prstGeom prst="rect">
            <a:avLst/>
          </a:prstGeom>
        </p:spPr>
        <p:txBody>
          <a:bodyPr wrap="none">
            <a:spAutoFit/>
          </a:bodyPr>
          <a:lstStyle/>
          <a:p>
            <a:r>
              <a:rPr lang="en-US" altLang="en-US" sz="2000" b="1" i="1" dirty="0" smtClean="0">
                <a:solidFill>
                  <a:srgbClr val="0000FF"/>
                </a:solidFill>
                <a:latin typeface="Calibri" pitchFamily="34" charset="0"/>
              </a:rPr>
              <a:t>Lewis base</a:t>
            </a:r>
            <a:endParaRPr lang="en-US" sz="2000" dirty="0">
              <a:solidFill>
                <a:srgbClr val="0000FF"/>
              </a:solidFill>
              <a:latin typeface="Calibri" pitchFamily="34" charset="0"/>
            </a:endParaRPr>
          </a:p>
        </p:txBody>
      </p:sp>
      <p:sp>
        <p:nvSpPr>
          <p:cNvPr id="8" name="Rectangle 7"/>
          <p:cNvSpPr/>
          <p:nvPr/>
        </p:nvSpPr>
        <p:spPr>
          <a:xfrm>
            <a:off x="4637048" y="5650468"/>
            <a:ext cx="1491627" cy="400110"/>
          </a:xfrm>
          <a:prstGeom prst="rect">
            <a:avLst/>
          </a:prstGeom>
        </p:spPr>
        <p:txBody>
          <a:bodyPr wrap="none">
            <a:spAutoFit/>
          </a:bodyPr>
          <a:lstStyle/>
          <a:p>
            <a:r>
              <a:rPr lang="en-US" altLang="en-US" sz="2000" b="1" i="1" dirty="0" smtClean="0">
                <a:solidFill>
                  <a:srgbClr val="7030A0"/>
                </a:solidFill>
                <a:latin typeface="Calibri" pitchFamily="34" charset="0"/>
              </a:rPr>
              <a:t>Complex Ion</a:t>
            </a:r>
            <a:endParaRPr lang="en-US" sz="2000" dirty="0">
              <a:solidFill>
                <a:srgbClr val="7030A0"/>
              </a:solidFill>
              <a:latin typeface="Calibri" pitchFamily="34" charset="0"/>
            </a:endParaRPr>
          </a:p>
        </p:txBody>
      </p:sp>
      <p:cxnSp>
        <p:nvCxnSpPr>
          <p:cNvPr id="9" name="Straight Arrow Connector 8"/>
          <p:cNvCxnSpPr/>
          <p:nvPr/>
        </p:nvCxnSpPr>
        <p:spPr>
          <a:xfrm flipV="1">
            <a:off x="2768600" y="5508626"/>
            <a:ext cx="491766" cy="4984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081460" y="5537200"/>
            <a:ext cx="7940" cy="63396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87</a:t>
            </a:fld>
            <a:endParaRPr lang="en-US">
              <a:solidFill>
                <a:srgbClr val="000000"/>
              </a:solidFill>
            </a:endParaRPr>
          </a:p>
        </p:txBody>
      </p:sp>
      <p:cxnSp>
        <p:nvCxnSpPr>
          <p:cNvPr id="12" name="Straight Arrow Connector 11"/>
          <p:cNvCxnSpPr/>
          <p:nvPr/>
        </p:nvCxnSpPr>
        <p:spPr>
          <a:xfrm flipV="1">
            <a:off x="5272247" y="5489439"/>
            <a:ext cx="0" cy="27593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5" name="Picture 3"/>
          <p:cNvPicPr>
            <a:picLocks noChangeAspect="1" noChangeArrowheads="1"/>
          </p:cNvPicPr>
          <p:nvPr/>
        </p:nvPicPr>
        <p:blipFill>
          <a:blip r:embed="rId3" cstate="print"/>
          <a:srcRect/>
          <a:stretch>
            <a:fillRect/>
          </a:stretch>
        </p:blipFill>
        <p:spPr bwMode="auto">
          <a:xfrm>
            <a:off x="4178569" y="1846046"/>
            <a:ext cx="2231325" cy="3903986"/>
          </a:xfrm>
          <a:prstGeom prst="rect">
            <a:avLst/>
          </a:prstGeom>
          <a:noFill/>
          <a:ln w="9525">
            <a:noFill/>
            <a:miter lim="800000"/>
            <a:headEnd/>
            <a:tailEnd/>
          </a:ln>
        </p:spPr>
      </p:pic>
      <p:pic>
        <p:nvPicPr>
          <p:cNvPr id="765956" name="Picture 4"/>
          <p:cNvPicPr>
            <a:picLocks noChangeAspect="1" noChangeArrowheads="1"/>
          </p:cNvPicPr>
          <p:nvPr/>
        </p:nvPicPr>
        <p:blipFill>
          <a:blip r:embed="rId4" cstate="print"/>
          <a:srcRect/>
          <a:stretch>
            <a:fillRect/>
          </a:stretch>
        </p:blipFill>
        <p:spPr bwMode="auto">
          <a:xfrm>
            <a:off x="6406199" y="1890793"/>
            <a:ext cx="2257927" cy="3864082"/>
          </a:xfrm>
          <a:prstGeom prst="rect">
            <a:avLst/>
          </a:prstGeom>
          <a:noFill/>
          <a:ln w="9525">
            <a:noFill/>
            <a:miter lim="800000"/>
            <a:headEnd/>
            <a:tailEnd/>
          </a:ln>
        </p:spPr>
      </p:pic>
      <p:sp>
        <p:nvSpPr>
          <p:cNvPr id="5"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and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grpSp>
        <p:nvGrpSpPr>
          <p:cNvPr id="2" name="Group 5"/>
          <p:cNvGrpSpPr/>
          <p:nvPr/>
        </p:nvGrpSpPr>
        <p:grpSpPr>
          <a:xfrm>
            <a:off x="-188439" y="1445557"/>
            <a:ext cx="3962173" cy="400110"/>
            <a:chOff x="798513" y="1801469"/>
            <a:chExt cx="3962173" cy="400110"/>
          </a:xfrm>
        </p:grpSpPr>
        <p:sp>
          <p:nvSpPr>
            <p:cNvPr id="7" name="Rectangle 17"/>
            <p:cNvSpPr txBox="1">
              <a:spLocks noChangeArrowheads="1"/>
            </p:cNvSpPr>
            <p:nvPr/>
          </p:nvSpPr>
          <p:spPr>
            <a:xfrm>
              <a:off x="798513" y="1801469"/>
              <a:ext cx="3962173"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Font typeface="Arial" pitchFamily="34" charset="0"/>
                <a:buNone/>
              </a:pPr>
              <a:r>
                <a:rPr lang="en-US" altLang="en-US" sz="2000" dirty="0" err="1" smtClean="0"/>
                <a:t>AgCl</a:t>
              </a:r>
              <a:r>
                <a:rPr lang="en-US" altLang="en-US" sz="2000" dirty="0" smtClean="0"/>
                <a:t>(</a:t>
              </a:r>
              <a:r>
                <a:rPr lang="en-US" altLang="en-US" sz="2000" i="1" dirty="0" smtClean="0"/>
                <a:t>s</a:t>
              </a:r>
              <a:r>
                <a:rPr lang="en-US" altLang="en-US" sz="2000" dirty="0" smtClean="0"/>
                <a:t>)  </a:t>
              </a:r>
              <a:r>
                <a:rPr lang="en-US" altLang="en-US" sz="2000" baseline="30000" dirty="0">
                  <a:sym typeface="Symbol"/>
                </a:rPr>
                <a:t> </a:t>
              </a:r>
              <a:r>
                <a:rPr lang="en-US" altLang="en-US" sz="2000" dirty="0" smtClean="0">
                  <a:sym typeface="Symbol"/>
                </a:rPr>
                <a:t>             </a:t>
              </a:r>
              <a:r>
                <a:rPr lang="en-US" altLang="en-US" sz="2000" dirty="0" smtClean="0"/>
                <a:t>Ag</a:t>
              </a:r>
              <a:r>
                <a:rPr lang="en-US" altLang="en-US" sz="2000" baseline="30000" dirty="0" smtClean="0">
                  <a:sym typeface="Symbol"/>
                </a:rPr>
                <a:t>+</a:t>
              </a:r>
              <a:r>
                <a:rPr lang="en-US" altLang="en-US" sz="2000" dirty="0" smtClean="0">
                  <a:sym typeface="Symbol"/>
                </a:rPr>
                <a:t>(</a:t>
              </a:r>
              <a:r>
                <a:rPr lang="en-US" altLang="en-US" sz="2000" i="1" dirty="0" err="1" smtClean="0">
                  <a:sym typeface="Symbol"/>
                </a:rPr>
                <a:t>aq</a:t>
              </a:r>
              <a:r>
                <a:rPr lang="en-US" altLang="en-US" sz="2000" dirty="0" smtClean="0">
                  <a:sym typeface="Symbol"/>
                </a:rPr>
                <a:t>) + Cl</a:t>
              </a:r>
              <a:r>
                <a:rPr lang="en-US" altLang="en-US" sz="2000" baseline="30000" dirty="0" smtClean="0">
                  <a:sym typeface="Symbol"/>
                </a:rPr>
                <a:t>–</a:t>
              </a:r>
              <a:r>
                <a:rPr lang="en-US" altLang="en-US" sz="2000" dirty="0" smtClean="0">
                  <a:sym typeface="Symbol"/>
                </a:rPr>
                <a:t>(</a:t>
              </a:r>
              <a:r>
                <a:rPr lang="en-US" altLang="en-US" sz="2000" i="1" dirty="0" err="1" smtClean="0">
                  <a:sym typeface="Symbol"/>
                </a:rPr>
                <a:t>aq</a:t>
              </a:r>
              <a:r>
                <a:rPr lang="en-US" altLang="en-US" sz="2000" dirty="0" smtClean="0">
                  <a:sym typeface="Symbol"/>
                </a:rPr>
                <a:t>)</a:t>
              </a:r>
            </a:p>
          </p:txBody>
        </p:sp>
        <p:sp>
          <p:nvSpPr>
            <p:cNvPr id="8" name="Line 6"/>
            <p:cNvSpPr>
              <a:spLocks noChangeShapeType="1"/>
            </p:cNvSpPr>
            <p:nvPr/>
          </p:nvSpPr>
          <p:spPr bwMode="auto">
            <a:xfrm>
              <a:off x="1988455"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sp>
          <p:nvSpPr>
            <p:cNvPr id="9" name="Line 7"/>
            <p:cNvSpPr>
              <a:spLocks noChangeShapeType="1"/>
            </p:cNvSpPr>
            <p:nvPr/>
          </p:nvSpPr>
          <p:spPr bwMode="auto">
            <a:xfrm flipH="1">
              <a:off x="1959427"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grpSp>
      <p:sp>
        <p:nvSpPr>
          <p:cNvPr id="10" name="Rectangle 9"/>
          <p:cNvSpPr/>
          <p:nvPr/>
        </p:nvSpPr>
        <p:spPr>
          <a:xfrm>
            <a:off x="411664" y="954864"/>
            <a:ext cx="2062296" cy="461665"/>
          </a:xfrm>
          <a:prstGeom prst="rect">
            <a:avLst/>
          </a:prstGeom>
        </p:spPr>
        <p:txBody>
          <a:bodyPr wrap="none">
            <a:spAutoFit/>
          </a:bodyPr>
          <a:lstStyle/>
          <a:p>
            <a:pPr lvl="0" algn="ctr" fontAlgn="base">
              <a:spcBef>
                <a:spcPct val="0"/>
              </a:spcBef>
              <a:spcAft>
                <a:spcPct val="0"/>
              </a:spcAft>
            </a:pPr>
            <a:r>
              <a:rPr lang="en-US" sz="2400" dirty="0" err="1" smtClean="0">
                <a:solidFill>
                  <a:srgbClr val="000000"/>
                </a:solidFill>
                <a:latin typeface="Calibri" pitchFamily="34" charset="0"/>
              </a:rPr>
              <a:t>K</a:t>
            </a:r>
            <a:r>
              <a:rPr lang="en-US" sz="2400" baseline="-25000" dirty="0" err="1" smtClean="0">
                <a:solidFill>
                  <a:srgbClr val="000000"/>
                </a:solidFill>
                <a:latin typeface="Calibri" pitchFamily="34" charset="0"/>
              </a:rPr>
              <a:t>sp</a:t>
            </a:r>
            <a:r>
              <a:rPr lang="en-US" sz="2400" dirty="0" smtClean="0">
                <a:solidFill>
                  <a:srgbClr val="000000"/>
                </a:solidFill>
                <a:latin typeface="Calibri" pitchFamily="34" charset="0"/>
              </a:rPr>
              <a:t> = 1.6 x 10</a:t>
            </a:r>
            <a:r>
              <a:rPr lang="en-US" sz="2400" baseline="30000" dirty="0" smtClean="0">
                <a:solidFill>
                  <a:srgbClr val="000000"/>
                </a:solidFill>
                <a:latin typeface="Calibri" pitchFamily="34" charset="0"/>
              </a:rPr>
              <a:t>-10</a:t>
            </a:r>
            <a:endParaRPr lang="en-US" sz="2400" baseline="30000" dirty="0">
              <a:solidFill>
                <a:srgbClr val="000000"/>
              </a:solidFill>
            </a:endParaRPr>
          </a:p>
        </p:txBody>
      </p:sp>
      <p:grpSp>
        <p:nvGrpSpPr>
          <p:cNvPr id="3" name="Group 10"/>
          <p:cNvGrpSpPr/>
          <p:nvPr/>
        </p:nvGrpSpPr>
        <p:grpSpPr>
          <a:xfrm>
            <a:off x="87255" y="5807109"/>
            <a:ext cx="4354155" cy="400110"/>
            <a:chOff x="798513" y="1801469"/>
            <a:chExt cx="4354155" cy="400110"/>
          </a:xfrm>
        </p:grpSpPr>
        <p:sp>
          <p:nvSpPr>
            <p:cNvPr id="12" name="Rectangle 17"/>
            <p:cNvSpPr txBox="1">
              <a:spLocks noChangeArrowheads="1"/>
            </p:cNvSpPr>
            <p:nvPr/>
          </p:nvSpPr>
          <p:spPr>
            <a:xfrm>
              <a:off x="798513" y="1801469"/>
              <a:ext cx="4354155"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None/>
              </a:pPr>
              <a:r>
                <a:rPr lang="en-US" altLang="en-US" sz="2000" dirty="0"/>
                <a:t>Ag</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 </a:t>
              </a:r>
              <a:r>
                <a:rPr lang="en-US" altLang="en-US" sz="2000" dirty="0" smtClean="0">
                  <a:sym typeface="Symbol"/>
                </a:rPr>
                <a:t>NH</a:t>
              </a:r>
              <a:r>
                <a:rPr lang="en-US" altLang="en-US" sz="2000" baseline="-25000" dirty="0" smtClean="0">
                  <a:sym typeface="Symbol"/>
                </a:rPr>
                <a:t>3</a:t>
              </a:r>
              <a:r>
                <a:rPr lang="en-US" altLang="en-US" sz="2000" dirty="0" smtClean="0">
                  <a:sym typeface="Symbol"/>
                </a:rPr>
                <a:t>(</a:t>
              </a:r>
              <a:r>
                <a:rPr lang="en-US" altLang="en-US" sz="2000" i="1" dirty="0" err="1" smtClean="0">
                  <a:sym typeface="Symbol"/>
                </a:rPr>
                <a:t>aq</a:t>
              </a:r>
              <a:r>
                <a:rPr lang="en-US" altLang="en-US" sz="2000" dirty="0" smtClean="0">
                  <a:sym typeface="Symbol"/>
                </a:rPr>
                <a:t>)              </a:t>
              </a:r>
              <a:r>
                <a:rPr lang="en-US" altLang="en-US" sz="2000" dirty="0" smtClean="0"/>
                <a:t>Ag(NH</a:t>
              </a:r>
              <a:r>
                <a:rPr lang="en-US" altLang="en-US" sz="2000" baseline="-25000" dirty="0" smtClean="0"/>
                <a:t>3</a:t>
              </a:r>
              <a:r>
                <a:rPr lang="en-US" altLang="en-US" sz="2000" dirty="0" smtClean="0"/>
                <a:t>)</a:t>
              </a:r>
              <a:r>
                <a:rPr lang="en-US" altLang="en-US" sz="2000" baseline="-25000" dirty="0" smtClean="0"/>
                <a:t>2</a:t>
              </a:r>
              <a:r>
                <a:rPr lang="en-US" altLang="en-US" sz="2000" baseline="30000" dirty="0" smtClean="0"/>
                <a:t>+</a:t>
              </a:r>
              <a:r>
                <a:rPr lang="en-US" altLang="en-US" sz="2000" dirty="0" smtClean="0"/>
                <a:t>(</a:t>
              </a:r>
              <a:r>
                <a:rPr lang="en-US" altLang="en-US" sz="2000" i="1" dirty="0" err="1" smtClean="0"/>
                <a:t>aq</a:t>
              </a:r>
              <a:r>
                <a:rPr lang="en-US" altLang="en-US" sz="2000" dirty="0" smtClean="0"/>
                <a:t>)</a:t>
              </a:r>
              <a:endParaRPr lang="en-US" altLang="en-US" sz="2000" dirty="0" smtClean="0">
                <a:sym typeface="Symbol"/>
              </a:endParaRPr>
            </a:p>
          </p:txBody>
        </p:sp>
        <p:sp>
          <p:nvSpPr>
            <p:cNvPr id="13" name="Line 6"/>
            <p:cNvSpPr>
              <a:spLocks noChangeShapeType="1"/>
            </p:cNvSpPr>
            <p:nvPr/>
          </p:nvSpPr>
          <p:spPr bwMode="auto">
            <a:xfrm>
              <a:off x="2888323"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sp>
          <p:nvSpPr>
            <p:cNvPr id="14" name="Line 7"/>
            <p:cNvSpPr>
              <a:spLocks noChangeShapeType="1"/>
            </p:cNvSpPr>
            <p:nvPr/>
          </p:nvSpPr>
          <p:spPr bwMode="auto">
            <a:xfrm flipH="1">
              <a:off x="2859295"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grpSp>
      <p:sp>
        <p:nvSpPr>
          <p:cNvPr id="15" name="Rectangle 14"/>
          <p:cNvSpPr/>
          <p:nvPr/>
        </p:nvSpPr>
        <p:spPr>
          <a:xfrm>
            <a:off x="1343146" y="6309251"/>
            <a:ext cx="1769459" cy="461665"/>
          </a:xfrm>
          <a:prstGeom prst="rect">
            <a:avLst/>
          </a:prstGeom>
        </p:spPr>
        <p:txBody>
          <a:bodyPr wrap="none">
            <a:spAutoFit/>
          </a:bodyPr>
          <a:lstStyle/>
          <a:p>
            <a:pPr lvl="0" algn="ctr" fontAlgn="base">
              <a:spcBef>
                <a:spcPct val="0"/>
              </a:spcBef>
              <a:spcAft>
                <a:spcPct val="0"/>
              </a:spcAft>
            </a:pPr>
            <a:r>
              <a:rPr lang="en-US" sz="2400" dirty="0" err="1" smtClean="0">
                <a:solidFill>
                  <a:srgbClr val="000000"/>
                </a:solidFill>
                <a:latin typeface="Calibri" pitchFamily="34" charset="0"/>
              </a:rPr>
              <a:t>K</a:t>
            </a:r>
            <a:r>
              <a:rPr lang="en-US" sz="2400" baseline="-25000" dirty="0" err="1" smtClean="0">
                <a:solidFill>
                  <a:srgbClr val="000000"/>
                </a:solidFill>
                <a:latin typeface="Calibri" pitchFamily="34" charset="0"/>
              </a:rPr>
              <a:t>f</a:t>
            </a:r>
            <a:r>
              <a:rPr lang="en-US" sz="2400" dirty="0" smtClean="0">
                <a:solidFill>
                  <a:srgbClr val="000000"/>
                </a:solidFill>
                <a:latin typeface="Calibri" pitchFamily="34" charset="0"/>
              </a:rPr>
              <a:t> = 1.7 x 10</a:t>
            </a:r>
            <a:r>
              <a:rPr lang="en-US" sz="2400" baseline="30000" dirty="0" smtClean="0">
                <a:solidFill>
                  <a:srgbClr val="000000"/>
                </a:solidFill>
                <a:latin typeface="Calibri" pitchFamily="34" charset="0"/>
              </a:rPr>
              <a:t>7</a:t>
            </a:r>
            <a:endParaRPr lang="en-US" sz="2400" baseline="30000" dirty="0">
              <a:solidFill>
                <a:srgbClr val="000000"/>
              </a:solidFill>
            </a:endParaRPr>
          </a:p>
        </p:txBody>
      </p:sp>
      <p:grpSp>
        <p:nvGrpSpPr>
          <p:cNvPr id="4" name="Group 15"/>
          <p:cNvGrpSpPr/>
          <p:nvPr/>
        </p:nvGrpSpPr>
        <p:grpSpPr>
          <a:xfrm>
            <a:off x="4136467" y="1447911"/>
            <a:ext cx="3962173" cy="400110"/>
            <a:chOff x="842055" y="1801469"/>
            <a:chExt cx="3962173" cy="400110"/>
          </a:xfrm>
        </p:grpSpPr>
        <p:sp>
          <p:nvSpPr>
            <p:cNvPr id="17" name="Rectangle 17"/>
            <p:cNvSpPr txBox="1">
              <a:spLocks noChangeArrowheads="1"/>
            </p:cNvSpPr>
            <p:nvPr/>
          </p:nvSpPr>
          <p:spPr>
            <a:xfrm>
              <a:off x="842055" y="1801469"/>
              <a:ext cx="3962173"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None/>
              </a:pPr>
              <a:r>
                <a:rPr lang="en-US" altLang="en-US" sz="2000" dirty="0"/>
                <a:t>Ag</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 </a:t>
              </a:r>
              <a:r>
                <a:rPr lang="en-US" altLang="en-US" sz="2000" dirty="0" smtClean="0">
                  <a:sym typeface="Symbol"/>
                </a:rPr>
                <a:t>Br</a:t>
              </a:r>
              <a:r>
                <a:rPr lang="en-US" altLang="en-US" sz="2000" baseline="30000" dirty="0" smtClean="0">
                  <a:sym typeface="Symbol"/>
                </a:rPr>
                <a:t>–</a:t>
              </a:r>
              <a:r>
                <a:rPr lang="en-US" altLang="en-US" sz="2000" dirty="0" smtClean="0">
                  <a:sym typeface="Symbol"/>
                </a:rPr>
                <a:t>(</a:t>
              </a:r>
              <a:r>
                <a:rPr lang="en-US" altLang="en-US" sz="2000" i="1" dirty="0" err="1" smtClean="0">
                  <a:sym typeface="Symbol"/>
                </a:rPr>
                <a:t>aq</a:t>
              </a:r>
              <a:r>
                <a:rPr lang="en-US" altLang="en-US" sz="2000" dirty="0" smtClean="0">
                  <a:sym typeface="Symbol"/>
                </a:rPr>
                <a:t>)               </a:t>
              </a:r>
              <a:r>
                <a:rPr lang="en-US" altLang="en-US" sz="2000" dirty="0" err="1" smtClean="0"/>
                <a:t>AgBr</a:t>
              </a:r>
              <a:r>
                <a:rPr lang="en-US" altLang="en-US" sz="2000" dirty="0" smtClean="0"/>
                <a:t>(</a:t>
              </a:r>
              <a:r>
                <a:rPr lang="en-US" altLang="en-US" sz="2000" i="1" dirty="0" smtClean="0"/>
                <a:t>s</a:t>
              </a:r>
              <a:r>
                <a:rPr lang="en-US" altLang="en-US" sz="2000" dirty="0" smtClean="0"/>
                <a:t>)</a:t>
              </a:r>
              <a:endParaRPr lang="en-US" altLang="en-US" sz="2000" dirty="0" smtClean="0">
                <a:sym typeface="Symbol"/>
              </a:endParaRPr>
            </a:p>
          </p:txBody>
        </p:sp>
        <p:sp>
          <p:nvSpPr>
            <p:cNvPr id="18" name="Line 6"/>
            <p:cNvSpPr>
              <a:spLocks noChangeShapeType="1"/>
            </p:cNvSpPr>
            <p:nvPr/>
          </p:nvSpPr>
          <p:spPr bwMode="auto">
            <a:xfrm>
              <a:off x="3004435"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sp>
          <p:nvSpPr>
            <p:cNvPr id="19" name="Line 7"/>
            <p:cNvSpPr>
              <a:spLocks noChangeShapeType="1"/>
            </p:cNvSpPr>
            <p:nvPr/>
          </p:nvSpPr>
          <p:spPr bwMode="auto">
            <a:xfrm flipH="1">
              <a:off x="2975407"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grpSp>
      <p:sp>
        <p:nvSpPr>
          <p:cNvPr id="20" name="Rectangle 19"/>
          <p:cNvSpPr/>
          <p:nvPr/>
        </p:nvSpPr>
        <p:spPr>
          <a:xfrm>
            <a:off x="4849876" y="976805"/>
            <a:ext cx="2506327" cy="461665"/>
          </a:xfrm>
          <a:prstGeom prst="rect">
            <a:avLst/>
          </a:prstGeom>
        </p:spPr>
        <p:txBody>
          <a:bodyPr wrap="none">
            <a:spAutoFit/>
          </a:bodyPr>
          <a:lstStyle/>
          <a:p>
            <a:pPr lvl="0" algn="ctr" fontAlgn="base">
              <a:spcBef>
                <a:spcPct val="0"/>
              </a:spcBef>
              <a:spcAft>
                <a:spcPct val="0"/>
              </a:spcAft>
            </a:pPr>
            <a:r>
              <a:rPr lang="en-US" sz="2400" dirty="0" smtClean="0">
                <a:solidFill>
                  <a:srgbClr val="000000"/>
                </a:solidFill>
                <a:latin typeface="Calibri" pitchFamily="34" charset="0"/>
              </a:rPr>
              <a:t>1/</a:t>
            </a:r>
            <a:r>
              <a:rPr lang="en-US" sz="2400" dirty="0" err="1" smtClean="0">
                <a:solidFill>
                  <a:srgbClr val="000000"/>
                </a:solidFill>
                <a:latin typeface="Calibri" pitchFamily="34" charset="0"/>
              </a:rPr>
              <a:t>K</a:t>
            </a:r>
            <a:r>
              <a:rPr lang="en-US" sz="2400" baseline="-25000" dirty="0" err="1" smtClean="0">
                <a:solidFill>
                  <a:srgbClr val="000000"/>
                </a:solidFill>
                <a:latin typeface="Calibri" pitchFamily="34" charset="0"/>
              </a:rPr>
              <a:t>sp</a:t>
            </a:r>
            <a:r>
              <a:rPr lang="en-US" sz="2400" dirty="0" smtClean="0">
                <a:solidFill>
                  <a:srgbClr val="000000"/>
                </a:solidFill>
                <a:latin typeface="Calibri" pitchFamily="34" charset="0"/>
              </a:rPr>
              <a:t> = 1/7.7 x 10</a:t>
            </a:r>
            <a:r>
              <a:rPr lang="en-US" sz="2400" baseline="30000" dirty="0" smtClean="0">
                <a:solidFill>
                  <a:srgbClr val="000000"/>
                </a:solidFill>
                <a:latin typeface="Calibri" pitchFamily="34" charset="0"/>
              </a:rPr>
              <a:t>-3</a:t>
            </a:r>
            <a:endParaRPr lang="en-US" sz="2400" baseline="30000" dirty="0">
              <a:solidFill>
                <a:srgbClr val="000000"/>
              </a:solidFill>
            </a:endParaRPr>
          </a:p>
        </p:txBody>
      </p:sp>
      <p:grpSp>
        <p:nvGrpSpPr>
          <p:cNvPr id="6" name="Group 20"/>
          <p:cNvGrpSpPr/>
          <p:nvPr/>
        </p:nvGrpSpPr>
        <p:grpSpPr>
          <a:xfrm>
            <a:off x="4492095" y="5798886"/>
            <a:ext cx="4913180" cy="400110"/>
            <a:chOff x="842055" y="1801469"/>
            <a:chExt cx="4913180" cy="400110"/>
          </a:xfrm>
        </p:grpSpPr>
        <p:sp>
          <p:nvSpPr>
            <p:cNvPr id="22" name="Rectangle 17"/>
            <p:cNvSpPr txBox="1">
              <a:spLocks noChangeArrowheads="1"/>
            </p:cNvSpPr>
            <p:nvPr/>
          </p:nvSpPr>
          <p:spPr>
            <a:xfrm>
              <a:off x="842055" y="1801469"/>
              <a:ext cx="4913180"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None/>
              </a:pPr>
              <a:r>
                <a:rPr lang="en-US" altLang="en-US" sz="2000" dirty="0"/>
                <a:t>Ag</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 </a:t>
              </a:r>
              <a:r>
                <a:rPr lang="en-US" altLang="en-US" sz="2000" dirty="0" smtClean="0">
                  <a:sym typeface="Symbol"/>
                </a:rPr>
                <a:t>S</a:t>
              </a:r>
              <a:r>
                <a:rPr lang="en-US" altLang="en-US" sz="2000" baseline="-25000" dirty="0" smtClean="0">
                  <a:sym typeface="Symbol"/>
                </a:rPr>
                <a:t>2</a:t>
              </a:r>
              <a:r>
                <a:rPr lang="en-US" altLang="en-US" sz="2000" dirty="0" smtClean="0">
                  <a:sym typeface="Symbol"/>
                </a:rPr>
                <a:t>O</a:t>
              </a:r>
              <a:r>
                <a:rPr lang="en-US" altLang="en-US" sz="2000" baseline="-25000" dirty="0" smtClean="0">
                  <a:sym typeface="Symbol"/>
                </a:rPr>
                <a:t>3</a:t>
              </a:r>
              <a:r>
                <a:rPr lang="en-US" altLang="en-US" sz="2000" baseline="30000" dirty="0" smtClean="0">
                  <a:sym typeface="Symbol"/>
                </a:rPr>
                <a:t>2-</a:t>
              </a:r>
              <a:r>
                <a:rPr lang="en-US" altLang="en-US" sz="2000" dirty="0" smtClean="0">
                  <a:sym typeface="Symbol"/>
                </a:rPr>
                <a:t>(</a:t>
              </a:r>
              <a:r>
                <a:rPr lang="en-US" altLang="en-US" sz="2000" i="1" dirty="0" err="1" smtClean="0">
                  <a:sym typeface="Symbol"/>
                </a:rPr>
                <a:t>aq</a:t>
              </a:r>
              <a:r>
                <a:rPr lang="en-US" altLang="en-US" sz="2000" dirty="0" smtClean="0">
                  <a:sym typeface="Symbol"/>
                </a:rPr>
                <a:t>)               </a:t>
              </a:r>
              <a:r>
                <a:rPr lang="en-US" altLang="en-US" sz="2000" dirty="0" smtClean="0"/>
                <a:t>Ag(</a:t>
              </a:r>
              <a:r>
                <a:rPr lang="en-US" altLang="en-US" sz="2000" dirty="0" smtClean="0">
                  <a:sym typeface="Symbol"/>
                </a:rPr>
                <a:t>S</a:t>
              </a:r>
              <a:r>
                <a:rPr lang="en-US" altLang="en-US" sz="2000" baseline="-25000" dirty="0" smtClean="0">
                  <a:sym typeface="Symbol"/>
                </a:rPr>
                <a:t>2</a:t>
              </a:r>
              <a:r>
                <a:rPr lang="en-US" altLang="en-US" sz="2000" dirty="0" smtClean="0">
                  <a:sym typeface="Symbol"/>
                </a:rPr>
                <a:t>O</a:t>
              </a:r>
              <a:r>
                <a:rPr lang="en-US" altLang="en-US" sz="2000" baseline="-25000" dirty="0" smtClean="0">
                  <a:sym typeface="Symbol"/>
                </a:rPr>
                <a:t>3</a:t>
              </a:r>
              <a:r>
                <a:rPr lang="en-US" altLang="en-US" sz="2000" dirty="0" smtClean="0">
                  <a:sym typeface="Symbol"/>
                </a:rPr>
                <a:t>)</a:t>
              </a:r>
              <a:r>
                <a:rPr lang="en-US" altLang="en-US" sz="2000" baseline="-25000" dirty="0" smtClean="0">
                  <a:sym typeface="Symbol"/>
                </a:rPr>
                <a:t>2</a:t>
              </a:r>
              <a:r>
                <a:rPr lang="en-US" altLang="en-US" sz="2000" baseline="30000" dirty="0" smtClean="0">
                  <a:sym typeface="Symbol"/>
                </a:rPr>
                <a:t>2-</a:t>
              </a:r>
              <a:r>
                <a:rPr lang="en-US" altLang="en-US" sz="2000" i="1" dirty="0" smtClean="0"/>
                <a:t>(</a:t>
              </a:r>
              <a:r>
                <a:rPr lang="en-US" altLang="en-US" sz="2000" i="1" dirty="0" err="1" smtClean="0"/>
                <a:t>aq</a:t>
              </a:r>
              <a:r>
                <a:rPr lang="en-US" altLang="en-US" sz="2000" dirty="0" smtClean="0"/>
                <a:t>)</a:t>
              </a:r>
              <a:endParaRPr lang="en-US" altLang="en-US" sz="2000" dirty="0" smtClean="0">
                <a:sym typeface="Symbol"/>
              </a:endParaRPr>
            </a:p>
          </p:txBody>
        </p:sp>
        <p:sp>
          <p:nvSpPr>
            <p:cNvPr id="23" name="Line 6"/>
            <p:cNvSpPr>
              <a:spLocks noChangeShapeType="1"/>
            </p:cNvSpPr>
            <p:nvPr/>
          </p:nvSpPr>
          <p:spPr bwMode="auto">
            <a:xfrm>
              <a:off x="3251173"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sp>
          <p:nvSpPr>
            <p:cNvPr id="24" name="Line 7"/>
            <p:cNvSpPr>
              <a:spLocks noChangeShapeType="1"/>
            </p:cNvSpPr>
            <p:nvPr/>
          </p:nvSpPr>
          <p:spPr bwMode="auto">
            <a:xfrm flipH="1">
              <a:off x="3222145"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endParaRPr>
            </a:p>
          </p:txBody>
        </p:sp>
      </p:grpSp>
      <p:cxnSp>
        <p:nvCxnSpPr>
          <p:cNvPr id="28" name="Straight Arrow Connector 27"/>
          <p:cNvCxnSpPr/>
          <p:nvPr/>
        </p:nvCxnSpPr>
        <p:spPr>
          <a:xfrm>
            <a:off x="6425282" y="4182082"/>
            <a:ext cx="76593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188864" y="4150101"/>
            <a:ext cx="77059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090613" y="6297531"/>
            <a:ext cx="1894493" cy="461665"/>
          </a:xfrm>
          <a:prstGeom prst="rect">
            <a:avLst/>
          </a:prstGeom>
        </p:spPr>
        <p:txBody>
          <a:bodyPr wrap="none">
            <a:spAutoFit/>
          </a:bodyPr>
          <a:lstStyle/>
          <a:p>
            <a:pPr lvl="0" algn="ctr" fontAlgn="base">
              <a:spcBef>
                <a:spcPct val="0"/>
              </a:spcBef>
              <a:spcAft>
                <a:spcPct val="0"/>
              </a:spcAft>
            </a:pPr>
            <a:r>
              <a:rPr lang="en-US" sz="2400" dirty="0" err="1" smtClean="0">
                <a:solidFill>
                  <a:srgbClr val="000000"/>
                </a:solidFill>
                <a:latin typeface="Calibri" pitchFamily="34" charset="0"/>
              </a:rPr>
              <a:t>K</a:t>
            </a:r>
            <a:r>
              <a:rPr lang="en-US" sz="2400" baseline="-25000" dirty="0" err="1" smtClean="0">
                <a:solidFill>
                  <a:srgbClr val="000000"/>
                </a:solidFill>
                <a:latin typeface="Calibri" pitchFamily="34" charset="0"/>
              </a:rPr>
              <a:t>f</a:t>
            </a:r>
            <a:r>
              <a:rPr lang="en-US" sz="2400" dirty="0" smtClean="0">
                <a:solidFill>
                  <a:srgbClr val="000000"/>
                </a:solidFill>
                <a:latin typeface="Calibri" pitchFamily="34" charset="0"/>
              </a:rPr>
              <a:t> = </a:t>
            </a:r>
            <a:r>
              <a:rPr lang="en-US" sz="2400" dirty="0"/>
              <a:t>1.7 × 10</a:t>
            </a:r>
            <a:r>
              <a:rPr lang="en-US" sz="2400" baseline="30000" dirty="0"/>
              <a:t>13</a:t>
            </a:r>
            <a:endParaRPr lang="en-US" sz="2400" baseline="30000" dirty="0">
              <a:solidFill>
                <a:srgbClr val="000000"/>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pPr/>
              <a:t>88</a:t>
            </a:fld>
            <a:endParaRPr lang="en-US"/>
          </a:p>
        </p:txBody>
      </p:sp>
      <p:pic>
        <p:nvPicPr>
          <p:cNvPr id="765953" name="Picture 1"/>
          <p:cNvPicPr>
            <a:picLocks noChangeAspect="1" noChangeArrowheads="1"/>
          </p:cNvPicPr>
          <p:nvPr/>
        </p:nvPicPr>
        <p:blipFill>
          <a:blip r:embed="rId5" cstate="print"/>
          <a:srcRect/>
          <a:stretch>
            <a:fillRect/>
          </a:stretch>
        </p:blipFill>
        <p:spPr bwMode="auto">
          <a:xfrm>
            <a:off x="61992" y="1857056"/>
            <a:ext cx="1908763" cy="3913962"/>
          </a:xfrm>
          <a:prstGeom prst="rect">
            <a:avLst/>
          </a:prstGeom>
          <a:noFill/>
          <a:ln w="9525">
            <a:noFill/>
            <a:miter lim="800000"/>
            <a:headEnd/>
            <a:tailEnd/>
          </a:ln>
        </p:spPr>
      </p:pic>
      <p:pic>
        <p:nvPicPr>
          <p:cNvPr id="765954" name="Picture 2"/>
          <p:cNvPicPr>
            <a:picLocks noChangeAspect="1" noChangeArrowheads="1"/>
          </p:cNvPicPr>
          <p:nvPr/>
        </p:nvPicPr>
        <p:blipFill>
          <a:blip r:embed="rId6" cstate="print"/>
          <a:srcRect/>
          <a:stretch>
            <a:fillRect/>
          </a:stretch>
        </p:blipFill>
        <p:spPr bwMode="auto">
          <a:xfrm>
            <a:off x="1938452" y="1860100"/>
            <a:ext cx="2244626" cy="3900660"/>
          </a:xfrm>
          <a:prstGeom prst="rect">
            <a:avLst/>
          </a:prstGeom>
          <a:noFill/>
          <a:ln w="9525">
            <a:noFill/>
            <a:miter lim="800000"/>
            <a:headEnd/>
            <a:tailEnd/>
          </a:ln>
        </p:spPr>
      </p:pic>
      <p:cxnSp>
        <p:nvCxnSpPr>
          <p:cNvPr id="25" name="Straight Arrow Connector 24"/>
          <p:cNvCxnSpPr/>
          <p:nvPr/>
        </p:nvCxnSpPr>
        <p:spPr>
          <a:xfrm>
            <a:off x="1967799" y="4151086"/>
            <a:ext cx="77540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and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pic>
        <p:nvPicPr>
          <p:cNvPr id="7086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13695" y="1135068"/>
            <a:ext cx="4716609" cy="56474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57174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9</a:t>
            </a:fld>
            <a:endParaRPr lang="en-US">
              <a:solidFill>
                <a:srgbClr val="000000"/>
              </a:solidFill>
            </a:endParaRPr>
          </a:p>
        </p:txBody>
      </p:sp>
      <p:sp>
        <p:nvSpPr>
          <p:cNvPr id="4" name="Rectangle 1031"/>
          <p:cNvSpPr txBox="1">
            <a:spLocks noChangeArrowheads="1"/>
          </p:cNvSpPr>
          <p:nvPr/>
        </p:nvSpPr>
        <p:spPr>
          <a:xfrm>
            <a:off x="57150" y="1079341"/>
            <a:ext cx="80772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en-US" sz="2400" b="0" i="0" u="none" strike="noStrike" kern="1200" cap="none" spc="0" normalizeH="0" baseline="0" noProof="0" dirty="0" smtClean="0">
                <a:ln>
                  <a:noFill/>
                </a:ln>
                <a:solidFill>
                  <a:sysClr val="windowText" lastClr="000000"/>
                </a:solidFill>
                <a:effectLst/>
                <a:uLnTx/>
                <a:uFillTx/>
                <a:latin typeface="Calibri"/>
                <a:ea typeface="+mn-ea"/>
                <a:cs typeface="+mn-cs"/>
              </a:rPr>
              <a:t>There are two other ways to express a substance’s solubility:</a:t>
            </a:r>
          </a:p>
        </p:txBody>
      </p:sp>
      <p:sp>
        <p:nvSpPr>
          <p:cNvPr id="5"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smtClean="0">
                <a:solidFill>
                  <a:prstClr val="black"/>
                </a:solidFill>
                <a:latin typeface="Calibri"/>
              </a:rPr>
              <a:t>Solubility</a:t>
            </a:r>
            <a:endParaRPr lang="en-US" sz="4000" u="sng" dirty="0">
              <a:solidFill>
                <a:prstClr val="black"/>
              </a:solidFill>
              <a:latin typeface="Calibri"/>
            </a:endParaRPr>
          </a:p>
        </p:txBody>
      </p:sp>
      <p:sp>
        <p:nvSpPr>
          <p:cNvPr id="6" name="Text Box 2"/>
          <p:cNvSpPr txBox="1">
            <a:spLocks noChangeArrowheads="1"/>
          </p:cNvSpPr>
          <p:nvPr/>
        </p:nvSpPr>
        <p:spPr bwMode="auto">
          <a:xfrm>
            <a:off x="693419" y="1596390"/>
            <a:ext cx="7440931" cy="830997"/>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smtClean="0">
                <a:solidFill>
                  <a:srgbClr val="0000FF"/>
                </a:solidFill>
                <a:latin typeface="Calibri" panose="020F0502020204030204" pitchFamily="34" charset="0"/>
              </a:rPr>
              <a:t>Molar solubility</a:t>
            </a:r>
            <a:r>
              <a:rPr lang="en-US" sz="2400" dirty="0" smtClean="0">
                <a:solidFill>
                  <a:srgbClr val="0000FF"/>
                </a:solidFill>
                <a:latin typeface="Calibri" panose="020F0502020204030204" pitchFamily="34" charset="0"/>
              </a:rPr>
              <a:t> </a:t>
            </a:r>
            <a:r>
              <a:rPr lang="en-US" sz="2400" dirty="0" smtClean="0">
                <a:solidFill>
                  <a:srgbClr val="000000"/>
                </a:solidFill>
                <a:latin typeface="Calibri" panose="020F0502020204030204" pitchFamily="34" charset="0"/>
              </a:rPr>
              <a:t>(</a:t>
            </a:r>
            <a:r>
              <a:rPr lang="en-US" sz="2400" dirty="0" err="1" smtClean="0">
                <a:solidFill>
                  <a:srgbClr val="000000"/>
                </a:solidFill>
                <a:latin typeface="Calibri" panose="020F0502020204030204" pitchFamily="34" charset="0"/>
              </a:rPr>
              <a:t>mol</a:t>
            </a:r>
            <a:r>
              <a:rPr lang="en-US" sz="2400" dirty="0" smtClean="0">
                <a:solidFill>
                  <a:srgbClr val="000000"/>
                </a:solidFill>
                <a:latin typeface="Calibri" panose="020F0502020204030204" pitchFamily="34" charset="0"/>
              </a:rPr>
              <a:t>/L) is the number of moles of solute dissolved in 1 L of a saturated solution.</a:t>
            </a:r>
          </a:p>
        </p:txBody>
      </p:sp>
      <p:sp>
        <p:nvSpPr>
          <p:cNvPr id="7" name="Text Box 3"/>
          <p:cNvSpPr txBox="1">
            <a:spLocks noChangeArrowheads="1"/>
          </p:cNvSpPr>
          <p:nvPr/>
        </p:nvSpPr>
        <p:spPr bwMode="auto">
          <a:xfrm>
            <a:off x="708660" y="2526665"/>
            <a:ext cx="7712668" cy="830997"/>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smtClean="0">
                <a:solidFill>
                  <a:srgbClr val="7030A0"/>
                </a:solidFill>
                <a:latin typeface="Calibri" panose="020F0502020204030204" pitchFamily="34" charset="0"/>
              </a:rPr>
              <a:t>Solubility</a:t>
            </a:r>
            <a:r>
              <a:rPr lang="en-US" sz="2400" dirty="0" smtClean="0">
                <a:solidFill>
                  <a:srgbClr val="000000"/>
                </a:solidFill>
                <a:latin typeface="Calibri" panose="020F0502020204030204" pitchFamily="34" charset="0"/>
              </a:rPr>
              <a:t> (g/L)</a:t>
            </a:r>
            <a:r>
              <a:rPr lang="en-US" sz="2400" b="1" i="1" dirty="0" smtClean="0">
                <a:solidFill>
                  <a:srgbClr val="000000"/>
                </a:solidFill>
                <a:latin typeface="Calibri" panose="020F0502020204030204" pitchFamily="34" charset="0"/>
              </a:rPr>
              <a:t> </a:t>
            </a:r>
            <a:r>
              <a:rPr lang="en-US" sz="2400" dirty="0" smtClean="0">
                <a:solidFill>
                  <a:srgbClr val="000000"/>
                </a:solidFill>
                <a:latin typeface="Calibri" panose="020F0502020204030204" pitchFamily="34" charset="0"/>
              </a:rPr>
              <a:t>is the number of grams of solute dissolved in 1 L of a saturated solution.</a:t>
            </a:r>
          </a:p>
        </p:txBody>
      </p:sp>
      <p:grpSp>
        <p:nvGrpSpPr>
          <p:cNvPr id="43" name="Group 42"/>
          <p:cNvGrpSpPr/>
          <p:nvPr/>
        </p:nvGrpSpPr>
        <p:grpSpPr>
          <a:xfrm>
            <a:off x="285750" y="3586262"/>
            <a:ext cx="3765423" cy="2452140"/>
            <a:chOff x="285750" y="3586262"/>
            <a:chExt cx="3765423" cy="2452140"/>
          </a:xfrm>
        </p:grpSpPr>
        <p:sp>
          <p:nvSpPr>
            <p:cNvPr id="22" name="Text Box 16"/>
            <p:cNvSpPr txBox="1">
              <a:spLocks noChangeArrowheads="1"/>
            </p:cNvSpPr>
            <p:nvPr/>
          </p:nvSpPr>
          <p:spPr bwMode="auto">
            <a:xfrm>
              <a:off x="787470" y="4358508"/>
              <a:ext cx="68159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err="1" smtClean="0">
                  <a:solidFill>
                    <a:srgbClr val="000000"/>
                  </a:solidFill>
                  <a:latin typeface="Arial" pitchFamily="34" charset="0"/>
                </a:rPr>
                <a:t>mol</a:t>
              </a:r>
              <a:endParaRPr lang="en-US" sz="2400" dirty="0" smtClean="0">
                <a:solidFill>
                  <a:srgbClr val="000000"/>
                </a:solidFill>
                <a:latin typeface="Arial" pitchFamily="34" charset="0"/>
              </a:endParaRPr>
            </a:p>
          </p:txBody>
        </p:sp>
        <p:sp>
          <p:nvSpPr>
            <p:cNvPr id="23" name="Text Box 17"/>
            <p:cNvSpPr txBox="1">
              <a:spLocks noChangeArrowheads="1"/>
            </p:cNvSpPr>
            <p:nvPr/>
          </p:nvSpPr>
          <p:spPr bwMode="auto">
            <a:xfrm>
              <a:off x="947000" y="4763321"/>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L</a:t>
              </a:r>
            </a:p>
          </p:txBody>
        </p:sp>
        <p:sp>
          <p:nvSpPr>
            <p:cNvPr id="24" name="Line 18"/>
            <p:cNvSpPr>
              <a:spLocks noChangeShapeType="1"/>
            </p:cNvSpPr>
            <p:nvPr/>
          </p:nvSpPr>
          <p:spPr bwMode="auto">
            <a:xfrm>
              <a:off x="791243"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25" name="Text Box 16"/>
            <p:cNvSpPr txBox="1">
              <a:spLocks noChangeArrowheads="1"/>
            </p:cNvSpPr>
            <p:nvPr/>
          </p:nvSpPr>
          <p:spPr bwMode="auto">
            <a:xfrm>
              <a:off x="1986495" y="4358508"/>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g</a:t>
              </a:r>
            </a:p>
          </p:txBody>
        </p:sp>
        <p:sp>
          <p:nvSpPr>
            <p:cNvPr id="26" name="Text Box 17"/>
            <p:cNvSpPr txBox="1">
              <a:spLocks noChangeArrowheads="1"/>
            </p:cNvSpPr>
            <p:nvPr/>
          </p:nvSpPr>
          <p:spPr bwMode="auto">
            <a:xfrm>
              <a:off x="1805376" y="4763321"/>
              <a:ext cx="68159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err="1" smtClean="0">
                  <a:solidFill>
                    <a:srgbClr val="000000"/>
                  </a:solidFill>
                  <a:latin typeface="Arial" pitchFamily="34" charset="0"/>
                </a:rPr>
                <a:t>mol</a:t>
              </a:r>
              <a:endParaRPr lang="en-US" sz="2400" dirty="0" smtClean="0">
                <a:solidFill>
                  <a:srgbClr val="000000"/>
                </a:solidFill>
                <a:latin typeface="Arial" pitchFamily="34" charset="0"/>
              </a:endParaRPr>
            </a:p>
          </p:txBody>
        </p:sp>
        <p:sp>
          <p:nvSpPr>
            <p:cNvPr id="27" name="Line 18"/>
            <p:cNvSpPr>
              <a:spLocks noChangeShapeType="1"/>
            </p:cNvSpPr>
            <p:nvPr/>
          </p:nvSpPr>
          <p:spPr bwMode="auto">
            <a:xfrm>
              <a:off x="1827563"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28" name="Text Box 16"/>
            <p:cNvSpPr txBox="1">
              <a:spLocks noChangeArrowheads="1"/>
            </p:cNvSpPr>
            <p:nvPr/>
          </p:nvSpPr>
          <p:spPr bwMode="auto">
            <a:xfrm>
              <a:off x="1499167" y="4556398"/>
              <a:ext cx="338554"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x</a:t>
              </a:r>
            </a:p>
          </p:txBody>
        </p:sp>
        <p:sp>
          <p:nvSpPr>
            <p:cNvPr id="29" name="TextBox 28"/>
            <p:cNvSpPr txBox="1"/>
            <p:nvPr/>
          </p:nvSpPr>
          <p:spPr>
            <a:xfrm>
              <a:off x="285750" y="3586262"/>
              <a:ext cx="1753743" cy="830997"/>
            </a:xfrm>
            <a:prstGeom prst="rect">
              <a:avLst/>
            </a:prstGeom>
            <a:noFill/>
          </p:spPr>
          <p:txBody>
            <a:bodyPr wrap="square" rtlCol="0">
              <a:spAutoFit/>
            </a:bodyPr>
            <a:lstStyle/>
            <a:p>
              <a:pPr algn="ctr"/>
              <a:r>
                <a:rPr lang="en-US" sz="2400" dirty="0" smtClean="0">
                  <a:solidFill>
                    <a:srgbClr val="0000FF"/>
                  </a:solidFill>
                  <a:latin typeface="Calibri" panose="020F0502020204030204" pitchFamily="34" charset="0"/>
                </a:rPr>
                <a:t>Molar solubility</a:t>
              </a:r>
              <a:endParaRPr lang="en-US" sz="2400" dirty="0">
                <a:solidFill>
                  <a:srgbClr val="0000FF"/>
                </a:solidFill>
                <a:latin typeface="Calibri" panose="020F0502020204030204" pitchFamily="34" charset="0"/>
              </a:endParaRPr>
            </a:p>
          </p:txBody>
        </p:sp>
        <p:sp>
          <p:nvSpPr>
            <p:cNvPr id="30" name="TextBox 29"/>
            <p:cNvSpPr txBox="1"/>
            <p:nvPr/>
          </p:nvSpPr>
          <p:spPr>
            <a:xfrm>
              <a:off x="1323722" y="5207405"/>
              <a:ext cx="1570641" cy="830997"/>
            </a:xfrm>
            <a:prstGeom prst="rect">
              <a:avLst/>
            </a:prstGeom>
            <a:noFill/>
          </p:spPr>
          <p:txBody>
            <a:bodyPr wrap="square" rtlCol="0">
              <a:spAutoFit/>
            </a:bodyPr>
            <a:lstStyle/>
            <a:p>
              <a:pPr algn="ctr"/>
              <a:r>
                <a:rPr lang="en-US" sz="2400" dirty="0" smtClean="0">
                  <a:solidFill>
                    <a:srgbClr val="FF9900"/>
                  </a:solidFill>
                  <a:latin typeface="Calibri" panose="020F0502020204030204" pitchFamily="34" charset="0"/>
                </a:rPr>
                <a:t>Molar Mass</a:t>
              </a:r>
              <a:endParaRPr lang="en-US" sz="2400" dirty="0">
                <a:solidFill>
                  <a:srgbClr val="FF9900"/>
                </a:solidFill>
                <a:latin typeface="Calibri" panose="020F0502020204030204" pitchFamily="34" charset="0"/>
              </a:endParaRPr>
            </a:p>
          </p:txBody>
        </p:sp>
        <p:sp>
          <p:nvSpPr>
            <p:cNvPr id="31" name="Text Box 16"/>
            <p:cNvSpPr txBox="1">
              <a:spLocks noChangeArrowheads="1"/>
            </p:cNvSpPr>
            <p:nvPr/>
          </p:nvSpPr>
          <p:spPr bwMode="auto">
            <a:xfrm>
              <a:off x="3007575" y="4358508"/>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g</a:t>
              </a:r>
            </a:p>
          </p:txBody>
        </p:sp>
        <p:sp>
          <p:nvSpPr>
            <p:cNvPr id="32" name="Text Box 17"/>
            <p:cNvSpPr txBox="1">
              <a:spLocks noChangeArrowheads="1"/>
            </p:cNvSpPr>
            <p:nvPr/>
          </p:nvSpPr>
          <p:spPr bwMode="auto">
            <a:xfrm>
              <a:off x="2989161" y="4763321"/>
              <a:ext cx="356188"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L</a:t>
              </a:r>
            </a:p>
          </p:txBody>
        </p:sp>
        <p:sp>
          <p:nvSpPr>
            <p:cNvPr id="33" name="Line 18"/>
            <p:cNvSpPr>
              <a:spLocks noChangeShapeType="1"/>
            </p:cNvSpPr>
            <p:nvPr/>
          </p:nvSpPr>
          <p:spPr bwMode="auto">
            <a:xfrm>
              <a:off x="2848643"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34" name="Text Box 16"/>
            <p:cNvSpPr txBox="1">
              <a:spLocks noChangeArrowheads="1"/>
            </p:cNvSpPr>
            <p:nvPr/>
          </p:nvSpPr>
          <p:spPr bwMode="auto">
            <a:xfrm>
              <a:off x="2507423" y="4556398"/>
              <a:ext cx="364203"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a:t>
              </a:r>
            </a:p>
          </p:txBody>
        </p:sp>
        <p:sp>
          <p:nvSpPr>
            <p:cNvPr id="35" name="TextBox 34"/>
            <p:cNvSpPr txBox="1"/>
            <p:nvPr/>
          </p:nvSpPr>
          <p:spPr>
            <a:xfrm>
              <a:off x="2297430" y="3936782"/>
              <a:ext cx="1753743" cy="461665"/>
            </a:xfrm>
            <a:prstGeom prst="rect">
              <a:avLst/>
            </a:prstGeom>
            <a:noFill/>
          </p:spPr>
          <p:txBody>
            <a:bodyPr wrap="square" rtlCol="0">
              <a:spAutoFit/>
            </a:bodyPr>
            <a:lstStyle/>
            <a:p>
              <a:pPr algn="ctr"/>
              <a:r>
                <a:rPr lang="en-US" sz="2400" dirty="0" smtClean="0">
                  <a:solidFill>
                    <a:srgbClr val="7030A0"/>
                  </a:solidFill>
                  <a:latin typeface="Calibri" panose="020F0502020204030204" pitchFamily="34" charset="0"/>
                </a:rPr>
                <a:t>Solubility</a:t>
              </a:r>
              <a:endParaRPr lang="en-US" sz="2400" dirty="0">
                <a:solidFill>
                  <a:srgbClr val="7030A0"/>
                </a:solidFill>
                <a:latin typeface="Calibri" panose="020F0502020204030204" pitchFamily="34" charset="0"/>
              </a:endParaRPr>
            </a:p>
          </p:txBody>
        </p:sp>
      </p:grpSp>
      <p:grpSp>
        <p:nvGrpSpPr>
          <p:cNvPr id="51" name="Group 50"/>
          <p:cNvGrpSpPr/>
          <p:nvPr/>
        </p:nvGrpSpPr>
        <p:grpSpPr>
          <a:xfrm>
            <a:off x="4834721" y="3560644"/>
            <a:ext cx="3754247" cy="2508238"/>
            <a:chOff x="4834721" y="3560644"/>
            <a:chExt cx="3754247" cy="2508238"/>
          </a:xfrm>
        </p:grpSpPr>
        <p:sp>
          <p:nvSpPr>
            <p:cNvPr id="49" name="TextBox 48"/>
            <p:cNvSpPr txBox="1"/>
            <p:nvPr/>
          </p:nvSpPr>
          <p:spPr>
            <a:xfrm>
              <a:off x="4834721" y="3953699"/>
              <a:ext cx="1753743" cy="461665"/>
            </a:xfrm>
            <a:prstGeom prst="rect">
              <a:avLst/>
            </a:prstGeom>
            <a:noFill/>
          </p:spPr>
          <p:txBody>
            <a:bodyPr wrap="square" rtlCol="0">
              <a:spAutoFit/>
            </a:bodyPr>
            <a:lstStyle/>
            <a:p>
              <a:pPr algn="ctr"/>
              <a:r>
                <a:rPr lang="en-US" sz="2400" dirty="0" smtClean="0">
                  <a:solidFill>
                    <a:srgbClr val="7030A0"/>
                  </a:solidFill>
                  <a:latin typeface="Calibri" panose="020F0502020204030204" pitchFamily="34" charset="0"/>
                </a:rPr>
                <a:t>Solubility</a:t>
              </a:r>
              <a:endParaRPr lang="en-US" sz="2400" dirty="0">
                <a:solidFill>
                  <a:srgbClr val="7030A0"/>
                </a:solidFill>
                <a:latin typeface="Calibri" panose="020F0502020204030204" pitchFamily="34" charset="0"/>
              </a:endParaRPr>
            </a:p>
          </p:txBody>
        </p:sp>
        <p:sp>
          <p:nvSpPr>
            <p:cNvPr id="50" name="TextBox 49"/>
            <p:cNvSpPr txBox="1"/>
            <p:nvPr/>
          </p:nvSpPr>
          <p:spPr>
            <a:xfrm>
              <a:off x="6835225" y="3560644"/>
              <a:ext cx="1753743" cy="830997"/>
            </a:xfrm>
            <a:prstGeom prst="rect">
              <a:avLst/>
            </a:prstGeom>
            <a:noFill/>
          </p:spPr>
          <p:txBody>
            <a:bodyPr wrap="square" rtlCol="0">
              <a:spAutoFit/>
            </a:bodyPr>
            <a:lstStyle/>
            <a:p>
              <a:pPr algn="ctr"/>
              <a:r>
                <a:rPr lang="en-US" sz="2400" dirty="0" smtClean="0">
                  <a:solidFill>
                    <a:srgbClr val="0000FF"/>
                  </a:solidFill>
                  <a:latin typeface="Calibri" panose="020F0502020204030204" pitchFamily="34" charset="0"/>
                </a:rPr>
                <a:t>Molar solubility</a:t>
              </a:r>
              <a:endParaRPr lang="en-US" sz="2400" dirty="0">
                <a:solidFill>
                  <a:srgbClr val="0000FF"/>
                </a:solidFill>
                <a:latin typeface="Calibri" panose="020F0502020204030204" pitchFamily="34" charset="0"/>
              </a:endParaRPr>
            </a:p>
          </p:txBody>
        </p:sp>
        <p:sp>
          <p:nvSpPr>
            <p:cNvPr id="36" name="Text Box 16"/>
            <p:cNvSpPr txBox="1">
              <a:spLocks noChangeArrowheads="1"/>
            </p:cNvSpPr>
            <p:nvPr/>
          </p:nvSpPr>
          <p:spPr bwMode="auto">
            <a:xfrm>
              <a:off x="5499146" y="4358508"/>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g</a:t>
              </a:r>
            </a:p>
          </p:txBody>
        </p:sp>
        <p:sp>
          <p:nvSpPr>
            <p:cNvPr id="37" name="Text Box 17"/>
            <p:cNvSpPr txBox="1">
              <a:spLocks noChangeArrowheads="1"/>
            </p:cNvSpPr>
            <p:nvPr/>
          </p:nvSpPr>
          <p:spPr bwMode="auto">
            <a:xfrm>
              <a:off x="5495971" y="4763321"/>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L</a:t>
              </a:r>
            </a:p>
          </p:txBody>
        </p:sp>
        <p:sp>
          <p:nvSpPr>
            <p:cNvPr id="38" name="Line 18"/>
            <p:cNvSpPr>
              <a:spLocks noChangeShapeType="1"/>
            </p:cNvSpPr>
            <p:nvPr/>
          </p:nvSpPr>
          <p:spPr bwMode="auto">
            <a:xfrm>
              <a:off x="5340214"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39" name="Text Box 16"/>
            <p:cNvSpPr txBox="1">
              <a:spLocks noChangeArrowheads="1"/>
            </p:cNvSpPr>
            <p:nvPr/>
          </p:nvSpPr>
          <p:spPr bwMode="auto">
            <a:xfrm>
              <a:off x="6372762" y="4358508"/>
              <a:ext cx="68159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err="1" smtClean="0">
                  <a:solidFill>
                    <a:srgbClr val="000000"/>
                  </a:solidFill>
                  <a:latin typeface="Arial" pitchFamily="34" charset="0"/>
                </a:rPr>
                <a:t>mol</a:t>
              </a:r>
              <a:endParaRPr lang="en-US" sz="2400" dirty="0" smtClean="0">
                <a:solidFill>
                  <a:srgbClr val="000000"/>
                </a:solidFill>
                <a:latin typeface="Arial" pitchFamily="34" charset="0"/>
              </a:endParaRPr>
            </a:p>
          </p:txBody>
        </p:sp>
        <p:sp>
          <p:nvSpPr>
            <p:cNvPr id="40" name="Text Box 17"/>
            <p:cNvSpPr txBox="1">
              <a:spLocks noChangeArrowheads="1"/>
            </p:cNvSpPr>
            <p:nvPr/>
          </p:nvSpPr>
          <p:spPr bwMode="auto">
            <a:xfrm>
              <a:off x="6517052" y="4763321"/>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g</a:t>
              </a:r>
            </a:p>
          </p:txBody>
        </p:sp>
        <p:sp>
          <p:nvSpPr>
            <p:cNvPr id="41" name="Line 18"/>
            <p:cNvSpPr>
              <a:spLocks noChangeShapeType="1"/>
            </p:cNvSpPr>
            <p:nvPr/>
          </p:nvSpPr>
          <p:spPr bwMode="auto">
            <a:xfrm>
              <a:off x="6376534"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42" name="Text Box 16"/>
            <p:cNvSpPr txBox="1">
              <a:spLocks noChangeArrowheads="1"/>
            </p:cNvSpPr>
            <p:nvPr/>
          </p:nvSpPr>
          <p:spPr bwMode="auto">
            <a:xfrm>
              <a:off x="6048138" y="4556398"/>
              <a:ext cx="338554"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x</a:t>
              </a:r>
            </a:p>
          </p:txBody>
        </p:sp>
        <p:sp>
          <p:nvSpPr>
            <p:cNvPr id="44" name="TextBox 43"/>
            <p:cNvSpPr txBox="1"/>
            <p:nvPr/>
          </p:nvSpPr>
          <p:spPr>
            <a:xfrm>
              <a:off x="5872693" y="5237885"/>
              <a:ext cx="1570641" cy="830997"/>
            </a:xfrm>
            <a:prstGeom prst="rect">
              <a:avLst/>
            </a:prstGeom>
            <a:noFill/>
          </p:spPr>
          <p:txBody>
            <a:bodyPr wrap="square" rtlCol="0">
              <a:spAutoFit/>
            </a:bodyPr>
            <a:lstStyle/>
            <a:p>
              <a:pPr algn="ctr"/>
              <a:r>
                <a:rPr lang="en-US" sz="2400" dirty="0" smtClean="0">
                  <a:solidFill>
                    <a:srgbClr val="FF9900"/>
                  </a:solidFill>
                  <a:latin typeface="Calibri" panose="020F0502020204030204" pitchFamily="34" charset="0"/>
                </a:rPr>
                <a:t>1/Molar Mass</a:t>
              </a:r>
              <a:endParaRPr lang="en-US" sz="2400" dirty="0">
                <a:solidFill>
                  <a:srgbClr val="FF9900"/>
                </a:solidFill>
                <a:latin typeface="Calibri" panose="020F0502020204030204" pitchFamily="34" charset="0"/>
              </a:endParaRPr>
            </a:p>
          </p:txBody>
        </p:sp>
        <p:sp>
          <p:nvSpPr>
            <p:cNvPr id="45" name="Text Box 16"/>
            <p:cNvSpPr txBox="1">
              <a:spLocks noChangeArrowheads="1"/>
            </p:cNvSpPr>
            <p:nvPr/>
          </p:nvSpPr>
          <p:spPr bwMode="auto">
            <a:xfrm>
              <a:off x="7393842" y="4358508"/>
              <a:ext cx="68159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err="1" smtClean="0">
                  <a:solidFill>
                    <a:srgbClr val="000000"/>
                  </a:solidFill>
                  <a:latin typeface="Arial" pitchFamily="34" charset="0"/>
                </a:rPr>
                <a:t>mol</a:t>
              </a:r>
              <a:endParaRPr lang="en-US" sz="2400" dirty="0" smtClean="0">
                <a:solidFill>
                  <a:srgbClr val="000000"/>
                </a:solidFill>
                <a:latin typeface="Arial" pitchFamily="34" charset="0"/>
              </a:endParaRPr>
            </a:p>
          </p:txBody>
        </p:sp>
        <p:sp>
          <p:nvSpPr>
            <p:cNvPr id="46" name="Text Box 17"/>
            <p:cNvSpPr txBox="1">
              <a:spLocks noChangeArrowheads="1"/>
            </p:cNvSpPr>
            <p:nvPr/>
          </p:nvSpPr>
          <p:spPr bwMode="auto">
            <a:xfrm>
              <a:off x="7538132" y="4763321"/>
              <a:ext cx="356188"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L</a:t>
              </a:r>
            </a:p>
          </p:txBody>
        </p:sp>
        <p:sp>
          <p:nvSpPr>
            <p:cNvPr id="47" name="Line 18"/>
            <p:cNvSpPr>
              <a:spLocks noChangeShapeType="1"/>
            </p:cNvSpPr>
            <p:nvPr/>
          </p:nvSpPr>
          <p:spPr bwMode="auto">
            <a:xfrm>
              <a:off x="7397614"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smtClean="0">
                <a:solidFill>
                  <a:srgbClr val="000000"/>
                </a:solidFill>
                <a:latin typeface="Arial" pitchFamily="34" charset="0"/>
              </a:endParaRPr>
            </a:p>
          </p:txBody>
        </p:sp>
        <p:sp>
          <p:nvSpPr>
            <p:cNvPr id="48" name="Text Box 16"/>
            <p:cNvSpPr txBox="1">
              <a:spLocks noChangeArrowheads="1"/>
            </p:cNvSpPr>
            <p:nvPr/>
          </p:nvSpPr>
          <p:spPr bwMode="auto">
            <a:xfrm>
              <a:off x="7056394" y="4556398"/>
              <a:ext cx="364203"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smtClean="0">
                  <a:solidFill>
                    <a:srgbClr val="000000"/>
                  </a:solidFill>
                  <a:latin typeface="Arial" pitchFamily="34" charset="0"/>
                </a:rPr>
                <a:t>=</a:t>
              </a:r>
            </a:p>
          </p:txBody>
        </p:sp>
      </p:grpSp>
    </p:spTree>
    <p:extLst>
      <p:ext uri="{BB962C8B-B14F-4D97-AF65-F5344CB8AC3E}">
        <p14:creationId xmlns="" xmlns:p14="http://schemas.microsoft.com/office/powerpoint/2010/main" val="271112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444843" y="1019421"/>
            <a:ext cx="8229600" cy="846445"/>
          </a:xfrm>
        </p:spPr>
        <p:txBody>
          <a:bodyPr>
            <a:normAutofit/>
          </a:bodyPr>
          <a:lstStyle/>
          <a:p>
            <a:pPr marL="0" indent="0">
              <a:buNone/>
            </a:pPr>
            <a:r>
              <a:rPr lang="en-US" sz="2400" dirty="0" smtClean="0"/>
              <a:t>Product </a:t>
            </a:r>
            <a:r>
              <a:rPr lang="en-US" sz="2400" dirty="0"/>
              <a:t>molecules of one equilibrium constant are involved in a second equilibrium process.</a:t>
            </a:r>
          </a:p>
        </p:txBody>
      </p:sp>
      <p:sp>
        <p:nvSpPr>
          <p:cNvPr id="69637" name="Text Box 5"/>
          <p:cNvSpPr txBox="1">
            <a:spLocks noChangeArrowheads="1"/>
          </p:cNvSpPr>
          <p:nvPr/>
        </p:nvSpPr>
        <p:spPr bwMode="auto">
          <a:xfrm>
            <a:off x="1326297" y="2051208"/>
            <a:ext cx="2829621" cy="5847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200" dirty="0" smtClean="0">
                <a:solidFill>
                  <a:prstClr val="black"/>
                </a:solidFill>
              </a:rPr>
              <a:t>A + B          C + D</a:t>
            </a:r>
          </a:p>
        </p:txBody>
      </p:sp>
      <p:sp>
        <p:nvSpPr>
          <p:cNvPr id="69642" name="Text Box 10"/>
          <p:cNvSpPr txBox="1">
            <a:spLocks noChangeArrowheads="1"/>
          </p:cNvSpPr>
          <p:nvPr/>
        </p:nvSpPr>
        <p:spPr bwMode="auto">
          <a:xfrm>
            <a:off x="1326297" y="2543421"/>
            <a:ext cx="2759089" cy="5847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200" dirty="0" smtClean="0">
                <a:solidFill>
                  <a:prstClr val="black"/>
                </a:solidFill>
              </a:rPr>
              <a:t>C + D          E + F</a:t>
            </a:r>
          </a:p>
        </p:txBody>
      </p:sp>
      <p:sp>
        <p:nvSpPr>
          <p:cNvPr id="69646" name="Line 14"/>
          <p:cNvSpPr>
            <a:spLocks noChangeShapeType="1"/>
          </p:cNvSpPr>
          <p:nvPr/>
        </p:nvSpPr>
        <p:spPr bwMode="auto">
          <a:xfrm>
            <a:off x="1326297" y="3113892"/>
            <a:ext cx="266700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3200" smtClean="0">
              <a:solidFill>
                <a:prstClr val="black"/>
              </a:solidFill>
            </a:endParaRPr>
          </a:p>
        </p:txBody>
      </p:sp>
      <p:sp>
        <p:nvSpPr>
          <p:cNvPr id="69648" name="Text Box 16"/>
          <p:cNvSpPr txBox="1">
            <a:spLocks noChangeArrowheads="1"/>
          </p:cNvSpPr>
          <p:nvPr/>
        </p:nvSpPr>
        <p:spPr bwMode="auto">
          <a:xfrm>
            <a:off x="1326297" y="3153021"/>
            <a:ext cx="2746265" cy="5847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200" dirty="0" smtClean="0">
                <a:solidFill>
                  <a:prstClr val="black"/>
                </a:solidFill>
              </a:rPr>
              <a:t>A + B          E + F</a:t>
            </a:r>
          </a:p>
        </p:txBody>
      </p:sp>
      <p:grpSp>
        <p:nvGrpSpPr>
          <p:cNvPr id="2" name="Group 20"/>
          <p:cNvGrpSpPr>
            <a:grpSpLocks/>
          </p:cNvGrpSpPr>
          <p:nvPr/>
        </p:nvGrpSpPr>
        <p:grpSpPr bwMode="auto">
          <a:xfrm>
            <a:off x="4438127" y="2034740"/>
            <a:ext cx="544513" cy="646114"/>
            <a:chOff x="758" y="1899"/>
            <a:chExt cx="343" cy="407"/>
          </a:xfrm>
        </p:grpSpPr>
        <p:sp>
          <p:nvSpPr>
            <p:cNvPr id="69653" name="Text Box 21"/>
            <p:cNvSpPr txBox="1">
              <a:spLocks noChangeArrowheads="1"/>
            </p:cNvSpPr>
            <p:nvPr/>
          </p:nvSpPr>
          <p:spPr bwMode="auto">
            <a:xfrm>
              <a:off x="758" y="1945"/>
              <a:ext cx="343"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dirty="0" err="1" smtClean="0">
                  <a:solidFill>
                    <a:prstClr val="black"/>
                  </a:solidFill>
                </a:rPr>
                <a:t>K</a:t>
              </a:r>
              <a:r>
                <a:rPr lang="en-US" sz="2800" i="1" baseline="-25000" dirty="0" err="1" smtClean="0">
                  <a:solidFill>
                    <a:prstClr val="black"/>
                  </a:solidFill>
                </a:rPr>
                <a:t>c</a:t>
              </a:r>
              <a:r>
                <a:rPr lang="en-US" sz="2800" dirty="0" smtClean="0">
                  <a:solidFill>
                    <a:prstClr val="black"/>
                  </a:solidFill>
                </a:rPr>
                <a:t> </a:t>
              </a:r>
              <a:endParaRPr lang="en-US" sz="2800" i="1" dirty="0" smtClean="0">
                <a:solidFill>
                  <a:prstClr val="black"/>
                </a:solidFill>
              </a:endParaRPr>
            </a:p>
          </p:txBody>
        </p:sp>
        <p:sp>
          <p:nvSpPr>
            <p:cNvPr id="69654" name="Text Box 22"/>
            <p:cNvSpPr txBox="1">
              <a:spLocks noChangeArrowheads="1"/>
            </p:cNvSpPr>
            <p:nvPr/>
          </p:nvSpPr>
          <p:spPr bwMode="auto">
            <a:xfrm>
              <a:off x="888" y="1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dirty="0" smtClean="0">
                  <a:solidFill>
                    <a:prstClr val="black"/>
                  </a:solidFill>
                </a:rPr>
                <a:t>‘</a:t>
              </a:r>
            </a:p>
          </p:txBody>
        </p:sp>
      </p:grpSp>
      <p:grpSp>
        <p:nvGrpSpPr>
          <p:cNvPr id="3" name="Group 23"/>
          <p:cNvGrpSpPr>
            <a:grpSpLocks/>
          </p:cNvGrpSpPr>
          <p:nvPr/>
        </p:nvGrpSpPr>
        <p:grpSpPr bwMode="auto">
          <a:xfrm>
            <a:off x="4436069" y="2555785"/>
            <a:ext cx="566738" cy="646114"/>
            <a:chOff x="936" y="2899"/>
            <a:chExt cx="357" cy="407"/>
          </a:xfrm>
        </p:grpSpPr>
        <p:sp>
          <p:nvSpPr>
            <p:cNvPr id="69656" name="Text Box 24"/>
            <p:cNvSpPr txBox="1">
              <a:spLocks noChangeArrowheads="1"/>
            </p:cNvSpPr>
            <p:nvPr/>
          </p:nvSpPr>
          <p:spPr bwMode="auto">
            <a:xfrm>
              <a:off x="936" y="2948"/>
              <a:ext cx="343"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smtClean="0">
                  <a:solidFill>
                    <a:prstClr val="black"/>
                  </a:solidFill>
                </a:rPr>
                <a:t>K</a:t>
              </a:r>
              <a:r>
                <a:rPr lang="en-US" sz="2800" i="1" baseline="-25000" smtClean="0">
                  <a:solidFill>
                    <a:prstClr val="black"/>
                  </a:solidFill>
                </a:rPr>
                <a:t>c</a:t>
              </a:r>
              <a:r>
                <a:rPr lang="en-US" sz="2800" smtClean="0">
                  <a:solidFill>
                    <a:prstClr val="black"/>
                  </a:solidFill>
                </a:rPr>
                <a:t> </a:t>
              </a:r>
              <a:endParaRPr lang="en-US" sz="2800" i="1" smtClean="0">
                <a:solidFill>
                  <a:prstClr val="black"/>
                </a:solidFill>
              </a:endParaRPr>
            </a:p>
          </p:txBody>
        </p:sp>
        <p:sp>
          <p:nvSpPr>
            <p:cNvPr id="69657" name="Text Box 25"/>
            <p:cNvSpPr txBox="1">
              <a:spLocks noChangeArrowheads="1"/>
            </p:cNvSpPr>
            <p:nvPr/>
          </p:nvSpPr>
          <p:spPr bwMode="auto">
            <a:xfrm>
              <a:off x="1104" y="2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smtClean="0">
                  <a:solidFill>
                    <a:prstClr val="black"/>
                  </a:solidFill>
                </a:rPr>
                <a:t>‘</a:t>
              </a:r>
            </a:p>
          </p:txBody>
        </p:sp>
        <p:sp>
          <p:nvSpPr>
            <p:cNvPr id="69658" name="Text Box 26"/>
            <p:cNvSpPr txBox="1">
              <a:spLocks noChangeArrowheads="1"/>
            </p:cNvSpPr>
            <p:nvPr/>
          </p:nvSpPr>
          <p:spPr bwMode="auto">
            <a:xfrm>
              <a:off x="1064" y="2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dirty="0" smtClean="0">
                  <a:solidFill>
                    <a:prstClr val="black"/>
                  </a:solidFill>
                </a:rPr>
                <a:t>‘</a:t>
              </a:r>
            </a:p>
          </p:txBody>
        </p:sp>
      </p:grpSp>
      <p:sp>
        <p:nvSpPr>
          <p:cNvPr id="69659" name="Text Box 27"/>
          <p:cNvSpPr txBox="1">
            <a:spLocks noChangeArrowheads="1"/>
          </p:cNvSpPr>
          <p:nvPr/>
        </p:nvSpPr>
        <p:spPr bwMode="auto">
          <a:xfrm>
            <a:off x="4436069" y="3150963"/>
            <a:ext cx="462819" cy="52322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dirty="0" err="1" smtClean="0">
                <a:solidFill>
                  <a:prstClr val="black"/>
                </a:solidFill>
              </a:rPr>
              <a:t>K</a:t>
            </a:r>
            <a:r>
              <a:rPr lang="en-US" sz="2800" i="1" baseline="-25000" dirty="0" err="1" smtClean="0">
                <a:solidFill>
                  <a:prstClr val="black"/>
                </a:solidFill>
              </a:rPr>
              <a:t>c</a:t>
            </a:r>
            <a:endParaRPr lang="en-US" sz="2800" i="1" dirty="0" smtClean="0">
              <a:solidFill>
                <a:prstClr val="black"/>
              </a:solidFill>
            </a:endParaRPr>
          </a:p>
        </p:txBody>
      </p:sp>
      <p:grpSp>
        <p:nvGrpSpPr>
          <p:cNvPr id="4" name="Group 28"/>
          <p:cNvGrpSpPr>
            <a:grpSpLocks/>
          </p:cNvGrpSpPr>
          <p:nvPr/>
        </p:nvGrpSpPr>
        <p:grpSpPr bwMode="auto">
          <a:xfrm>
            <a:off x="918510" y="4390768"/>
            <a:ext cx="1903413" cy="646114"/>
            <a:chOff x="1382" y="2328"/>
            <a:chExt cx="1199" cy="407"/>
          </a:xfrm>
        </p:grpSpPr>
        <p:sp>
          <p:nvSpPr>
            <p:cNvPr id="69661" name="Text Box 29"/>
            <p:cNvSpPr txBox="1">
              <a:spLocks noChangeArrowheads="1"/>
            </p:cNvSpPr>
            <p:nvPr/>
          </p:nvSpPr>
          <p:spPr bwMode="auto">
            <a:xfrm>
              <a:off x="1382" y="2377"/>
              <a:ext cx="508"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dirty="0" err="1" smtClean="0">
                  <a:solidFill>
                    <a:prstClr val="black"/>
                  </a:solidFill>
                </a:rPr>
                <a:t>K</a:t>
              </a:r>
              <a:r>
                <a:rPr lang="en-US" sz="2800" i="1" baseline="-25000" dirty="0" err="1" smtClean="0">
                  <a:solidFill>
                    <a:prstClr val="black"/>
                  </a:solidFill>
                </a:rPr>
                <a:t>c</a:t>
              </a:r>
              <a:r>
                <a:rPr lang="en-US" sz="2800" dirty="0" smtClean="0">
                  <a:solidFill>
                    <a:prstClr val="black"/>
                  </a:solidFill>
                </a:rPr>
                <a:t> = </a:t>
              </a:r>
              <a:endParaRPr lang="en-US" sz="2800" i="1" dirty="0" smtClean="0">
                <a:solidFill>
                  <a:prstClr val="black"/>
                </a:solidFill>
              </a:endParaRPr>
            </a:p>
          </p:txBody>
        </p:sp>
        <p:grpSp>
          <p:nvGrpSpPr>
            <p:cNvPr id="5" name="Group 30"/>
            <p:cNvGrpSpPr>
              <a:grpSpLocks/>
            </p:cNvGrpSpPr>
            <p:nvPr/>
          </p:nvGrpSpPr>
          <p:grpSpPr bwMode="auto">
            <a:xfrm>
              <a:off x="2224" y="2328"/>
              <a:ext cx="357" cy="407"/>
              <a:chOff x="936" y="2899"/>
              <a:chExt cx="357" cy="407"/>
            </a:xfrm>
          </p:grpSpPr>
          <p:sp>
            <p:nvSpPr>
              <p:cNvPr id="69663" name="Text Box 31"/>
              <p:cNvSpPr txBox="1">
                <a:spLocks noChangeArrowheads="1"/>
              </p:cNvSpPr>
              <p:nvPr/>
            </p:nvSpPr>
            <p:spPr bwMode="auto">
              <a:xfrm>
                <a:off x="936" y="2948"/>
                <a:ext cx="343"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smtClean="0">
                    <a:solidFill>
                      <a:prstClr val="black"/>
                    </a:solidFill>
                  </a:rPr>
                  <a:t>K</a:t>
                </a:r>
                <a:r>
                  <a:rPr lang="en-US" sz="2800" i="1" baseline="-25000" smtClean="0">
                    <a:solidFill>
                      <a:prstClr val="black"/>
                    </a:solidFill>
                  </a:rPr>
                  <a:t>c</a:t>
                </a:r>
                <a:r>
                  <a:rPr lang="en-US" sz="2800" smtClean="0">
                    <a:solidFill>
                      <a:prstClr val="black"/>
                    </a:solidFill>
                  </a:rPr>
                  <a:t> </a:t>
                </a:r>
                <a:endParaRPr lang="en-US" sz="2800" i="1" smtClean="0">
                  <a:solidFill>
                    <a:prstClr val="black"/>
                  </a:solidFill>
                </a:endParaRPr>
              </a:p>
            </p:txBody>
          </p:sp>
          <p:sp>
            <p:nvSpPr>
              <p:cNvPr id="69664" name="Text Box 32"/>
              <p:cNvSpPr txBox="1">
                <a:spLocks noChangeArrowheads="1"/>
              </p:cNvSpPr>
              <p:nvPr/>
            </p:nvSpPr>
            <p:spPr bwMode="auto">
              <a:xfrm>
                <a:off x="1104" y="2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smtClean="0">
                    <a:solidFill>
                      <a:prstClr val="black"/>
                    </a:solidFill>
                  </a:rPr>
                  <a:t>‘</a:t>
                </a:r>
              </a:p>
            </p:txBody>
          </p:sp>
          <p:sp>
            <p:nvSpPr>
              <p:cNvPr id="69665" name="Text Box 33"/>
              <p:cNvSpPr txBox="1">
                <a:spLocks noChangeArrowheads="1"/>
              </p:cNvSpPr>
              <p:nvPr/>
            </p:nvSpPr>
            <p:spPr bwMode="auto">
              <a:xfrm>
                <a:off x="1064" y="2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dirty="0" smtClean="0">
                    <a:solidFill>
                      <a:prstClr val="black"/>
                    </a:solidFill>
                  </a:rPr>
                  <a:t>‘</a:t>
                </a:r>
              </a:p>
            </p:txBody>
          </p:sp>
        </p:grpSp>
        <p:grpSp>
          <p:nvGrpSpPr>
            <p:cNvPr id="6" name="Group 34"/>
            <p:cNvGrpSpPr>
              <a:grpSpLocks/>
            </p:cNvGrpSpPr>
            <p:nvPr/>
          </p:nvGrpSpPr>
          <p:grpSpPr bwMode="auto">
            <a:xfrm>
              <a:off x="1847" y="2328"/>
              <a:ext cx="343" cy="407"/>
              <a:chOff x="758" y="1899"/>
              <a:chExt cx="343" cy="407"/>
            </a:xfrm>
          </p:grpSpPr>
          <p:sp>
            <p:nvSpPr>
              <p:cNvPr id="69667" name="Text Box 35"/>
              <p:cNvSpPr txBox="1">
                <a:spLocks noChangeArrowheads="1"/>
              </p:cNvSpPr>
              <p:nvPr/>
            </p:nvSpPr>
            <p:spPr bwMode="auto">
              <a:xfrm>
                <a:off x="758" y="1945"/>
                <a:ext cx="343"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smtClean="0">
                    <a:solidFill>
                      <a:prstClr val="black"/>
                    </a:solidFill>
                  </a:rPr>
                  <a:t>K</a:t>
                </a:r>
                <a:r>
                  <a:rPr lang="en-US" sz="2800" i="1" baseline="-25000" smtClean="0">
                    <a:solidFill>
                      <a:prstClr val="black"/>
                    </a:solidFill>
                  </a:rPr>
                  <a:t>c</a:t>
                </a:r>
                <a:r>
                  <a:rPr lang="en-US" sz="2800" smtClean="0">
                    <a:solidFill>
                      <a:prstClr val="black"/>
                    </a:solidFill>
                  </a:rPr>
                  <a:t> </a:t>
                </a:r>
                <a:endParaRPr lang="en-US" sz="2800" i="1" smtClean="0">
                  <a:solidFill>
                    <a:prstClr val="black"/>
                  </a:solidFill>
                </a:endParaRPr>
              </a:p>
            </p:txBody>
          </p:sp>
          <p:sp>
            <p:nvSpPr>
              <p:cNvPr id="69668" name="Text Box 36"/>
              <p:cNvSpPr txBox="1">
                <a:spLocks noChangeArrowheads="1"/>
              </p:cNvSpPr>
              <p:nvPr/>
            </p:nvSpPr>
            <p:spPr bwMode="auto">
              <a:xfrm>
                <a:off x="888" y="1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smtClean="0">
                    <a:solidFill>
                      <a:prstClr val="black"/>
                    </a:solidFill>
                  </a:rPr>
                  <a:t>‘</a:t>
                </a:r>
              </a:p>
            </p:txBody>
          </p:sp>
        </p:grpSp>
        <p:sp>
          <p:nvSpPr>
            <p:cNvPr id="69669" name="Text Box 37"/>
            <p:cNvSpPr txBox="1">
              <a:spLocks noChangeArrowheads="1"/>
            </p:cNvSpPr>
            <p:nvPr/>
          </p:nvSpPr>
          <p:spPr bwMode="auto">
            <a:xfrm>
              <a:off x="2080" y="2376"/>
              <a:ext cx="214"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dirty="0" smtClean="0">
                  <a:solidFill>
                    <a:prstClr val="black"/>
                  </a:solidFill>
                </a:rPr>
                <a:t>x</a:t>
              </a:r>
            </a:p>
          </p:txBody>
        </p:sp>
      </p:grpSp>
      <p:grpSp>
        <p:nvGrpSpPr>
          <p:cNvPr id="7" name="Group 38"/>
          <p:cNvGrpSpPr>
            <a:grpSpLocks/>
          </p:cNvGrpSpPr>
          <p:nvPr/>
        </p:nvGrpSpPr>
        <p:grpSpPr bwMode="auto">
          <a:xfrm>
            <a:off x="5912709" y="1898820"/>
            <a:ext cx="1671638" cy="928688"/>
            <a:chOff x="844" y="1440"/>
            <a:chExt cx="1053" cy="585"/>
          </a:xfrm>
        </p:grpSpPr>
        <p:grpSp>
          <p:nvGrpSpPr>
            <p:cNvPr id="8" name="Group 39"/>
            <p:cNvGrpSpPr>
              <a:grpSpLocks/>
            </p:cNvGrpSpPr>
            <p:nvPr/>
          </p:nvGrpSpPr>
          <p:grpSpPr bwMode="auto">
            <a:xfrm>
              <a:off x="844" y="1531"/>
              <a:ext cx="456" cy="407"/>
              <a:chOff x="758" y="1899"/>
              <a:chExt cx="456" cy="407"/>
            </a:xfrm>
          </p:grpSpPr>
          <p:sp>
            <p:nvSpPr>
              <p:cNvPr id="69672" name="Text Box 40"/>
              <p:cNvSpPr txBox="1">
                <a:spLocks noChangeArrowheads="1"/>
              </p:cNvSpPr>
              <p:nvPr/>
            </p:nvSpPr>
            <p:spPr bwMode="auto">
              <a:xfrm>
                <a:off x="758" y="1945"/>
                <a:ext cx="456"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smtClean="0">
                    <a:solidFill>
                      <a:prstClr val="black"/>
                    </a:solidFill>
                  </a:rPr>
                  <a:t>K</a:t>
                </a:r>
                <a:r>
                  <a:rPr lang="en-US" sz="2800" i="1" baseline="-25000" smtClean="0">
                    <a:solidFill>
                      <a:prstClr val="black"/>
                    </a:solidFill>
                  </a:rPr>
                  <a:t>c</a:t>
                </a:r>
                <a:r>
                  <a:rPr lang="en-US" sz="2800" smtClean="0">
                    <a:solidFill>
                      <a:prstClr val="black"/>
                    </a:solidFill>
                  </a:rPr>
                  <a:t> =</a:t>
                </a:r>
                <a:endParaRPr lang="en-US" sz="2800" i="1" smtClean="0">
                  <a:solidFill>
                    <a:prstClr val="black"/>
                  </a:solidFill>
                </a:endParaRPr>
              </a:p>
            </p:txBody>
          </p:sp>
          <p:sp>
            <p:nvSpPr>
              <p:cNvPr id="69673" name="Text Box 41"/>
              <p:cNvSpPr txBox="1">
                <a:spLocks noChangeArrowheads="1"/>
              </p:cNvSpPr>
              <p:nvPr/>
            </p:nvSpPr>
            <p:spPr bwMode="auto">
              <a:xfrm>
                <a:off x="888" y="1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smtClean="0">
                    <a:solidFill>
                      <a:prstClr val="black"/>
                    </a:solidFill>
                  </a:rPr>
                  <a:t>‘</a:t>
                </a:r>
              </a:p>
            </p:txBody>
          </p:sp>
        </p:grpSp>
        <p:grpSp>
          <p:nvGrpSpPr>
            <p:cNvPr id="9" name="Group 42"/>
            <p:cNvGrpSpPr>
              <a:grpSpLocks/>
            </p:cNvGrpSpPr>
            <p:nvPr/>
          </p:nvGrpSpPr>
          <p:grpSpPr bwMode="auto">
            <a:xfrm>
              <a:off x="1242" y="1440"/>
              <a:ext cx="655" cy="585"/>
              <a:chOff x="1532" y="1440"/>
              <a:chExt cx="655" cy="585"/>
            </a:xfrm>
          </p:grpSpPr>
          <p:sp>
            <p:nvSpPr>
              <p:cNvPr id="69675" name="Text Box 43"/>
              <p:cNvSpPr txBox="1">
                <a:spLocks noChangeArrowheads="1"/>
              </p:cNvSpPr>
              <p:nvPr/>
            </p:nvSpPr>
            <p:spPr bwMode="auto">
              <a:xfrm>
                <a:off x="1532" y="1440"/>
                <a:ext cx="655"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smtClean="0">
                    <a:solidFill>
                      <a:prstClr val="black"/>
                    </a:solidFill>
                  </a:rPr>
                  <a:t>[C][D]</a:t>
                </a:r>
              </a:p>
            </p:txBody>
          </p:sp>
          <p:sp>
            <p:nvSpPr>
              <p:cNvPr id="69676" name="Text Box 44"/>
              <p:cNvSpPr txBox="1">
                <a:spLocks noChangeArrowheads="1"/>
              </p:cNvSpPr>
              <p:nvPr/>
            </p:nvSpPr>
            <p:spPr bwMode="auto">
              <a:xfrm>
                <a:off x="1535" y="1695"/>
                <a:ext cx="64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smtClean="0">
                    <a:solidFill>
                      <a:prstClr val="black"/>
                    </a:solidFill>
                  </a:rPr>
                  <a:t>[A][B]</a:t>
                </a:r>
              </a:p>
            </p:txBody>
          </p:sp>
          <p:sp>
            <p:nvSpPr>
              <p:cNvPr id="69677" name="Line 45"/>
              <p:cNvSpPr>
                <a:spLocks noChangeShapeType="1"/>
              </p:cNvSpPr>
              <p:nvPr/>
            </p:nvSpPr>
            <p:spPr bwMode="auto">
              <a:xfrm>
                <a:off x="1624" y="1712"/>
                <a:ext cx="48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2800" smtClean="0">
                  <a:solidFill>
                    <a:prstClr val="black"/>
                  </a:solidFill>
                </a:endParaRPr>
              </a:p>
            </p:txBody>
          </p:sp>
        </p:grpSp>
      </p:grpSp>
      <p:grpSp>
        <p:nvGrpSpPr>
          <p:cNvPr id="10" name="Group 46"/>
          <p:cNvGrpSpPr>
            <a:grpSpLocks/>
          </p:cNvGrpSpPr>
          <p:nvPr/>
        </p:nvGrpSpPr>
        <p:grpSpPr bwMode="auto">
          <a:xfrm>
            <a:off x="5912709" y="2813224"/>
            <a:ext cx="1652588" cy="928689"/>
            <a:chOff x="840" y="2049"/>
            <a:chExt cx="1041" cy="585"/>
          </a:xfrm>
        </p:grpSpPr>
        <p:sp>
          <p:nvSpPr>
            <p:cNvPr id="69679" name="Text Box 47"/>
            <p:cNvSpPr txBox="1">
              <a:spLocks noChangeArrowheads="1"/>
            </p:cNvSpPr>
            <p:nvPr/>
          </p:nvSpPr>
          <p:spPr bwMode="auto">
            <a:xfrm>
              <a:off x="840" y="2185"/>
              <a:ext cx="456"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dirty="0" err="1" smtClean="0">
                  <a:solidFill>
                    <a:prstClr val="black"/>
                  </a:solidFill>
                </a:rPr>
                <a:t>K</a:t>
              </a:r>
              <a:r>
                <a:rPr lang="en-US" sz="2800" i="1" baseline="-25000" dirty="0" err="1" smtClean="0">
                  <a:solidFill>
                    <a:prstClr val="black"/>
                  </a:solidFill>
                </a:rPr>
                <a:t>c</a:t>
              </a:r>
              <a:r>
                <a:rPr lang="en-US" sz="2800" dirty="0" smtClean="0">
                  <a:solidFill>
                    <a:prstClr val="black"/>
                  </a:solidFill>
                </a:rPr>
                <a:t> =</a:t>
              </a:r>
              <a:endParaRPr lang="en-US" sz="2800" i="1" dirty="0" smtClean="0">
                <a:solidFill>
                  <a:prstClr val="black"/>
                </a:solidFill>
              </a:endParaRPr>
            </a:p>
          </p:txBody>
        </p:sp>
        <p:sp>
          <p:nvSpPr>
            <p:cNvPr id="69680" name="Text Box 48"/>
            <p:cNvSpPr txBox="1">
              <a:spLocks noChangeArrowheads="1"/>
            </p:cNvSpPr>
            <p:nvPr/>
          </p:nvSpPr>
          <p:spPr bwMode="auto">
            <a:xfrm>
              <a:off x="970" y="213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smtClean="0">
                  <a:solidFill>
                    <a:prstClr val="black"/>
                  </a:solidFill>
                </a:rPr>
                <a:t>‘</a:t>
              </a:r>
            </a:p>
          </p:txBody>
        </p:sp>
        <p:sp>
          <p:nvSpPr>
            <p:cNvPr id="69681" name="Text Box 49"/>
            <p:cNvSpPr txBox="1">
              <a:spLocks noChangeArrowheads="1"/>
            </p:cNvSpPr>
            <p:nvPr/>
          </p:nvSpPr>
          <p:spPr bwMode="auto">
            <a:xfrm>
              <a:off x="1008" y="2136"/>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smtClean="0">
                  <a:solidFill>
                    <a:prstClr val="black"/>
                  </a:solidFill>
                </a:rPr>
                <a:t>‘</a:t>
              </a:r>
            </a:p>
          </p:txBody>
        </p:sp>
        <p:grpSp>
          <p:nvGrpSpPr>
            <p:cNvPr id="11" name="Group 50"/>
            <p:cNvGrpSpPr>
              <a:grpSpLocks/>
            </p:cNvGrpSpPr>
            <p:nvPr/>
          </p:nvGrpSpPr>
          <p:grpSpPr bwMode="auto">
            <a:xfrm>
              <a:off x="1226" y="2049"/>
              <a:ext cx="655" cy="585"/>
              <a:chOff x="1534" y="1440"/>
              <a:chExt cx="655" cy="585"/>
            </a:xfrm>
          </p:grpSpPr>
          <p:sp>
            <p:nvSpPr>
              <p:cNvPr id="69683" name="Text Box 51"/>
              <p:cNvSpPr txBox="1">
                <a:spLocks noChangeArrowheads="1"/>
              </p:cNvSpPr>
              <p:nvPr/>
            </p:nvSpPr>
            <p:spPr bwMode="auto">
              <a:xfrm>
                <a:off x="1554" y="1440"/>
                <a:ext cx="60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smtClean="0">
                    <a:solidFill>
                      <a:prstClr val="black"/>
                    </a:solidFill>
                  </a:rPr>
                  <a:t>[E][F]</a:t>
                </a:r>
              </a:p>
            </p:txBody>
          </p:sp>
          <p:sp>
            <p:nvSpPr>
              <p:cNvPr id="69684" name="Text Box 52"/>
              <p:cNvSpPr txBox="1">
                <a:spLocks noChangeArrowheads="1"/>
              </p:cNvSpPr>
              <p:nvPr/>
            </p:nvSpPr>
            <p:spPr bwMode="auto">
              <a:xfrm>
                <a:off x="1534" y="1695"/>
                <a:ext cx="655"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smtClean="0">
                    <a:solidFill>
                      <a:prstClr val="black"/>
                    </a:solidFill>
                  </a:rPr>
                  <a:t>[C][D]</a:t>
                </a:r>
              </a:p>
            </p:txBody>
          </p:sp>
          <p:sp>
            <p:nvSpPr>
              <p:cNvPr id="69685" name="Line 53"/>
              <p:cNvSpPr>
                <a:spLocks noChangeShapeType="1"/>
              </p:cNvSpPr>
              <p:nvPr/>
            </p:nvSpPr>
            <p:spPr bwMode="auto">
              <a:xfrm>
                <a:off x="1624" y="1712"/>
                <a:ext cx="48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2800" smtClean="0">
                  <a:solidFill>
                    <a:prstClr val="black"/>
                  </a:solidFill>
                </a:endParaRPr>
              </a:p>
            </p:txBody>
          </p:sp>
        </p:grpSp>
      </p:grpSp>
      <p:grpSp>
        <p:nvGrpSpPr>
          <p:cNvPr id="12" name="Group 54"/>
          <p:cNvGrpSpPr>
            <a:grpSpLocks/>
          </p:cNvGrpSpPr>
          <p:nvPr/>
        </p:nvGrpSpPr>
        <p:grpSpPr bwMode="auto">
          <a:xfrm>
            <a:off x="6044511" y="4244200"/>
            <a:ext cx="1670051" cy="928688"/>
            <a:chOff x="2984" y="1617"/>
            <a:chExt cx="1052" cy="585"/>
          </a:xfrm>
        </p:grpSpPr>
        <p:grpSp>
          <p:nvGrpSpPr>
            <p:cNvPr id="13" name="Group 55"/>
            <p:cNvGrpSpPr>
              <a:grpSpLocks/>
            </p:cNvGrpSpPr>
            <p:nvPr/>
          </p:nvGrpSpPr>
          <p:grpSpPr bwMode="auto">
            <a:xfrm>
              <a:off x="3387" y="1617"/>
              <a:ext cx="649" cy="585"/>
              <a:chOff x="1535" y="1440"/>
              <a:chExt cx="649" cy="585"/>
            </a:xfrm>
          </p:grpSpPr>
          <p:sp>
            <p:nvSpPr>
              <p:cNvPr id="69688" name="Text Box 56"/>
              <p:cNvSpPr txBox="1">
                <a:spLocks noChangeArrowheads="1"/>
              </p:cNvSpPr>
              <p:nvPr/>
            </p:nvSpPr>
            <p:spPr bwMode="auto">
              <a:xfrm>
                <a:off x="1554" y="1440"/>
                <a:ext cx="60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smtClean="0">
                    <a:solidFill>
                      <a:prstClr val="black"/>
                    </a:solidFill>
                  </a:rPr>
                  <a:t>[E][F]</a:t>
                </a:r>
              </a:p>
            </p:txBody>
          </p:sp>
          <p:sp>
            <p:nvSpPr>
              <p:cNvPr id="69689" name="Text Box 57"/>
              <p:cNvSpPr txBox="1">
                <a:spLocks noChangeArrowheads="1"/>
              </p:cNvSpPr>
              <p:nvPr/>
            </p:nvSpPr>
            <p:spPr bwMode="auto">
              <a:xfrm>
                <a:off x="1535" y="1695"/>
                <a:ext cx="64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smtClean="0">
                    <a:solidFill>
                      <a:prstClr val="black"/>
                    </a:solidFill>
                  </a:rPr>
                  <a:t>[A][B]</a:t>
                </a:r>
              </a:p>
            </p:txBody>
          </p:sp>
          <p:sp>
            <p:nvSpPr>
              <p:cNvPr id="69690" name="Line 58"/>
              <p:cNvSpPr>
                <a:spLocks noChangeShapeType="1"/>
              </p:cNvSpPr>
              <p:nvPr/>
            </p:nvSpPr>
            <p:spPr bwMode="auto">
              <a:xfrm>
                <a:off x="1624" y="1712"/>
                <a:ext cx="48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2800" smtClean="0">
                  <a:solidFill>
                    <a:prstClr val="black"/>
                  </a:solidFill>
                </a:endParaRPr>
              </a:p>
            </p:txBody>
          </p:sp>
        </p:grpSp>
        <p:sp>
          <p:nvSpPr>
            <p:cNvPr id="69691" name="Text Box 59"/>
            <p:cNvSpPr txBox="1">
              <a:spLocks noChangeArrowheads="1"/>
            </p:cNvSpPr>
            <p:nvPr/>
          </p:nvSpPr>
          <p:spPr bwMode="auto">
            <a:xfrm>
              <a:off x="2984" y="1744"/>
              <a:ext cx="508"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dirty="0" err="1" smtClean="0">
                  <a:solidFill>
                    <a:prstClr val="black"/>
                  </a:solidFill>
                </a:rPr>
                <a:t>K</a:t>
              </a:r>
              <a:r>
                <a:rPr lang="en-US" sz="2800" i="1" baseline="-25000" dirty="0" err="1" smtClean="0">
                  <a:solidFill>
                    <a:prstClr val="black"/>
                  </a:solidFill>
                </a:rPr>
                <a:t>c</a:t>
              </a:r>
              <a:r>
                <a:rPr lang="en-US" sz="2800" dirty="0" smtClean="0">
                  <a:solidFill>
                    <a:prstClr val="black"/>
                  </a:solidFill>
                </a:rPr>
                <a:t> = </a:t>
              </a:r>
              <a:endParaRPr lang="en-US" sz="2800" i="1" dirty="0" smtClean="0">
                <a:solidFill>
                  <a:prstClr val="black"/>
                </a:solidFill>
              </a:endParaRPr>
            </a:p>
          </p:txBody>
        </p:sp>
      </p:grpSp>
      <p:sp>
        <p:nvSpPr>
          <p:cNvPr id="60" name="Text Box 70"/>
          <p:cNvSpPr txBox="1">
            <a:spLocks noChangeArrowheads="1"/>
          </p:cNvSpPr>
          <p:nvPr/>
        </p:nvSpPr>
        <p:spPr bwMode="auto">
          <a:xfrm>
            <a:off x="387027" y="5513290"/>
            <a:ext cx="8313738" cy="1015663"/>
          </a:xfrm>
          <a:prstGeom prst="rect">
            <a:avLst/>
          </a:prstGeom>
          <a:noFill/>
          <a:ln w="9525">
            <a:noFill/>
            <a:miter lim="800000"/>
            <a:headEnd/>
            <a:tailEnd/>
          </a:ln>
        </p:spPr>
        <p:txBody>
          <a:bodyPr>
            <a:spAutoFit/>
          </a:bodyPr>
          <a:lstStyle/>
          <a:p>
            <a:r>
              <a:rPr lang="en-US" sz="2000" dirty="0">
                <a:solidFill>
                  <a:prstClr val="black"/>
                </a:solidFill>
              </a:rPr>
              <a:t>If a reaction can be expressed as the sum of two or more reactions, the equilibrium constant for the overall reaction is given by the product of the equilibrium constants of the individual reactions.</a:t>
            </a:r>
          </a:p>
        </p:txBody>
      </p:sp>
      <p:graphicFrame>
        <p:nvGraphicFramePr>
          <p:cNvPr id="61" name="Object 2"/>
          <p:cNvGraphicFramePr>
            <a:graphicFrameLocks noChangeAspect="1"/>
          </p:cNvGraphicFramePr>
          <p:nvPr/>
        </p:nvGraphicFramePr>
        <p:xfrm>
          <a:off x="2330438" y="2260749"/>
          <a:ext cx="758645" cy="251102"/>
        </p:xfrm>
        <a:graphic>
          <a:graphicData uri="http://schemas.openxmlformats.org/presentationml/2006/ole">
            <p:oleObj spid="_x0000_s722952" name="CS ChemDraw Drawing" r:id="rId4" imgW="1014619" imgH="243270" progId="ChemDraw.Document.6.0">
              <p:embed/>
            </p:oleObj>
          </a:graphicData>
        </a:graphic>
      </p:graphicFrame>
      <p:graphicFrame>
        <p:nvGraphicFramePr>
          <p:cNvPr id="323586" name="Object 2"/>
          <p:cNvGraphicFramePr>
            <a:graphicFrameLocks noChangeAspect="1"/>
          </p:cNvGraphicFramePr>
          <p:nvPr/>
        </p:nvGraphicFramePr>
        <p:xfrm>
          <a:off x="2347661" y="2747437"/>
          <a:ext cx="757237" cy="250825"/>
        </p:xfrm>
        <a:graphic>
          <a:graphicData uri="http://schemas.openxmlformats.org/presentationml/2006/ole">
            <p:oleObj spid="_x0000_s722953" name="CS ChemDraw Drawing" r:id="rId5" imgW="1014619" imgH="243270" progId="ChemDraw.Document.6.0">
              <p:embed/>
            </p:oleObj>
          </a:graphicData>
        </a:graphic>
      </p:graphicFrame>
      <p:graphicFrame>
        <p:nvGraphicFramePr>
          <p:cNvPr id="323587" name="Object 3"/>
          <p:cNvGraphicFramePr>
            <a:graphicFrameLocks noChangeAspect="1"/>
          </p:cNvGraphicFramePr>
          <p:nvPr/>
        </p:nvGraphicFramePr>
        <p:xfrm>
          <a:off x="2338822" y="3332067"/>
          <a:ext cx="757237" cy="250825"/>
        </p:xfrm>
        <a:graphic>
          <a:graphicData uri="http://schemas.openxmlformats.org/presentationml/2006/ole">
            <p:oleObj spid="_x0000_s722954" name="CS ChemDraw Drawing" r:id="rId6" imgW="1014619" imgH="243270" progId="ChemDraw.Document.6.0">
              <p:embed/>
            </p:oleObj>
          </a:graphicData>
        </a:graphic>
      </p:graphicFrame>
      <p:sp>
        <p:nvSpPr>
          <p:cNvPr id="65" name="Title 1"/>
          <p:cNvSpPr>
            <a:spLocks noGrp="1"/>
          </p:cNvSpPr>
          <p:nvPr>
            <p:ph type="title"/>
          </p:nvPr>
        </p:nvSpPr>
        <p:spPr>
          <a:xfrm>
            <a:off x="457200" y="2784"/>
            <a:ext cx="8229600" cy="1143000"/>
          </a:xfrm>
        </p:spPr>
        <p:txBody>
          <a:bodyPr>
            <a:normAutofit/>
          </a:bodyPr>
          <a:lstStyle/>
          <a:p>
            <a:r>
              <a:rPr lang="en-US" sz="4000" u="sng" dirty="0" smtClean="0"/>
              <a:t>Chapter 14: Multiple </a:t>
            </a:r>
            <a:r>
              <a:rPr lang="en-US" sz="4000" u="sng" dirty="0" err="1" smtClean="0"/>
              <a:t>Equilibria</a:t>
            </a:r>
            <a:endParaRPr lang="en-US" sz="4000" u="sng" dirty="0"/>
          </a:p>
        </p:txBody>
      </p:sp>
      <p:grpSp>
        <p:nvGrpSpPr>
          <p:cNvPr id="14" name="Group 50"/>
          <p:cNvGrpSpPr>
            <a:grpSpLocks/>
          </p:cNvGrpSpPr>
          <p:nvPr/>
        </p:nvGrpSpPr>
        <p:grpSpPr bwMode="auto">
          <a:xfrm>
            <a:off x="4379538" y="4226229"/>
            <a:ext cx="1039813" cy="977902"/>
            <a:chOff x="1534" y="1409"/>
            <a:chExt cx="655" cy="616"/>
          </a:xfrm>
        </p:grpSpPr>
        <p:sp>
          <p:nvSpPr>
            <p:cNvPr id="71" name="Text Box 51"/>
            <p:cNvSpPr txBox="1">
              <a:spLocks noChangeArrowheads="1"/>
            </p:cNvSpPr>
            <p:nvPr/>
          </p:nvSpPr>
          <p:spPr bwMode="auto">
            <a:xfrm>
              <a:off x="1562" y="1409"/>
              <a:ext cx="60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smtClean="0">
                  <a:solidFill>
                    <a:prstClr val="black"/>
                  </a:solidFill>
                </a:rPr>
                <a:t>[E][F]</a:t>
              </a:r>
            </a:p>
          </p:txBody>
        </p:sp>
        <p:sp>
          <p:nvSpPr>
            <p:cNvPr id="72" name="Text Box 52"/>
            <p:cNvSpPr txBox="1">
              <a:spLocks noChangeArrowheads="1"/>
            </p:cNvSpPr>
            <p:nvPr/>
          </p:nvSpPr>
          <p:spPr bwMode="auto">
            <a:xfrm>
              <a:off x="1534" y="1695"/>
              <a:ext cx="655"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smtClean="0">
                  <a:solidFill>
                    <a:prstClr val="black"/>
                  </a:solidFill>
                </a:rPr>
                <a:t>[C][D]</a:t>
              </a:r>
            </a:p>
          </p:txBody>
        </p:sp>
        <p:sp>
          <p:nvSpPr>
            <p:cNvPr id="73" name="Line 53"/>
            <p:cNvSpPr>
              <a:spLocks noChangeShapeType="1"/>
            </p:cNvSpPr>
            <p:nvPr/>
          </p:nvSpPr>
          <p:spPr bwMode="auto">
            <a:xfrm>
              <a:off x="1624" y="1712"/>
              <a:ext cx="48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2800" smtClean="0">
                <a:solidFill>
                  <a:prstClr val="black"/>
                </a:solidFill>
              </a:endParaRPr>
            </a:p>
          </p:txBody>
        </p:sp>
      </p:grpSp>
      <p:sp>
        <p:nvSpPr>
          <p:cNvPr id="74" name="Text Box 29"/>
          <p:cNvSpPr txBox="1">
            <a:spLocks noChangeArrowheads="1"/>
          </p:cNvSpPr>
          <p:nvPr/>
        </p:nvSpPr>
        <p:spPr bwMode="auto">
          <a:xfrm>
            <a:off x="2800859" y="4472675"/>
            <a:ext cx="445956" cy="52322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dirty="0" smtClean="0">
                <a:solidFill>
                  <a:prstClr val="black"/>
                </a:solidFill>
              </a:rPr>
              <a:t>= </a:t>
            </a:r>
            <a:endParaRPr lang="en-US" sz="2800" i="1" dirty="0" smtClean="0">
              <a:solidFill>
                <a:prstClr val="black"/>
              </a:solidFill>
            </a:endParaRPr>
          </a:p>
        </p:txBody>
      </p:sp>
      <p:sp>
        <p:nvSpPr>
          <p:cNvPr id="75" name="Text Box 37"/>
          <p:cNvSpPr txBox="1">
            <a:spLocks noChangeArrowheads="1"/>
          </p:cNvSpPr>
          <p:nvPr/>
        </p:nvSpPr>
        <p:spPr bwMode="auto">
          <a:xfrm>
            <a:off x="4119014" y="4409303"/>
            <a:ext cx="339725" cy="523876"/>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dirty="0" smtClean="0">
                <a:solidFill>
                  <a:prstClr val="black"/>
                </a:solidFill>
              </a:rPr>
              <a:t>x</a:t>
            </a:r>
          </a:p>
        </p:txBody>
      </p:sp>
      <p:grpSp>
        <p:nvGrpSpPr>
          <p:cNvPr id="15" name="Group 42"/>
          <p:cNvGrpSpPr>
            <a:grpSpLocks/>
          </p:cNvGrpSpPr>
          <p:nvPr/>
        </p:nvGrpSpPr>
        <p:grpSpPr bwMode="auto">
          <a:xfrm>
            <a:off x="3146847" y="4250597"/>
            <a:ext cx="1039813" cy="965201"/>
            <a:chOff x="1532" y="1401"/>
            <a:chExt cx="655" cy="608"/>
          </a:xfrm>
        </p:grpSpPr>
        <p:sp>
          <p:nvSpPr>
            <p:cNvPr id="79" name="Text Box 43"/>
            <p:cNvSpPr txBox="1">
              <a:spLocks noChangeArrowheads="1"/>
            </p:cNvSpPr>
            <p:nvPr/>
          </p:nvSpPr>
          <p:spPr bwMode="auto">
            <a:xfrm>
              <a:off x="1532" y="1401"/>
              <a:ext cx="655"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smtClean="0">
                  <a:solidFill>
                    <a:prstClr val="black"/>
                  </a:solidFill>
                </a:rPr>
                <a:t>[C][D]</a:t>
              </a:r>
            </a:p>
          </p:txBody>
        </p:sp>
        <p:sp>
          <p:nvSpPr>
            <p:cNvPr id="80" name="Text Box 44"/>
            <p:cNvSpPr txBox="1">
              <a:spLocks noChangeArrowheads="1"/>
            </p:cNvSpPr>
            <p:nvPr/>
          </p:nvSpPr>
          <p:spPr bwMode="auto">
            <a:xfrm>
              <a:off x="1535" y="1679"/>
              <a:ext cx="64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smtClean="0">
                  <a:solidFill>
                    <a:prstClr val="black"/>
                  </a:solidFill>
                </a:rPr>
                <a:t>[A][B]</a:t>
              </a:r>
            </a:p>
          </p:txBody>
        </p:sp>
        <p:sp>
          <p:nvSpPr>
            <p:cNvPr id="81" name="Line 45"/>
            <p:cNvSpPr>
              <a:spLocks noChangeShapeType="1"/>
            </p:cNvSpPr>
            <p:nvPr/>
          </p:nvSpPr>
          <p:spPr bwMode="auto">
            <a:xfrm>
              <a:off x="1624" y="1712"/>
              <a:ext cx="48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2800" smtClean="0">
                <a:solidFill>
                  <a:prstClr val="black"/>
                </a:solidFill>
              </a:endParaRPr>
            </a:p>
          </p:txBody>
        </p:sp>
      </p:grpSp>
      <p:cxnSp>
        <p:nvCxnSpPr>
          <p:cNvPr id="85" name="Straight Connector 16"/>
          <p:cNvCxnSpPr>
            <a:cxnSpLocks noChangeShapeType="1"/>
          </p:cNvCxnSpPr>
          <p:nvPr/>
        </p:nvCxnSpPr>
        <p:spPr bwMode="auto">
          <a:xfrm>
            <a:off x="3121117" y="2171825"/>
            <a:ext cx="879383" cy="339681"/>
          </a:xfrm>
          <a:prstGeom prst="line">
            <a:avLst/>
          </a:prstGeom>
          <a:noFill/>
          <a:ln w="28575" algn="ctr">
            <a:solidFill>
              <a:srgbClr val="FF0000"/>
            </a:solidFill>
            <a:round/>
            <a:headEnd/>
            <a:tailEnd/>
          </a:ln>
        </p:spPr>
      </p:cxnSp>
      <p:cxnSp>
        <p:nvCxnSpPr>
          <p:cNvPr id="87" name="Straight Connector 16"/>
          <p:cNvCxnSpPr>
            <a:cxnSpLocks noChangeShapeType="1"/>
          </p:cNvCxnSpPr>
          <p:nvPr/>
        </p:nvCxnSpPr>
        <p:spPr bwMode="auto">
          <a:xfrm>
            <a:off x="1384428" y="2659572"/>
            <a:ext cx="879383" cy="339681"/>
          </a:xfrm>
          <a:prstGeom prst="line">
            <a:avLst/>
          </a:prstGeom>
          <a:noFill/>
          <a:ln w="28575" algn="ctr">
            <a:solidFill>
              <a:srgbClr val="FF0000"/>
            </a:solidFill>
            <a:round/>
            <a:headEnd/>
            <a:tailEnd/>
          </a:ln>
        </p:spPr>
      </p:cxnSp>
      <p:sp>
        <p:nvSpPr>
          <p:cNvPr id="64" name="Slide Number Placeholder 63"/>
          <p:cNvSpPr>
            <a:spLocks noGrp="1"/>
          </p:cNvSpPr>
          <p:nvPr>
            <p:ph type="sldNum" sz="quarter" idx="12"/>
          </p:nvPr>
        </p:nvSpPr>
        <p:spPr/>
        <p:txBody>
          <a:bodyPr/>
          <a:lstStyle/>
          <a:p>
            <a:fld id="{B6F15528-21DE-4FAA-801E-634DDDAF4B2B}" type="slidenum">
              <a:rPr lang="en-US" smtClean="0">
                <a:solidFill>
                  <a:prstClr val="black">
                    <a:tint val="75000"/>
                  </a:prstClr>
                </a:solidFill>
              </a:rPr>
              <a:pPr/>
              <a:t>90</a:t>
            </a:fld>
            <a:endParaRPr lang="en-US">
              <a:solidFill>
                <a:prstClr val="black">
                  <a:tint val="7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378540" y="1604721"/>
            <a:ext cx="7762061" cy="1661993"/>
          </a:xfrm>
          <a:prstGeom prst="rect">
            <a:avLst/>
          </a:prstGeom>
          <a:noFill/>
          <a:ln w="9525">
            <a:noFill/>
            <a:miter lim="800000"/>
            <a:headEnd/>
            <a:tailEnd/>
          </a:ln>
          <a:effectLst/>
        </p:spPr>
        <p:txBody>
          <a:bodyPr wrap="none">
            <a:spAutoFit/>
          </a:bodyPr>
          <a:lstStyle/>
          <a:p>
            <a:pPr eaLnBrk="0" fontAlgn="base" hangingPunct="0">
              <a:spcBef>
                <a:spcPts val="1800"/>
              </a:spcBef>
              <a:spcAft>
                <a:spcPct val="0"/>
              </a:spcAft>
              <a:defRPr/>
            </a:pPr>
            <a:r>
              <a:rPr lang="en-US" sz="2400" b="1" dirty="0" err="1" smtClean="0">
                <a:solidFill>
                  <a:srgbClr val="009999"/>
                </a:solidFill>
                <a:latin typeface="Arial" charset="0"/>
              </a:rPr>
              <a:t>AgCl</a:t>
            </a:r>
            <a:r>
              <a:rPr lang="en-US" sz="2400" b="1" baseline="-25000" dirty="0" smtClean="0">
                <a:solidFill>
                  <a:srgbClr val="009999"/>
                </a:solidFill>
                <a:latin typeface="Arial" charset="0"/>
              </a:rPr>
              <a:t>(s</a:t>
            </a:r>
            <a:r>
              <a:rPr lang="en-US" sz="2400" b="1" baseline="-25000" dirty="0">
                <a:solidFill>
                  <a:srgbClr val="009999"/>
                </a:solidFill>
                <a:latin typeface="Arial" charset="0"/>
              </a:rPr>
              <a:t>)</a:t>
            </a:r>
            <a:r>
              <a:rPr lang="en-US" sz="2400" b="1" dirty="0">
                <a:solidFill>
                  <a:srgbClr val="009999"/>
                </a:solidFill>
                <a:latin typeface="Arial" charset="0"/>
              </a:rPr>
              <a:t> </a:t>
            </a:r>
            <a:r>
              <a:rPr lang="en-US" sz="2400" b="1" dirty="0">
                <a:solidFill>
                  <a:srgbClr val="009999"/>
                </a:solidFill>
                <a:latin typeface="Arial" charset="0"/>
                <a:sym typeface="Symbol" pitchFamily="18" charset="2"/>
              </a:rPr>
              <a:t>  Ag</a:t>
            </a:r>
            <a:r>
              <a:rPr lang="en-US" sz="2400" b="1" baseline="30000" dirty="0">
                <a:solidFill>
                  <a:srgbClr val="009999"/>
                </a:solidFill>
                <a:latin typeface="Arial" charset="0"/>
                <a:sym typeface="Symbol" pitchFamily="18" charset="2"/>
              </a:rPr>
              <a:t>+</a:t>
            </a:r>
            <a:r>
              <a:rPr lang="en-US" sz="2400" b="1" dirty="0">
                <a:solidFill>
                  <a:srgbClr val="009999"/>
                </a:solidFill>
                <a:latin typeface="Arial" charset="0"/>
                <a:sym typeface="Symbol" pitchFamily="18" charset="2"/>
              </a:rPr>
              <a:t>  +  Cl</a:t>
            </a:r>
            <a:r>
              <a:rPr lang="en-US" sz="2400" b="1" baseline="30000" dirty="0">
                <a:solidFill>
                  <a:srgbClr val="009999"/>
                </a:solidFill>
                <a:latin typeface="Arial" charset="0"/>
                <a:sym typeface="Symbol" pitchFamily="18" charset="2"/>
              </a:rPr>
              <a:t>-</a:t>
            </a:r>
            <a:r>
              <a:rPr lang="en-US" sz="2400" b="1" dirty="0">
                <a:solidFill>
                  <a:srgbClr val="000000"/>
                </a:solidFill>
                <a:latin typeface="Arial" charset="0"/>
                <a:sym typeface="Symbol" pitchFamily="18" charset="2"/>
              </a:rPr>
              <a:t>       </a:t>
            </a:r>
            <a:r>
              <a:rPr lang="en-US" sz="2400" b="1" dirty="0" smtClean="0">
                <a:solidFill>
                  <a:srgbClr val="000000"/>
                </a:solidFill>
                <a:latin typeface="Arial" charset="0"/>
                <a:sym typeface="Symbol" pitchFamily="18" charset="2"/>
              </a:rPr>
              <a:t>   		</a:t>
            </a:r>
            <a:r>
              <a:rPr lang="en-US" sz="2400" b="1" dirty="0" err="1" smtClean="0">
                <a:solidFill>
                  <a:srgbClr val="000000"/>
                </a:solidFill>
                <a:latin typeface="Arial" charset="0"/>
                <a:sym typeface="Symbol" pitchFamily="18" charset="2"/>
              </a:rPr>
              <a:t>K</a:t>
            </a:r>
            <a:r>
              <a:rPr lang="en-US" sz="2400" b="1" baseline="-25000" dirty="0" err="1" smtClean="0">
                <a:solidFill>
                  <a:srgbClr val="000000"/>
                </a:solidFill>
                <a:latin typeface="Arial" charset="0"/>
                <a:sym typeface="Symbol" pitchFamily="18" charset="2"/>
              </a:rPr>
              <a:t>sp</a:t>
            </a:r>
            <a:endParaRPr lang="en-US" sz="2400" b="1" baseline="30000" dirty="0">
              <a:solidFill>
                <a:srgbClr val="000000"/>
              </a:solidFill>
              <a:latin typeface="Arial" charset="0"/>
              <a:sym typeface="Symbol" pitchFamily="18" charset="2"/>
            </a:endParaRPr>
          </a:p>
          <a:p>
            <a:pPr eaLnBrk="0" fontAlgn="base" hangingPunct="0">
              <a:spcBef>
                <a:spcPts val="1800"/>
              </a:spcBef>
              <a:spcAft>
                <a:spcPct val="0"/>
              </a:spcAft>
              <a:defRPr/>
            </a:pPr>
            <a:r>
              <a:rPr lang="en-US" sz="2400" b="1" dirty="0" smtClean="0">
                <a:solidFill>
                  <a:srgbClr val="009999"/>
                </a:solidFill>
                <a:latin typeface="Arial" charset="0"/>
                <a:sym typeface="Symbol" pitchFamily="18" charset="2"/>
              </a:rPr>
              <a:t>Ag</a:t>
            </a:r>
            <a:r>
              <a:rPr lang="en-US" sz="2400" b="1" baseline="30000" dirty="0">
                <a:solidFill>
                  <a:srgbClr val="009999"/>
                </a:solidFill>
                <a:latin typeface="Arial" charset="0"/>
                <a:sym typeface="Symbol" pitchFamily="18" charset="2"/>
              </a:rPr>
              <a:t>+</a:t>
            </a:r>
            <a:r>
              <a:rPr lang="en-US" sz="2400" b="1" dirty="0">
                <a:solidFill>
                  <a:srgbClr val="009999"/>
                </a:solidFill>
                <a:latin typeface="Arial" charset="0"/>
                <a:sym typeface="Symbol" pitchFamily="18" charset="2"/>
              </a:rPr>
              <a:t>  +  2NH</a:t>
            </a:r>
            <a:r>
              <a:rPr lang="en-US" sz="2400" b="1" baseline="-25000" dirty="0">
                <a:solidFill>
                  <a:srgbClr val="009999"/>
                </a:solidFill>
                <a:latin typeface="Arial" charset="0"/>
                <a:sym typeface="Symbol" pitchFamily="18" charset="2"/>
              </a:rPr>
              <a:t>3</a:t>
            </a:r>
            <a:r>
              <a:rPr lang="en-US" sz="2400" b="1" dirty="0">
                <a:solidFill>
                  <a:srgbClr val="009999"/>
                </a:solidFill>
                <a:latin typeface="Arial" charset="0"/>
                <a:sym typeface="Symbol" pitchFamily="18" charset="2"/>
              </a:rPr>
              <a:t>   Ag(NH</a:t>
            </a:r>
            <a:r>
              <a:rPr lang="en-US" sz="2400" b="1" baseline="-25000" dirty="0">
                <a:solidFill>
                  <a:srgbClr val="009999"/>
                </a:solidFill>
                <a:latin typeface="Arial" charset="0"/>
                <a:sym typeface="Symbol" pitchFamily="18" charset="2"/>
              </a:rPr>
              <a:t>3</a:t>
            </a:r>
            <a:r>
              <a:rPr lang="en-US" sz="2400" b="1" dirty="0">
                <a:solidFill>
                  <a:srgbClr val="009999"/>
                </a:solidFill>
                <a:latin typeface="Arial" charset="0"/>
                <a:sym typeface="Symbol" pitchFamily="18" charset="2"/>
              </a:rPr>
              <a:t>)</a:t>
            </a:r>
            <a:r>
              <a:rPr lang="en-US" sz="2400" b="1" baseline="-25000" dirty="0">
                <a:solidFill>
                  <a:srgbClr val="009999"/>
                </a:solidFill>
                <a:latin typeface="Arial" charset="0"/>
                <a:sym typeface="Symbol" pitchFamily="18" charset="2"/>
              </a:rPr>
              <a:t>2</a:t>
            </a:r>
            <a:r>
              <a:rPr lang="en-US" sz="2400" b="1" baseline="30000" dirty="0">
                <a:solidFill>
                  <a:srgbClr val="009999"/>
                </a:solidFill>
                <a:latin typeface="Arial" charset="0"/>
                <a:sym typeface="Symbol" pitchFamily="18" charset="2"/>
              </a:rPr>
              <a:t>+</a:t>
            </a:r>
            <a:r>
              <a:rPr lang="en-US" sz="2400" b="1" dirty="0">
                <a:solidFill>
                  <a:srgbClr val="000000"/>
                </a:solidFill>
                <a:latin typeface="Arial" charset="0"/>
                <a:sym typeface="Symbol" pitchFamily="18" charset="2"/>
              </a:rPr>
              <a:t>        </a:t>
            </a:r>
            <a:r>
              <a:rPr lang="en-US" sz="2400" b="1" dirty="0" smtClean="0">
                <a:solidFill>
                  <a:srgbClr val="000000"/>
                </a:solidFill>
                <a:latin typeface="Arial" charset="0"/>
                <a:sym typeface="Symbol" pitchFamily="18" charset="2"/>
              </a:rPr>
              <a:t>	</a:t>
            </a:r>
            <a:r>
              <a:rPr lang="en-US" sz="2400" b="1" dirty="0" err="1" smtClean="0">
                <a:solidFill>
                  <a:srgbClr val="000000"/>
                </a:solidFill>
                <a:latin typeface="Arial" charset="0"/>
                <a:sym typeface="Symbol" pitchFamily="18" charset="2"/>
              </a:rPr>
              <a:t>K</a:t>
            </a:r>
            <a:r>
              <a:rPr lang="en-US" sz="2400" b="1" baseline="-25000" dirty="0" err="1" smtClean="0">
                <a:solidFill>
                  <a:srgbClr val="000000"/>
                </a:solidFill>
                <a:latin typeface="Arial" charset="0"/>
                <a:sym typeface="Symbol" pitchFamily="18" charset="2"/>
              </a:rPr>
              <a:t>f</a:t>
            </a:r>
            <a:endParaRPr lang="en-US" sz="2400" b="1" baseline="30000" dirty="0">
              <a:solidFill>
                <a:srgbClr val="000000"/>
              </a:solidFill>
              <a:latin typeface="Arial" charset="0"/>
              <a:sym typeface="Symbol" pitchFamily="18" charset="2"/>
            </a:endParaRPr>
          </a:p>
          <a:p>
            <a:pPr eaLnBrk="0" fontAlgn="base" hangingPunct="0">
              <a:spcBef>
                <a:spcPts val="1800"/>
              </a:spcBef>
              <a:spcAft>
                <a:spcPct val="0"/>
              </a:spcAft>
              <a:defRPr/>
            </a:pPr>
            <a:r>
              <a:rPr lang="en-US" sz="2400" b="1" dirty="0" err="1" smtClean="0">
                <a:solidFill>
                  <a:srgbClr val="009999"/>
                </a:solidFill>
                <a:latin typeface="Arial" charset="0"/>
                <a:sym typeface="Symbol" pitchFamily="18" charset="2"/>
              </a:rPr>
              <a:t>AgCl</a:t>
            </a:r>
            <a:r>
              <a:rPr lang="en-US" sz="2400" b="1" dirty="0" smtClean="0">
                <a:solidFill>
                  <a:srgbClr val="009999"/>
                </a:solidFill>
                <a:latin typeface="Arial" charset="0"/>
                <a:sym typeface="Symbol" pitchFamily="18" charset="2"/>
              </a:rPr>
              <a:t>  </a:t>
            </a:r>
            <a:r>
              <a:rPr lang="en-US" sz="2400" b="1" dirty="0">
                <a:solidFill>
                  <a:srgbClr val="009999"/>
                </a:solidFill>
                <a:latin typeface="Arial" charset="0"/>
                <a:sym typeface="Symbol" pitchFamily="18" charset="2"/>
              </a:rPr>
              <a:t>+  2NH</a:t>
            </a:r>
            <a:r>
              <a:rPr lang="en-US" sz="2400" b="1" baseline="-25000" dirty="0">
                <a:solidFill>
                  <a:srgbClr val="009999"/>
                </a:solidFill>
                <a:latin typeface="Arial" charset="0"/>
                <a:sym typeface="Symbol" pitchFamily="18" charset="2"/>
              </a:rPr>
              <a:t>3</a:t>
            </a:r>
            <a:r>
              <a:rPr lang="en-US" sz="2400" b="1" dirty="0">
                <a:solidFill>
                  <a:srgbClr val="009999"/>
                </a:solidFill>
                <a:latin typeface="Arial" charset="0"/>
                <a:sym typeface="Symbol" pitchFamily="18" charset="2"/>
              </a:rPr>
              <a:t>   Ag(NH</a:t>
            </a:r>
            <a:r>
              <a:rPr lang="en-US" sz="2400" b="1" baseline="-25000" dirty="0">
                <a:solidFill>
                  <a:srgbClr val="009999"/>
                </a:solidFill>
                <a:latin typeface="Arial" charset="0"/>
                <a:sym typeface="Symbol" pitchFamily="18" charset="2"/>
              </a:rPr>
              <a:t>3</a:t>
            </a:r>
            <a:r>
              <a:rPr lang="en-US" sz="2400" b="1" dirty="0">
                <a:solidFill>
                  <a:srgbClr val="009999"/>
                </a:solidFill>
                <a:latin typeface="Arial" charset="0"/>
                <a:sym typeface="Symbol" pitchFamily="18" charset="2"/>
              </a:rPr>
              <a:t>)</a:t>
            </a:r>
            <a:r>
              <a:rPr lang="en-US" sz="2400" b="1" baseline="-25000" dirty="0">
                <a:solidFill>
                  <a:srgbClr val="009999"/>
                </a:solidFill>
                <a:latin typeface="Arial" charset="0"/>
                <a:sym typeface="Symbol" pitchFamily="18" charset="2"/>
              </a:rPr>
              <a:t>2</a:t>
            </a:r>
            <a:r>
              <a:rPr lang="en-US" sz="2400" b="1" baseline="30000" dirty="0">
                <a:solidFill>
                  <a:srgbClr val="009999"/>
                </a:solidFill>
                <a:latin typeface="Arial" charset="0"/>
                <a:sym typeface="Symbol" pitchFamily="18" charset="2"/>
              </a:rPr>
              <a:t>+</a:t>
            </a:r>
            <a:r>
              <a:rPr lang="en-US" sz="2400" b="1" dirty="0">
                <a:solidFill>
                  <a:srgbClr val="009999"/>
                </a:solidFill>
                <a:latin typeface="Arial" charset="0"/>
                <a:sym typeface="Symbol" pitchFamily="18" charset="2"/>
              </a:rPr>
              <a:t>  +  Cl</a:t>
            </a:r>
            <a:r>
              <a:rPr lang="en-US" sz="2400" b="1" baseline="30000" dirty="0">
                <a:solidFill>
                  <a:srgbClr val="009999"/>
                </a:solidFill>
                <a:latin typeface="Arial" charset="0"/>
                <a:sym typeface="Symbol" pitchFamily="18" charset="2"/>
              </a:rPr>
              <a:t>-       </a:t>
            </a:r>
            <a:r>
              <a:rPr lang="en-US" sz="2400" b="1" dirty="0" smtClean="0">
                <a:solidFill>
                  <a:srgbClr val="000000"/>
                </a:solidFill>
                <a:latin typeface="Arial" charset="0"/>
                <a:sym typeface="Symbol" pitchFamily="18" charset="2"/>
              </a:rPr>
              <a:t>K    = </a:t>
            </a:r>
            <a:r>
              <a:rPr lang="en-US" sz="2400" b="1" dirty="0" err="1">
                <a:solidFill>
                  <a:srgbClr val="000000"/>
                </a:solidFill>
                <a:latin typeface="Arial" charset="0"/>
                <a:sym typeface="Symbol" pitchFamily="18" charset="2"/>
              </a:rPr>
              <a:t>K</a:t>
            </a:r>
            <a:r>
              <a:rPr lang="en-US" sz="2400" b="1" baseline="-25000" dirty="0" err="1">
                <a:solidFill>
                  <a:srgbClr val="000000"/>
                </a:solidFill>
                <a:latin typeface="Arial" charset="0"/>
                <a:sym typeface="Symbol" pitchFamily="18" charset="2"/>
              </a:rPr>
              <a:t>sp</a:t>
            </a:r>
            <a:r>
              <a:rPr lang="en-US" sz="2400" b="1" dirty="0">
                <a:solidFill>
                  <a:srgbClr val="000000"/>
                </a:solidFill>
                <a:latin typeface="Arial" charset="0"/>
                <a:sym typeface="Symbol" pitchFamily="18" charset="2"/>
              </a:rPr>
              <a:t> x </a:t>
            </a:r>
            <a:r>
              <a:rPr lang="en-US" sz="2400" b="1" dirty="0" err="1" smtClean="0">
                <a:solidFill>
                  <a:srgbClr val="000000"/>
                </a:solidFill>
                <a:latin typeface="Arial" charset="0"/>
                <a:sym typeface="Symbol" pitchFamily="18" charset="2"/>
              </a:rPr>
              <a:t>K</a:t>
            </a:r>
            <a:r>
              <a:rPr lang="en-US" sz="2400" b="1" baseline="-25000" dirty="0" err="1" smtClean="0">
                <a:solidFill>
                  <a:srgbClr val="000000"/>
                </a:solidFill>
                <a:latin typeface="Arial" charset="0"/>
                <a:sym typeface="Symbol" pitchFamily="18" charset="2"/>
              </a:rPr>
              <a:t>f</a:t>
            </a:r>
            <a:endParaRPr lang="en-US" sz="2400" b="1" baseline="30000" dirty="0">
              <a:solidFill>
                <a:srgbClr val="000000"/>
              </a:solidFill>
              <a:latin typeface="Arial" charset="0"/>
              <a:sym typeface="Symbol" pitchFamily="18" charset="2"/>
            </a:endParaRPr>
          </a:p>
        </p:txBody>
      </p:sp>
      <p:pic>
        <p:nvPicPr>
          <p:cNvPr id="70758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76527" y="3904082"/>
            <a:ext cx="4861560" cy="10415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 name="Straight Connector 2"/>
          <p:cNvCxnSpPr/>
          <p:nvPr/>
        </p:nvCxnSpPr>
        <p:spPr bwMode="auto">
          <a:xfrm>
            <a:off x="437532" y="2728453"/>
            <a:ext cx="793955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and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cxnSp>
        <p:nvCxnSpPr>
          <p:cNvPr id="7" name="Straight Connector 6"/>
          <p:cNvCxnSpPr/>
          <p:nvPr/>
        </p:nvCxnSpPr>
        <p:spPr bwMode="auto">
          <a:xfrm flipH="1">
            <a:off x="2271253" y="1684592"/>
            <a:ext cx="530942" cy="321187"/>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452280" y="2289871"/>
            <a:ext cx="530942" cy="321187"/>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 xmlns:p14="http://schemas.microsoft.com/office/powerpoint/2010/main" val="162520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04CB0553-1880-4F27-A3DC-A1BBE9225F42}" type="slidenum">
              <a:rPr lang="en-US">
                <a:solidFill>
                  <a:srgbClr val="000000">
                    <a:tint val="75000"/>
                  </a:srgbClr>
                </a:solidFill>
              </a:rPr>
              <a:pPr>
                <a:defRPr/>
              </a:pPr>
              <a:t>92</a:t>
            </a:fld>
            <a:endParaRPr lang="en-US" dirty="0">
              <a:solidFill>
                <a:srgbClr val="000000">
                  <a:tint val="75000"/>
                </a:srgbClr>
              </a:solidFill>
            </a:endParaRPr>
          </a:p>
        </p:txBody>
      </p:sp>
      <p:sp>
        <p:nvSpPr>
          <p:cNvPr id="113667" name="Text Placeholder 2"/>
          <p:cNvSpPr>
            <a:spLocks/>
          </p:cNvSpPr>
          <p:nvPr/>
        </p:nvSpPr>
        <p:spPr bwMode="auto">
          <a:xfrm>
            <a:off x="152400" y="776748"/>
            <a:ext cx="8807450" cy="506361"/>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latin typeface="Calibri" panose="020F0502020204030204" pitchFamily="34" charset="0"/>
              </a:rPr>
              <a:t>Calculate the molar solubility of </a:t>
            </a:r>
            <a:r>
              <a:rPr lang="en-US" sz="2400" dirty="0" err="1" smtClean="0">
                <a:solidFill>
                  <a:srgbClr val="000000"/>
                </a:solidFill>
                <a:latin typeface="Calibri" panose="020F0502020204030204" pitchFamily="34" charset="0"/>
              </a:rPr>
              <a:t>AgCl</a:t>
            </a:r>
            <a:r>
              <a:rPr lang="en-US" sz="2400" dirty="0" smtClean="0">
                <a:solidFill>
                  <a:srgbClr val="000000"/>
                </a:solidFill>
                <a:latin typeface="Calibri" panose="020F0502020204030204" pitchFamily="34" charset="0"/>
              </a:rPr>
              <a:t> in a 1.0 </a:t>
            </a:r>
            <a:r>
              <a:rPr lang="en-US" sz="2400" i="1" dirty="0" smtClean="0">
                <a:solidFill>
                  <a:srgbClr val="000000"/>
                </a:solidFill>
                <a:latin typeface="Calibri" panose="020F0502020204030204" pitchFamily="34" charset="0"/>
              </a:rPr>
              <a:t>M </a:t>
            </a:r>
            <a:r>
              <a:rPr lang="en-US" sz="2400" dirty="0" smtClean="0">
                <a:solidFill>
                  <a:srgbClr val="000000"/>
                </a:solidFill>
                <a:latin typeface="Calibri" panose="020F0502020204030204" pitchFamily="34" charset="0"/>
              </a:rPr>
              <a:t>NH</a:t>
            </a:r>
            <a:r>
              <a:rPr lang="en-US" sz="2400" baseline="-25000" dirty="0" smtClean="0">
                <a:solidFill>
                  <a:srgbClr val="000000"/>
                </a:solidFill>
                <a:latin typeface="Calibri" panose="020F0502020204030204" pitchFamily="34" charset="0"/>
              </a:rPr>
              <a:t>3</a:t>
            </a:r>
            <a:r>
              <a:rPr lang="en-US" sz="2400" dirty="0" smtClean="0">
                <a:solidFill>
                  <a:srgbClr val="000000"/>
                </a:solidFill>
                <a:latin typeface="Calibri" panose="020F0502020204030204" pitchFamily="34" charset="0"/>
              </a:rPr>
              <a:t> solution.</a:t>
            </a:r>
          </a:p>
        </p:txBody>
      </p:sp>
      <p:sp>
        <p:nvSpPr>
          <p:cNvPr id="113668"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16.16</a:t>
            </a:r>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42341" y="1316698"/>
            <a:ext cx="3236785" cy="38755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402265" y="5265986"/>
            <a:ext cx="4638129" cy="1477328"/>
          </a:xfrm>
          <a:prstGeom prst="rect">
            <a:avLst/>
          </a:prstGeom>
          <a:noFill/>
          <a:ln w="9525">
            <a:noFill/>
            <a:miter lim="800000"/>
            <a:headEnd/>
            <a:tailEnd/>
          </a:ln>
          <a:effectLst/>
        </p:spPr>
        <p:txBody>
          <a:bodyPr wrap="square">
            <a:spAutoFit/>
          </a:bodyPr>
          <a:lstStyle/>
          <a:p>
            <a:pPr eaLnBrk="0" fontAlgn="base" hangingPunct="0">
              <a:spcBef>
                <a:spcPts val="1800"/>
              </a:spcBef>
              <a:spcAft>
                <a:spcPct val="0"/>
              </a:spcAft>
              <a:defRPr/>
            </a:pPr>
            <a:r>
              <a:rPr lang="en-US" sz="2000" b="1" dirty="0" err="1" smtClean="0">
                <a:solidFill>
                  <a:srgbClr val="009999"/>
                </a:solidFill>
                <a:latin typeface="Arial" charset="0"/>
              </a:rPr>
              <a:t>AgCl</a:t>
            </a:r>
            <a:r>
              <a:rPr lang="en-US" sz="2000" b="1" baseline="-25000" dirty="0" smtClean="0">
                <a:solidFill>
                  <a:srgbClr val="009999"/>
                </a:solidFill>
                <a:latin typeface="Arial" charset="0"/>
              </a:rPr>
              <a:t>(s</a:t>
            </a:r>
            <a:r>
              <a:rPr lang="en-US" sz="2000" b="1" baseline="-25000" dirty="0">
                <a:solidFill>
                  <a:srgbClr val="009999"/>
                </a:solidFill>
                <a:latin typeface="Arial" charset="0"/>
              </a:rPr>
              <a:t>)</a:t>
            </a:r>
            <a:r>
              <a:rPr lang="en-US" sz="2000" b="1" dirty="0">
                <a:solidFill>
                  <a:srgbClr val="009999"/>
                </a:solidFill>
                <a:latin typeface="Arial" charset="0"/>
              </a:rPr>
              <a:t> </a:t>
            </a:r>
            <a:r>
              <a:rPr lang="en-US" sz="2000" b="1" dirty="0">
                <a:solidFill>
                  <a:srgbClr val="009999"/>
                </a:solidFill>
                <a:latin typeface="Arial" charset="0"/>
                <a:sym typeface="Symbol" pitchFamily="18" charset="2"/>
              </a:rPr>
              <a:t>  Ag</a:t>
            </a:r>
            <a:r>
              <a:rPr lang="en-US" sz="2000" b="1" baseline="30000" dirty="0">
                <a:solidFill>
                  <a:srgbClr val="009999"/>
                </a:solidFill>
                <a:latin typeface="Arial" charset="0"/>
                <a:sym typeface="Symbol" pitchFamily="18" charset="2"/>
              </a:rPr>
              <a:t>+</a:t>
            </a:r>
            <a:r>
              <a:rPr lang="en-US" sz="2000" b="1" dirty="0">
                <a:solidFill>
                  <a:srgbClr val="009999"/>
                </a:solidFill>
                <a:latin typeface="Arial" charset="0"/>
                <a:sym typeface="Symbol" pitchFamily="18" charset="2"/>
              </a:rPr>
              <a:t>  +  Cl</a:t>
            </a:r>
            <a:r>
              <a:rPr lang="en-US" sz="2000" b="1" baseline="30000" dirty="0">
                <a:solidFill>
                  <a:srgbClr val="009999"/>
                </a:solidFill>
                <a:latin typeface="Arial" charset="0"/>
                <a:sym typeface="Symbol" pitchFamily="18" charset="2"/>
              </a:rPr>
              <a:t>-</a:t>
            </a:r>
            <a:r>
              <a:rPr lang="en-US" sz="2000" b="1" dirty="0">
                <a:solidFill>
                  <a:srgbClr val="000000"/>
                </a:solidFill>
                <a:latin typeface="Arial" charset="0"/>
                <a:sym typeface="Symbol" pitchFamily="18" charset="2"/>
              </a:rPr>
              <a:t>       </a:t>
            </a:r>
            <a:r>
              <a:rPr lang="en-US" sz="2000" b="1" dirty="0" smtClean="0">
                <a:solidFill>
                  <a:srgbClr val="000000"/>
                </a:solidFill>
                <a:latin typeface="Arial" charset="0"/>
                <a:sym typeface="Symbol" pitchFamily="18" charset="2"/>
              </a:rPr>
              <a:t>   </a:t>
            </a:r>
          </a:p>
          <a:p>
            <a:pPr eaLnBrk="0" fontAlgn="base" hangingPunct="0">
              <a:spcBef>
                <a:spcPts val="1800"/>
              </a:spcBef>
              <a:spcAft>
                <a:spcPct val="0"/>
              </a:spcAft>
              <a:defRPr/>
            </a:pPr>
            <a:r>
              <a:rPr lang="en-US" sz="2000" b="1" dirty="0" smtClean="0">
                <a:solidFill>
                  <a:srgbClr val="009999"/>
                </a:solidFill>
                <a:latin typeface="Arial" charset="0"/>
                <a:sym typeface="Symbol" pitchFamily="18" charset="2"/>
              </a:rPr>
              <a:t>Ag</a:t>
            </a:r>
            <a:r>
              <a:rPr lang="en-US" sz="2000" b="1" baseline="30000" dirty="0">
                <a:solidFill>
                  <a:srgbClr val="009999"/>
                </a:solidFill>
                <a:latin typeface="Arial" charset="0"/>
                <a:sym typeface="Symbol" pitchFamily="18" charset="2"/>
              </a:rPr>
              <a:t>+</a:t>
            </a:r>
            <a:r>
              <a:rPr lang="en-US" sz="2000" b="1" dirty="0">
                <a:solidFill>
                  <a:srgbClr val="009999"/>
                </a:solidFill>
                <a:latin typeface="Arial" charset="0"/>
                <a:sym typeface="Symbol" pitchFamily="18" charset="2"/>
              </a:rPr>
              <a:t>  +  2NH</a:t>
            </a:r>
            <a:r>
              <a:rPr lang="en-US" sz="2000" b="1" baseline="-25000" dirty="0">
                <a:solidFill>
                  <a:srgbClr val="009999"/>
                </a:solidFill>
                <a:latin typeface="Arial" charset="0"/>
                <a:sym typeface="Symbol" pitchFamily="18" charset="2"/>
              </a:rPr>
              <a:t>3</a:t>
            </a:r>
            <a:r>
              <a:rPr lang="en-US" sz="2000" b="1" dirty="0">
                <a:solidFill>
                  <a:srgbClr val="009999"/>
                </a:solidFill>
                <a:latin typeface="Arial" charset="0"/>
                <a:sym typeface="Symbol" pitchFamily="18" charset="2"/>
              </a:rPr>
              <a:t>   Ag(NH</a:t>
            </a:r>
            <a:r>
              <a:rPr lang="en-US" sz="2000" b="1" baseline="-25000" dirty="0">
                <a:solidFill>
                  <a:srgbClr val="009999"/>
                </a:solidFill>
                <a:latin typeface="Arial" charset="0"/>
                <a:sym typeface="Symbol" pitchFamily="18" charset="2"/>
              </a:rPr>
              <a:t>3</a:t>
            </a:r>
            <a:r>
              <a:rPr lang="en-US" sz="2000" b="1" dirty="0">
                <a:solidFill>
                  <a:srgbClr val="009999"/>
                </a:solidFill>
                <a:latin typeface="Arial" charset="0"/>
                <a:sym typeface="Symbol" pitchFamily="18" charset="2"/>
              </a:rPr>
              <a:t>)</a:t>
            </a:r>
            <a:r>
              <a:rPr lang="en-US" sz="2000" b="1" baseline="-25000" dirty="0">
                <a:solidFill>
                  <a:srgbClr val="009999"/>
                </a:solidFill>
                <a:latin typeface="Arial" charset="0"/>
                <a:sym typeface="Symbol" pitchFamily="18" charset="2"/>
              </a:rPr>
              <a:t>2</a:t>
            </a:r>
            <a:r>
              <a:rPr lang="en-US" sz="2000" b="1" baseline="30000" dirty="0">
                <a:solidFill>
                  <a:srgbClr val="009999"/>
                </a:solidFill>
                <a:latin typeface="Arial" charset="0"/>
                <a:sym typeface="Symbol" pitchFamily="18" charset="2"/>
              </a:rPr>
              <a:t>+</a:t>
            </a:r>
            <a:r>
              <a:rPr lang="en-US" sz="2000" b="1" dirty="0">
                <a:solidFill>
                  <a:srgbClr val="000000"/>
                </a:solidFill>
                <a:latin typeface="Arial" charset="0"/>
                <a:sym typeface="Symbol" pitchFamily="18" charset="2"/>
              </a:rPr>
              <a:t>     </a:t>
            </a:r>
            <a:endParaRPr lang="en-US" sz="2000" b="1" dirty="0" smtClean="0">
              <a:solidFill>
                <a:srgbClr val="000000"/>
              </a:solidFill>
              <a:latin typeface="Arial" charset="0"/>
              <a:sym typeface="Symbol" pitchFamily="18" charset="2"/>
            </a:endParaRPr>
          </a:p>
          <a:p>
            <a:pPr eaLnBrk="0" fontAlgn="base" hangingPunct="0">
              <a:spcBef>
                <a:spcPts val="1800"/>
              </a:spcBef>
              <a:spcAft>
                <a:spcPct val="0"/>
              </a:spcAft>
              <a:defRPr/>
            </a:pPr>
            <a:r>
              <a:rPr lang="en-US" sz="2000" b="1" dirty="0" err="1" smtClean="0">
                <a:solidFill>
                  <a:srgbClr val="009999"/>
                </a:solidFill>
                <a:latin typeface="Arial" charset="0"/>
                <a:sym typeface="Symbol" pitchFamily="18" charset="2"/>
              </a:rPr>
              <a:t>AgCl</a:t>
            </a:r>
            <a:r>
              <a:rPr lang="en-US" sz="2000" b="1" dirty="0" smtClean="0">
                <a:solidFill>
                  <a:srgbClr val="009999"/>
                </a:solidFill>
                <a:latin typeface="Arial" charset="0"/>
                <a:sym typeface="Symbol" pitchFamily="18" charset="2"/>
              </a:rPr>
              <a:t>  </a:t>
            </a:r>
            <a:r>
              <a:rPr lang="en-US" sz="2000" b="1" dirty="0">
                <a:solidFill>
                  <a:srgbClr val="009999"/>
                </a:solidFill>
                <a:latin typeface="Arial" charset="0"/>
                <a:sym typeface="Symbol" pitchFamily="18" charset="2"/>
              </a:rPr>
              <a:t>+  2NH</a:t>
            </a:r>
            <a:r>
              <a:rPr lang="en-US" sz="2000" b="1" baseline="-25000" dirty="0">
                <a:solidFill>
                  <a:srgbClr val="009999"/>
                </a:solidFill>
                <a:latin typeface="Arial" charset="0"/>
                <a:sym typeface="Symbol" pitchFamily="18" charset="2"/>
              </a:rPr>
              <a:t>3</a:t>
            </a:r>
            <a:r>
              <a:rPr lang="en-US" sz="2000" b="1" dirty="0">
                <a:solidFill>
                  <a:srgbClr val="009999"/>
                </a:solidFill>
                <a:latin typeface="Arial" charset="0"/>
                <a:sym typeface="Symbol" pitchFamily="18" charset="2"/>
              </a:rPr>
              <a:t>   </a:t>
            </a:r>
            <a:r>
              <a:rPr lang="en-US" sz="2000" b="1" dirty="0" smtClean="0">
                <a:solidFill>
                  <a:srgbClr val="009999"/>
                </a:solidFill>
                <a:latin typeface="Arial" charset="0"/>
                <a:sym typeface="Symbol" pitchFamily="18" charset="2"/>
              </a:rPr>
              <a:t>Ag(NH</a:t>
            </a:r>
            <a:r>
              <a:rPr lang="en-US" sz="2000" b="1" baseline="-25000" dirty="0" smtClean="0">
                <a:solidFill>
                  <a:srgbClr val="009999"/>
                </a:solidFill>
                <a:latin typeface="Arial" charset="0"/>
                <a:sym typeface="Symbol" pitchFamily="18" charset="2"/>
              </a:rPr>
              <a:t>3</a:t>
            </a:r>
            <a:r>
              <a:rPr lang="en-US" sz="2000" b="1" dirty="0" smtClean="0">
                <a:solidFill>
                  <a:srgbClr val="009999"/>
                </a:solidFill>
                <a:latin typeface="Arial" charset="0"/>
                <a:sym typeface="Symbol" pitchFamily="18" charset="2"/>
              </a:rPr>
              <a:t>)</a:t>
            </a:r>
            <a:r>
              <a:rPr lang="en-US" sz="2000" b="1" baseline="-25000" dirty="0" smtClean="0">
                <a:solidFill>
                  <a:srgbClr val="009999"/>
                </a:solidFill>
                <a:latin typeface="Arial" charset="0"/>
                <a:sym typeface="Symbol" pitchFamily="18" charset="2"/>
              </a:rPr>
              <a:t>2</a:t>
            </a:r>
            <a:r>
              <a:rPr lang="en-US" sz="2000" b="1" dirty="0" smtClean="0">
                <a:solidFill>
                  <a:srgbClr val="009999"/>
                </a:solidFill>
                <a:latin typeface="Arial" charset="0"/>
                <a:sym typeface="Symbol" pitchFamily="18" charset="2"/>
              </a:rPr>
              <a:t> </a:t>
            </a:r>
            <a:r>
              <a:rPr lang="en-US" sz="2000" b="1" dirty="0">
                <a:solidFill>
                  <a:srgbClr val="009999"/>
                </a:solidFill>
                <a:latin typeface="Arial" charset="0"/>
                <a:sym typeface="Symbol" pitchFamily="18" charset="2"/>
              </a:rPr>
              <a:t>+  </a:t>
            </a:r>
            <a:r>
              <a:rPr lang="en-US" sz="2000" b="1" dirty="0" smtClean="0">
                <a:solidFill>
                  <a:srgbClr val="009999"/>
                </a:solidFill>
                <a:latin typeface="Arial" charset="0"/>
                <a:sym typeface="Symbol" pitchFamily="18" charset="2"/>
              </a:rPr>
              <a:t>Cl</a:t>
            </a:r>
            <a:r>
              <a:rPr lang="en-US" sz="2000" b="1" baseline="30000" dirty="0" smtClean="0">
                <a:solidFill>
                  <a:srgbClr val="009999"/>
                </a:solidFill>
                <a:latin typeface="Arial" charset="0"/>
                <a:sym typeface="Symbol" pitchFamily="18" charset="2"/>
              </a:rPr>
              <a:t>-</a:t>
            </a:r>
            <a:endParaRPr lang="en-US" sz="2000" b="1" baseline="30000" dirty="0">
              <a:solidFill>
                <a:srgbClr val="000000"/>
              </a:solidFill>
              <a:latin typeface="Arial" charset="0"/>
              <a:sym typeface="Symbol" pitchFamily="18" charset="2"/>
            </a:endParaRPr>
          </a:p>
        </p:txBody>
      </p:sp>
      <p:sp>
        <p:nvSpPr>
          <p:cNvPr id="7" name="Text Box 2"/>
          <p:cNvSpPr txBox="1">
            <a:spLocks noChangeArrowheads="1"/>
          </p:cNvSpPr>
          <p:nvPr/>
        </p:nvSpPr>
        <p:spPr bwMode="auto">
          <a:xfrm>
            <a:off x="4833921" y="5265986"/>
            <a:ext cx="2173993" cy="1477328"/>
          </a:xfrm>
          <a:prstGeom prst="rect">
            <a:avLst/>
          </a:prstGeom>
          <a:noFill/>
          <a:ln w="9525">
            <a:noFill/>
            <a:miter lim="800000"/>
            <a:headEnd/>
            <a:tailEnd/>
          </a:ln>
          <a:effectLst/>
        </p:spPr>
        <p:txBody>
          <a:bodyPr wrap="none">
            <a:spAutoFit/>
          </a:bodyPr>
          <a:lstStyle/>
          <a:p>
            <a:pPr eaLnBrk="0" fontAlgn="base" hangingPunct="0">
              <a:spcBef>
                <a:spcPts val="1800"/>
              </a:spcBef>
              <a:spcAft>
                <a:spcPct val="0"/>
              </a:spcAft>
              <a:defRPr/>
            </a:pPr>
            <a:r>
              <a:rPr lang="en-US" sz="2000" b="1" dirty="0" err="1" smtClean="0">
                <a:solidFill>
                  <a:srgbClr val="000000"/>
                </a:solidFill>
                <a:latin typeface="Arial" charset="0"/>
                <a:sym typeface="Symbol" pitchFamily="18" charset="2"/>
              </a:rPr>
              <a:t>K</a:t>
            </a:r>
            <a:r>
              <a:rPr lang="en-US" sz="2000" b="1" baseline="-25000" dirty="0" err="1" smtClean="0">
                <a:solidFill>
                  <a:srgbClr val="000000"/>
                </a:solidFill>
                <a:latin typeface="Arial" charset="0"/>
                <a:sym typeface="Symbol" pitchFamily="18" charset="2"/>
              </a:rPr>
              <a:t>sp</a:t>
            </a:r>
            <a:r>
              <a:rPr lang="en-US" sz="2000" b="1" dirty="0" smtClean="0">
                <a:solidFill>
                  <a:srgbClr val="000000"/>
                </a:solidFill>
                <a:latin typeface="Arial" charset="0"/>
                <a:sym typeface="Symbol" pitchFamily="18" charset="2"/>
              </a:rPr>
              <a:t> </a:t>
            </a:r>
            <a:r>
              <a:rPr lang="en-US" sz="2000" b="1" dirty="0">
                <a:solidFill>
                  <a:srgbClr val="000000"/>
                </a:solidFill>
                <a:latin typeface="Arial" charset="0"/>
                <a:sym typeface="Symbol" pitchFamily="18" charset="2"/>
              </a:rPr>
              <a:t>= 1.82 x 10</a:t>
            </a:r>
            <a:r>
              <a:rPr lang="en-US" sz="2000" b="1" baseline="30000" dirty="0">
                <a:solidFill>
                  <a:srgbClr val="000000"/>
                </a:solidFill>
                <a:latin typeface="Arial" charset="0"/>
                <a:sym typeface="Symbol" pitchFamily="18" charset="2"/>
              </a:rPr>
              <a:t>-10</a:t>
            </a:r>
          </a:p>
          <a:p>
            <a:pPr eaLnBrk="0" fontAlgn="base" hangingPunct="0">
              <a:spcBef>
                <a:spcPts val="1800"/>
              </a:spcBef>
              <a:spcAft>
                <a:spcPct val="0"/>
              </a:spcAft>
              <a:defRPr/>
            </a:pPr>
            <a:r>
              <a:rPr lang="en-US" sz="2000" b="1" dirty="0" err="1" smtClean="0">
                <a:solidFill>
                  <a:srgbClr val="000000"/>
                </a:solidFill>
                <a:latin typeface="Arial" charset="0"/>
                <a:sym typeface="Symbol" pitchFamily="18" charset="2"/>
              </a:rPr>
              <a:t>K</a:t>
            </a:r>
            <a:r>
              <a:rPr lang="en-US" sz="2000" b="1" baseline="-25000" dirty="0" err="1" smtClean="0">
                <a:solidFill>
                  <a:srgbClr val="000000"/>
                </a:solidFill>
                <a:latin typeface="Arial" charset="0"/>
                <a:sym typeface="Symbol" pitchFamily="18" charset="2"/>
              </a:rPr>
              <a:t>f</a:t>
            </a:r>
            <a:r>
              <a:rPr lang="en-US" sz="2000" b="1" dirty="0" smtClean="0">
                <a:solidFill>
                  <a:srgbClr val="000000"/>
                </a:solidFill>
                <a:latin typeface="Arial" charset="0"/>
                <a:sym typeface="Symbol" pitchFamily="18" charset="2"/>
              </a:rPr>
              <a:t>   = </a:t>
            </a:r>
            <a:r>
              <a:rPr lang="en-US" sz="2000" b="1" dirty="0">
                <a:solidFill>
                  <a:srgbClr val="000000"/>
                </a:solidFill>
                <a:latin typeface="Arial" charset="0"/>
                <a:sym typeface="Symbol" pitchFamily="18" charset="2"/>
              </a:rPr>
              <a:t>1.7 x 10</a:t>
            </a:r>
            <a:r>
              <a:rPr lang="en-US" sz="2000" b="1" baseline="30000" dirty="0">
                <a:solidFill>
                  <a:srgbClr val="000000"/>
                </a:solidFill>
                <a:latin typeface="Arial" charset="0"/>
                <a:sym typeface="Symbol" pitchFamily="18" charset="2"/>
              </a:rPr>
              <a:t>7</a:t>
            </a:r>
          </a:p>
          <a:p>
            <a:pPr eaLnBrk="0" fontAlgn="base" hangingPunct="0">
              <a:spcBef>
                <a:spcPts val="1800"/>
              </a:spcBef>
              <a:spcAft>
                <a:spcPct val="0"/>
              </a:spcAft>
              <a:defRPr/>
            </a:pPr>
            <a:r>
              <a:rPr lang="en-US" sz="2000" b="1" dirty="0" smtClean="0">
                <a:solidFill>
                  <a:srgbClr val="000000"/>
                </a:solidFill>
                <a:latin typeface="Arial" charset="0"/>
                <a:sym typeface="Symbol" pitchFamily="18" charset="2"/>
              </a:rPr>
              <a:t>K    = </a:t>
            </a:r>
            <a:r>
              <a:rPr lang="en-US" sz="2000" b="1" dirty="0" err="1">
                <a:solidFill>
                  <a:srgbClr val="000000"/>
                </a:solidFill>
                <a:latin typeface="Arial" charset="0"/>
                <a:sym typeface="Symbol" pitchFamily="18" charset="2"/>
              </a:rPr>
              <a:t>K</a:t>
            </a:r>
            <a:r>
              <a:rPr lang="en-US" sz="2000" b="1" baseline="-25000" dirty="0" err="1">
                <a:solidFill>
                  <a:srgbClr val="000000"/>
                </a:solidFill>
                <a:latin typeface="Arial" charset="0"/>
                <a:sym typeface="Symbol" pitchFamily="18" charset="2"/>
              </a:rPr>
              <a:t>sp</a:t>
            </a:r>
            <a:r>
              <a:rPr lang="en-US" sz="2000" b="1" dirty="0">
                <a:solidFill>
                  <a:srgbClr val="000000"/>
                </a:solidFill>
                <a:latin typeface="Arial" charset="0"/>
                <a:sym typeface="Symbol" pitchFamily="18" charset="2"/>
              </a:rPr>
              <a:t> x </a:t>
            </a:r>
            <a:r>
              <a:rPr lang="en-US" sz="2000" b="1" dirty="0" err="1" smtClean="0">
                <a:solidFill>
                  <a:srgbClr val="000000"/>
                </a:solidFill>
                <a:latin typeface="Arial" charset="0"/>
                <a:sym typeface="Symbol" pitchFamily="18" charset="2"/>
              </a:rPr>
              <a:t>K</a:t>
            </a:r>
            <a:r>
              <a:rPr lang="en-US" sz="2000" b="1" baseline="-25000" dirty="0" err="1" smtClean="0">
                <a:solidFill>
                  <a:srgbClr val="000000"/>
                </a:solidFill>
                <a:latin typeface="Arial" charset="0"/>
                <a:sym typeface="Symbol" pitchFamily="18" charset="2"/>
              </a:rPr>
              <a:t>f</a:t>
            </a:r>
            <a:endParaRPr lang="en-US" sz="2000" b="1" baseline="30000" dirty="0">
              <a:solidFill>
                <a:srgbClr val="000000"/>
              </a:solidFill>
              <a:latin typeface="Arial" charset="0"/>
              <a:sym typeface="Symbol" pitchFamily="18" charset="2"/>
            </a:endParaRPr>
          </a:p>
        </p:txBody>
      </p:sp>
      <p:cxnSp>
        <p:nvCxnSpPr>
          <p:cNvPr id="8" name="Straight Connector 7"/>
          <p:cNvCxnSpPr/>
          <p:nvPr/>
        </p:nvCxnSpPr>
        <p:spPr bwMode="auto">
          <a:xfrm>
            <a:off x="431761" y="6253317"/>
            <a:ext cx="639674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0" name="Picture 4"/>
          <p:cNvPicPr>
            <a:picLocks noChangeAspect="1" noChangeArrowheads="1"/>
          </p:cNvPicPr>
          <p:nvPr/>
        </p:nvPicPr>
        <p:blipFill>
          <a:blip r:embed="rId3" cstate="print"/>
          <a:srcRect/>
          <a:stretch>
            <a:fillRect/>
          </a:stretch>
        </p:blipFill>
        <p:spPr bwMode="auto">
          <a:xfrm>
            <a:off x="4600369" y="2553059"/>
            <a:ext cx="4144297" cy="1792984"/>
          </a:xfrm>
          <a:prstGeom prst="rect">
            <a:avLst/>
          </a:prstGeom>
          <a:noFill/>
          <a:ln w="9525">
            <a:noFill/>
            <a:miter lim="800000"/>
            <a:headEnd/>
            <a:tailEnd/>
          </a:ln>
        </p:spPr>
      </p:pic>
      <p:cxnSp>
        <p:nvCxnSpPr>
          <p:cNvPr id="9" name="Straight Arrow Connector 8"/>
          <p:cNvCxnSpPr/>
          <p:nvPr/>
        </p:nvCxnSpPr>
        <p:spPr>
          <a:xfrm>
            <a:off x="7315200" y="2094271"/>
            <a:ext cx="471948" cy="4587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74940" y="1658373"/>
            <a:ext cx="4262592" cy="461665"/>
          </a:xfrm>
          <a:prstGeom prst="rect">
            <a:avLst/>
          </a:prstGeom>
          <a:noFill/>
        </p:spPr>
        <p:txBody>
          <a:bodyPr wrap="square" rtlCol="0">
            <a:spAutoFit/>
          </a:bodyPr>
          <a:lstStyle/>
          <a:p>
            <a:r>
              <a:rPr lang="en-US" sz="2400" dirty="0" smtClean="0">
                <a:solidFill>
                  <a:srgbClr val="FF0000"/>
                </a:solidFill>
              </a:rPr>
              <a:t>[Cl</a:t>
            </a:r>
            <a:r>
              <a:rPr lang="en-US" sz="2400" baseline="30000" dirty="0" smtClean="0">
                <a:solidFill>
                  <a:srgbClr val="FF0000"/>
                </a:solidFill>
              </a:rPr>
              <a:t>-</a:t>
            </a:r>
            <a:r>
              <a:rPr lang="en-US" sz="2400" dirty="0" smtClean="0">
                <a:solidFill>
                  <a:srgbClr val="FF0000"/>
                </a:solidFill>
              </a:rPr>
              <a:t>] = molar solubility of </a:t>
            </a:r>
            <a:r>
              <a:rPr lang="en-US" sz="2400" dirty="0" err="1" smtClean="0">
                <a:solidFill>
                  <a:srgbClr val="FF0000"/>
                </a:solidFill>
              </a:rPr>
              <a:t>AgCl</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ext Placeholder 2"/>
          <p:cNvSpPr>
            <a:spLocks/>
          </p:cNvSpPr>
          <p:nvPr/>
        </p:nvSpPr>
        <p:spPr bwMode="auto">
          <a:xfrm>
            <a:off x="152400" y="776748"/>
            <a:ext cx="8807450" cy="506361"/>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smtClean="0">
                <a:solidFill>
                  <a:srgbClr val="000000"/>
                </a:solidFill>
                <a:latin typeface="Calibri" panose="020F0502020204030204" pitchFamily="34" charset="0"/>
              </a:rPr>
              <a:t>Calculate the molar solubility of </a:t>
            </a:r>
            <a:r>
              <a:rPr lang="en-US" sz="2400" dirty="0" err="1" smtClean="0">
                <a:solidFill>
                  <a:srgbClr val="000000"/>
                </a:solidFill>
                <a:latin typeface="Calibri" panose="020F0502020204030204" pitchFamily="34" charset="0"/>
              </a:rPr>
              <a:t>AgCl</a:t>
            </a:r>
            <a:r>
              <a:rPr lang="en-US" sz="2400" dirty="0" smtClean="0">
                <a:solidFill>
                  <a:srgbClr val="000000"/>
                </a:solidFill>
                <a:latin typeface="Calibri" panose="020F0502020204030204" pitchFamily="34" charset="0"/>
              </a:rPr>
              <a:t> in a 1.0 </a:t>
            </a:r>
            <a:r>
              <a:rPr lang="en-US" sz="2400" i="1" dirty="0" smtClean="0">
                <a:solidFill>
                  <a:srgbClr val="000000"/>
                </a:solidFill>
                <a:latin typeface="Calibri" panose="020F0502020204030204" pitchFamily="34" charset="0"/>
              </a:rPr>
              <a:t>M </a:t>
            </a:r>
            <a:r>
              <a:rPr lang="en-US" sz="2400" dirty="0" smtClean="0">
                <a:solidFill>
                  <a:srgbClr val="000000"/>
                </a:solidFill>
                <a:latin typeface="Calibri" panose="020F0502020204030204" pitchFamily="34" charset="0"/>
              </a:rPr>
              <a:t>NH</a:t>
            </a:r>
            <a:r>
              <a:rPr lang="en-US" sz="2400" baseline="-25000" dirty="0" smtClean="0">
                <a:solidFill>
                  <a:srgbClr val="000000"/>
                </a:solidFill>
                <a:latin typeface="Calibri" panose="020F0502020204030204" pitchFamily="34" charset="0"/>
              </a:rPr>
              <a:t>3</a:t>
            </a:r>
            <a:r>
              <a:rPr lang="en-US" sz="2400" dirty="0" smtClean="0">
                <a:solidFill>
                  <a:srgbClr val="000000"/>
                </a:solidFill>
                <a:latin typeface="Calibri" panose="020F0502020204030204" pitchFamily="34" charset="0"/>
              </a:rPr>
              <a:t> solution.</a:t>
            </a:r>
          </a:p>
        </p:txBody>
      </p:sp>
      <p:sp>
        <p:nvSpPr>
          <p:cNvPr id="113668" name="Text Placeholder 1"/>
          <p:cNvSpPr>
            <a:spLocks/>
          </p:cNvSpPr>
          <p:nvPr/>
        </p:nvSpPr>
        <p:spPr bwMode="auto">
          <a:xfrm>
            <a:off x="2070100" y="0"/>
            <a:ext cx="3484563" cy="582613"/>
          </a:xfrm>
          <a:prstGeom prst="rect">
            <a:avLst/>
          </a:prstGeom>
          <a:gradFill rotWithShape="1">
            <a:gsLst>
              <a:gs pos="0">
                <a:srgbClr val="109769">
                  <a:alpha val="50000"/>
                </a:srgbClr>
              </a:gs>
              <a:gs pos="50000">
                <a:srgbClr val="109769">
                  <a:alpha val="25000"/>
                </a:srgbClr>
              </a:gs>
              <a:gs pos="100000">
                <a:srgbClr val="109769">
                  <a:alpha val="0"/>
                </a:srgbClr>
              </a:gs>
            </a:gsLst>
            <a:lin ang="0" scaled="1"/>
          </a:gradFill>
          <a:ln w="9525">
            <a:noFill/>
            <a:miter lim="800000"/>
            <a:headEnd/>
            <a:tailEnd/>
          </a:ln>
        </p:spPr>
        <p:txBody>
          <a:bodyPr anchor="ctr"/>
          <a:lstStyle/>
          <a:p>
            <a:pPr fontAlgn="base">
              <a:spcBef>
                <a:spcPct val="20000"/>
              </a:spcBef>
              <a:spcAft>
                <a:spcPct val="0"/>
              </a:spcAft>
              <a:buFont typeface="Arial" charset="0"/>
              <a:buNone/>
            </a:pPr>
            <a:r>
              <a:rPr lang="en-US" sz="3200" b="1" smtClean="0">
                <a:solidFill>
                  <a:srgbClr val="FFFFCC"/>
                </a:solidFill>
                <a:cs typeface="Arial" charset="0"/>
              </a:rPr>
              <a:t>16.16</a:t>
            </a:r>
          </a:p>
        </p:txBody>
      </p:sp>
      <p:sp>
        <p:nvSpPr>
          <p:cNvPr id="12" name="TextBox 11"/>
          <p:cNvSpPr txBox="1"/>
          <p:nvPr/>
        </p:nvSpPr>
        <p:spPr>
          <a:xfrm>
            <a:off x="6713326" y="1683312"/>
            <a:ext cx="2772646" cy="830997"/>
          </a:xfrm>
          <a:prstGeom prst="rect">
            <a:avLst/>
          </a:prstGeom>
          <a:noFill/>
        </p:spPr>
        <p:txBody>
          <a:bodyPr wrap="square" rtlCol="0">
            <a:spAutoFit/>
          </a:bodyPr>
          <a:lstStyle/>
          <a:p>
            <a:r>
              <a:rPr lang="en-US" sz="2400" dirty="0" smtClean="0">
                <a:solidFill>
                  <a:srgbClr val="FF0000"/>
                </a:solidFill>
              </a:rPr>
              <a:t>[Cl</a:t>
            </a:r>
            <a:r>
              <a:rPr lang="en-US" sz="2400" baseline="30000" dirty="0" smtClean="0">
                <a:solidFill>
                  <a:srgbClr val="FF0000"/>
                </a:solidFill>
              </a:rPr>
              <a:t>-</a:t>
            </a:r>
            <a:r>
              <a:rPr lang="en-US" sz="2400" dirty="0" smtClean="0">
                <a:solidFill>
                  <a:srgbClr val="FF0000"/>
                </a:solidFill>
              </a:rPr>
              <a:t>] = molar solubility of </a:t>
            </a:r>
            <a:r>
              <a:rPr lang="en-US" sz="2400" dirty="0" err="1" smtClean="0">
                <a:solidFill>
                  <a:srgbClr val="FF0000"/>
                </a:solidFill>
              </a:rPr>
              <a:t>AgCl</a:t>
            </a:r>
            <a:endParaRPr lang="en-US" sz="2400" dirty="0">
              <a:solidFill>
                <a:srgbClr val="FF0000"/>
              </a:solidFill>
            </a:endParaRPr>
          </a:p>
        </p:txBody>
      </p:sp>
      <p:pic>
        <p:nvPicPr>
          <p:cNvPr id="1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00789" y="1367176"/>
            <a:ext cx="3841042" cy="822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flipV="1">
            <a:off x="6227083" y="1640348"/>
            <a:ext cx="512930" cy="3883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22904" y="1517004"/>
            <a:ext cx="2050561" cy="523220"/>
          </a:xfrm>
          <a:prstGeom prst="rect">
            <a:avLst/>
          </a:prstGeom>
        </p:spPr>
        <p:txBody>
          <a:bodyPr wrap="none">
            <a:spAutoFit/>
          </a:bodyPr>
          <a:lstStyle/>
          <a:p>
            <a:r>
              <a:rPr lang="en-US" sz="2800" dirty="0" smtClean="0">
                <a:latin typeface="Calibri" pitchFamily="34" charset="0"/>
              </a:rPr>
              <a:t>K = 2.4 x 10</a:t>
            </a:r>
            <a:r>
              <a:rPr lang="en-US" sz="2800" baseline="30000" dirty="0" smtClean="0">
                <a:latin typeface="Calibri" pitchFamily="34" charset="0"/>
              </a:rPr>
              <a:t>-3</a:t>
            </a:r>
            <a:endParaRPr lang="en-US" sz="2800" dirty="0">
              <a:latin typeface="Calibri" pitchFamily="34" charset="0"/>
            </a:endParaRPr>
          </a:p>
        </p:txBody>
      </p:sp>
      <p:graphicFrame>
        <p:nvGraphicFramePr>
          <p:cNvPr id="15" name="Group 4"/>
          <p:cNvGraphicFramePr>
            <a:graphicFrameLocks noGrp="1"/>
          </p:cNvGraphicFramePr>
          <p:nvPr>
            <p:extLst>
              <p:ext uri="{D42A27DB-BD31-4B8C-83A1-F6EECF244321}">
                <p14:modId xmlns="" xmlns:p14="http://schemas.microsoft.com/office/powerpoint/2010/main" val="2434860621"/>
              </p:ext>
            </p:extLst>
          </p:nvPr>
        </p:nvGraphicFramePr>
        <p:xfrm>
          <a:off x="228600" y="2743188"/>
          <a:ext cx="8763000" cy="1825625"/>
        </p:xfrm>
        <a:graphic>
          <a:graphicData uri="http://schemas.openxmlformats.org/drawingml/2006/table">
            <a:tbl>
              <a:tblPr/>
              <a:tblGrid>
                <a:gridCol w="1836738"/>
                <a:gridCol w="1820862"/>
                <a:gridCol w="1568450"/>
                <a:gridCol w="268288"/>
                <a:gridCol w="1600200"/>
                <a:gridCol w="1668462"/>
              </a:tblGrid>
              <a:tr h="39687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smtClean="0">
                          <a:ln>
                            <a:noFill/>
                          </a:ln>
                          <a:solidFill>
                            <a:schemeClr val="tx1"/>
                          </a:solidFill>
                          <a:effectLst/>
                          <a:latin typeface="Arial" pitchFamily="34" charset="0"/>
                        </a:rPr>
                        <a:t>        AgCl(</a:t>
                      </a:r>
                      <a:r>
                        <a:rPr kumimoji="0" lang="en-US" sz="1800" b="0" i="1" u="none" strike="noStrike" cap="none" normalizeH="0" baseline="0" smtClean="0">
                          <a:ln>
                            <a:noFill/>
                          </a:ln>
                          <a:solidFill>
                            <a:schemeClr val="tx1"/>
                          </a:solidFill>
                          <a:effectLst/>
                          <a:latin typeface="Arial" pitchFamily="34" charset="0"/>
                        </a:rPr>
                        <a:t>s</a:t>
                      </a:r>
                      <a:r>
                        <a:rPr kumimoji="0" lang="en-US" sz="1800" b="0" i="0" u="none" strike="noStrike" cap="none" normalizeH="0" baseline="0" smtClean="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smtClean="0">
                          <a:ln>
                            <a:noFill/>
                          </a:ln>
                          <a:solidFill>
                            <a:schemeClr val="tx1"/>
                          </a:solidFill>
                          <a:effectLst/>
                          <a:latin typeface="Arial" pitchFamily="34" charset="0"/>
                        </a:rPr>
                        <a:t>+ 2NH</a:t>
                      </a:r>
                      <a:r>
                        <a:rPr kumimoji="0" lang="en-US" sz="1800" b="0" i="0" u="none" strike="noStrike" cap="none" normalizeH="0" baseline="-25000" smtClean="0">
                          <a:ln>
                            <a:noFill/>
                          </a:ln>
                          <a:solidFill>
                            <a:schemeClr val="tx1"/>
                          </a:solidFill>
                          <a:effectLst/>
                          <a:latin typeface="Arial" pitchFamily="34" charset="0"/>
                        </a:rPr>
                        <a:t>3</a:t>
                      </a:r>
                      <a:r>
                        <a:rPr kumimoji="0" lang="en-US" sz="1800" b="0" i="0" u="none" strike="noStrike" cap="none" normalizeH="0" baseline="0" smtClean="0">
                          <a:ln>
                            <a:noFill/>
                          </a:ln>
                          <a:solidFill>
                            <a:schemeClr val="tx1"/>
                          </a:solidFill>
                          <a:effectLst/>
                          <a:latin typeface="Arial" pitchFamily="34" charset="0"/>
                        </a:rPr>
                        <a:t>(</a:t>
                      </a:r>
                      <a:r>
                        <a:rPr kumimoji="0" lang="en-US" sz="1800" b="0" i="1" u="none" strike="noStrike" cap="none" normalizeH="0" baseline="0" smtClean="0">
                          <a:ln>
                            <a:noFill/>
                          </a:ln>
                          <a:solidFill>
                            <a:schemeClr val="tx1"/>
                          </a:solidFill>
                          <a:effectLst/>
                          <a:latin typeface="Arial" pitchFamily="34" charset="0"/>
                        </a:rPr>
                        <a:t>aq</a:t>
                      </a:r>
                      <a:r>
                        <a:rPr kumimoji="0" lang="en-US" sz="1800" b="0" i="0" u="none" strike="noStrike" cap="none" normalizeH="0" baseline="0" smtClean="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dirty="0" smtClean="0">
                          <a:ln>
                            <a:noFill/>
                          </a:ln>
                          <a:solidFill>
                            <a:schemeClr val="tx1"/>
                          </a:solidFill>
                          <a:effectLst/>
                          <a:latin typeface="Arial" pitchFamily="34" charset="0"/>
                        </a:rPr>
                        <a:t>               (</a:t>
                      </a:r>
                      <a:r>
                        <a:rPr kumimoji="0" lang="en-US" sz="1800" b="0" i="1" u="none" strike="noStrike" cap="none" normalizeH="0" baseline="0" dirty="0" err="1" smtClean="0">
                          <a:ln>
                            <a:noFill/>
                          </a:ln>
                          <a:solidFill>
                            <a:schemeClr val="tx1"/>
                          </a:solidFill>
                          <a:effectLst/>
                          <a:latin typeface="Arial" pitchFamily="34" charset="0"/>
                        </a:rPr>
                        <a:t>aq</a:t>
                      </a:r>
                      <a:r>
                        <a:rPr kumimoji="0" lang="en-US" sz="1800" b="0" i="0" u="none" strike="noStrike" cap="none" normalizeH="0" baseline="0" dirty="0" smtClean="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dirty="0" smtClean="0">
                          <a:ln>
                            <a:noFill/>
                          </a:ln>
                          <a:solidFill>
                            <a:schemeClr val="tx1"/>
                          </a:solidFill>
                          <a:effectLst/>
                          <a:latin typeface="Arial" pitchFamily="34" charset="0"/>
                        </a:rPr>
                        <a:t>+   </a:t>
                      </a:r>
                      <a:r>
                        <a:rPr kumimoji="0" lang="en-US" sz="1800" b="0" i="0" u="none" strike="noStrike" cap="none" normalizeH="0" baseline="0" dirty="0" err="1" smtClean="0">
                          <a:ln>
                            <a:noFill/>
                          </a:ln>
                          <a:solidFill>
                            <a:schemeClr val="tx1"/>
                          </a:solidFill>
                          <a:effectLst/>
                          <a:latin typeface="Arial" pitchFamily="34" charset="0"/>
                        </a:rPr>
                        <a:t>Cl</a:t>
                      </a:r>
                      <a:r>
                        <a:rPr kumimoji="0" lang="en-US" sz="1800" b="0" i="0" u="none" strike="noStrike" cap="none" normalizeH="0" baseline="0" dirty="0" smtClean="0">
                          <a:ln>
                            <a:noFill/>
                          </a:ln>
                          <a:solidFill>
                            <a:schemeClr val="tx1"/>
                          </a:solidFill>
                          <a:effectLst/>
                          <a:latin typeface="Arial" pitchFamily="34" charset="0"/>
                        </a:rPr>
                        <a:t>-(</a:t>
                      </a:r>
                      <a:r>
                        <a:rPr kumimoji="0" lang="en-US" sz="1800" b="0" i="1" u="none" strike="noStrike" cap="none" normalizeH="0" baseline="0" dirty="0" err="1" smtClean="0">
                          <a:ln>
                            <a:noFill/>
                          </a:ln>
                          <a:solidFill>
                            <a:schemeClr val="tx1"/>
                          </a:solidFill>
                          <a:effectLst/>
                          <a:latin typeface="Arial" pitchFamily="34" charset="0"/>
                        </a:rPr>
                        <a:t>aq</a:t>
                      </a:r>
                      <a:r>
                        <a:rPr kumimoji="0" lang="en-US" sz="1800" b="0" i="0" u="none" strike="noStrike" cap="none" normalizeH="0" baseline="0" dirty="0" smtClean="0">
                          <a:ln>
                            <a:noFill/>
                          </a:ln>
                          <a:solidFill>
                            <a:schemeClr val="tx1"/>
                          </a:solidFill>
                          <a:effectLst/>
                          <a:latin typeface="Arial" pitchFamily="34" charset="0"/>
                        </a:rPr>
                        <a:t>)</a:t>
                      </a:r>
                    </a:p>
                  </a:txBody>
                  <a:tcPr horzOverflow="overflow">
                    <a:lnL>
                      <a:noFill/>
                    </a:lnL>
                    <a:lnR cap="flat">
                      <a:noFill/>
                    </a:lnR>
                    <a:lnT cap="flat">
                      <a:noFill/>
                    </a:lnT>
                    <a:lnB>
                      <a:noFill/>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smtClean="0">
                          <a:ln>
                            <a:noFill/>
                          </a:ln>
                          <a:solidFill>
                            <a:schemeClr val="tx1"/>
                          </a:solidFill>
                          <a:effectLst/>
                          <a:latin typeface="Arial" pitchFamily="34" charset="0"/>
                        </a:rPr>
                        <a:t>Initial (</a:t>
                      </a:r>
                      <a:r>
                        <a:rPr kumimoji="0" lang="en-US" sz="1800" b="0" i="1" u="none" strike="noStrike" cap="none" normalizeH="0" baseline="0" smtClean="0">
                          <a:ln>
                            <a:noFill/>
                          </a:ln>
                          <a:solidFill>
                            <a:schemeClr val="tx1"/>
                          </a:solidFill>
                          <a:effectLst/>
                          <a:latin typeface="Arial" pitchFamily="34" charset="0"/>
                        </a:rPr>
                        <a:t>M</a:t>
                      </a:r>
                      <a:r>
                        <a:rPr kumimoji="0" lang="en-US" sz="1800" b="0" i="0" u="none" strike="noStrike" cap="none" normalizeH="0" baseline="0" smtClean="0">
                          <a:ln>
                            <a:noFill/>
                          </a:ln>
                          <a:solidFill>
                            <a:schemeClr val="tx1"/>
                          </a:solidFill>
                          <a:effectLst/>
                          <a:latin typeface="Arial" pitchFamily="34" charset="0"/>
                        </a:rPr>
                        <a: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3000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tr>
              <a:tr h="50482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smtClean="0">
                          <a:ln>
                            <a:noFill/>
                          </a:ln>
                          <a:solidFill>
                            <a:schemeClr val="tx1"/>
                          </a:solidFill>
                          <a:effectLst/>
                          <a:latin typeface="Arial" pitchFamily="34" charset="0"/>
                        </a:rPr>
                        <a:t>Change (</a:t>
                      </a:r>
                      <a:r>
                        <a:rPr kumimoji="0" lang="en-US" sz="1800" b="0" i="1" u="none" strike="noStrike" cap="none" normalizeH="0" baseline="0" smtClean="0">
                          <a:ln>
                            <a:noFill/>
                          </a:ln>
                          <a:solidFill>
                            <a:schemeClr val="tx1"/>
                          </a:solidFill>
                          <a:effectLst/>
                          <a:latin typeface="Arial" pitchFamily="34" charset="0"/>
                        </a:rPr>
                        <a:t>M</a:t>
                      </a:r>
                      <a:r>
                        <a:rPr kumimoji="0" lang="en-US" sz="1800" b="0" i="0" u="none" strike="noStrike" cap="none" normalizeH="0" baseline="0" smtClean="0">
                          <a:ln>
                            <a:noFill/>
                          </a:ln>
                          <a:solidFill>
                            <a:schemeClr val="tx1"/>
                          </a:solidFill>
                          <a:effectLst/>
                          <a:latin typeface="Arial" pitchFamily="34" charset="0"/>
                        </a:rPr>
                        <a:t>):</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1"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1" u="none" strike="noStrike" cap="none" normalizeH="0" baseline="0" dirty="0" smtClean="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1" u="none" strike="noStrike" cap="none" normalizeH="0" baseline="0" dirty="0" smtClean="0">
                        <a:ln>
                          <a:noFill/>
                        </a:ln>
                        <a:solidFill>
                          <a:schemeClr val="tx1"/>
                        </a:solidFill>
                        <a:effectLst/>
                        <a:latin typeface="Arial" pitchFamily="34" charset="0"/>
                      </a:endParaRP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smtClean="0">
                          <a:ln>
                            <a:noFill/>
                          </a:ln>
                          <a:solidFill>
                            <a:schemeClr val="tx1"/>
                          </a:solidFill>
                          <a:effectLst/>
                          <a:latin typeface="Arial" pitchFamily="34" charset="0"/>
                        </a:rPr>
                        <a:t>Equilibrium (</a:t>
                      </a:r>
                      <a:r>
                        <a:rPr kumimoji="0" lang="en-US" sz="1800" b="0" i="1" u="none" strike="noStrike" cap="none" normalizeH="0" baseline="0" smtClean="0">
                          <a:ln>
                            <a:noFill/>
                          </a:ln>
                          <a:solidFill>
                            <a:schemeClr val="tx1"/>
                          </a:solidFill>
                          <a:effectLst/>
                          <a:latin typeface="Arial" pitchFamily="34" charset="0"/>
                        </a:rPr>
                        <a:t>M</a:t>
                      </a:r>
                      <a:r>
                        <a:rPr kumimoji="0" lang="en-US" sz="1800" b="0" i="0" u="none" strike="noStrike" cap="none" normalizeH="0" baseline="0" smtClean="0">
                          <a:ln>
                            <a:noFill/>
                          </a:ln>
                          <a:solidFill>
                            <a:schemeClr val="tx1"/>
                          </a:solidFill>
                          <a:effectLst/>
                          <a:latin typeface="Arial" pitchFamily="34" charset="0"/>
                        </a:rPr>
                        <a:t>):</a:t>
                      </a: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1" u="none" strike="noStrike" cap="none" normalizeH="0" baseline="0" dirty="0" smtClean="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1" u="none" strike="noStrike" cap="none" normalizeH="0" baseline="0" dirty="0" smtClean="0">
                        <a:ln>
                          <a:noFill/>
                        </a:ln>
                        <a:solidFill>
                          <a:schemeClr val="tx1"/>
                        </a:solidFill>
                        <a:effectLst/>
                        <a:latin typeface="Arial" pitchFamily="34"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pic>
        <p:nvPicPr>
          <p:cNvPr id="16" name="Picture 51"/>
          <p:cNvPicPr>
            <a:picLocks noChangeAspect="1" noChangeArrowheads="1"/>
          </p:cNvPicPr>
          <p:nvPr/>
        </p:nvPicPr>
        <p:blipFill>
          <a:blip r:embed="rId3" cstate="print"/>
          <a:srcRect/>
          <a:stretch>
            <a:fillRect/>
          </a:stretch>
        </p:blipFill>
        <p:spPr bwMode="auto">
          <a:xfrm>
            <a:off x="5670756" y="2731447"/>
            <a:ext cx="1066800" cy="395288"/>
          </a:xfrm>
          <a:prstGeom prst="rect">
            <a:avLst/>
          </a:prstGeom>
          <a:noFill/>
          <a:ln w="9525">
            <a:noFill/>
            <a:miter lim="800000"/>
            <a:headEnd/>
            <a:tailEnd/>
          </a:ln>
        </p:spPr>
      </p:pic>
      <p:sp>
        <p:nvSpPr>
          <p:cNvPr id="3" name="Rectangle 2"/>
          <p:cNvSpPr/>
          <p:nvPr/>
        </p:nvSpPr>
        <p:spPr>
          <a:xfrm>
            <a:off x="4438191" y="3149571"/>
            <a:ext cx="505267"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1.0</a:t>
            </a:r>
          </a:p>
        </p:txBody>
      </p:sp>
      <p:sp>
        <p:nvSpPr>
          <p:cNvPr id="11" name="Rectangle 10"/>
          <p:cNvSpPr/>
          <p:nvPr/>
        </p:nvSpPr>
        <p:spPr>
          <a:xfrm>
            <a:off x="6241831" y="3157717"/>
            <a:ext cx="505267"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0.0</a:t>
            </a:r>
          </a:p>
        </p:txBody>
      </p:sp>
      <p:sp>
        <p:nvSpPr>
          <p:cNvPr id="17" name="Rectangle 16"/>
          <p:cNvSpPr/>
          <p:nvPr/>
        </p:nvSpPr>
        <p:spPr>
          <a:xfrm>
            <a:off x="7932747" y="3149571"/>
            <a:ext cx="505267"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0.0</a:t>
            </a:r>
          </a:p>
        </p:txBody>
      </p:sp>
      <p:sp>
        <p:nvSpPr>
          <p:cNvPr id="18" name="Rectangle 17"/>
          <p:cNvSpPr/>
          <p:nvPr/>
        </p:nvSpPr>
        <p:spPr>
          <a:xfrm>
            <a:off x="7962243" y="3571293"/>
            <a:ext cx="434734"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a:t>
            </a:r>
            <a:r>
              <a:rPr lang="en-US" i="1" dirty="0">
                <a:solidFill>
                  <a:srgbClr val="000000"/>
                </a:solidFill>
                <a:latin typeface="Arial" pitchFamily="34" charset="0"/>
              </a:rPr>
              <a:t>s</a:t>
            </a:r>
          </a:p>
        </p:txBody>
      </p:sp>
      <p:sp>
        <p:nvSpPr>
          <p:cNvPr id="19" name="Rectangle 18"/>
          <p:cNvSpPr/>
          <p:nvPr/>
        </p:nvSpPr>
        <p:spPr>
          <a:xfrm>
            <a:off x="6229781" y="3564479"/>
            <a:ext cx="434734"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a:t>
            </a:r>
            <a:r>
              <a:rPr lang="en-US" i="1" dirty="0">
                <a:solidFill>
                  <a:srgbClr val="000000"/>
                </a:solidFill>
                <a:latin typeface="Arial" pitchFamily="34" charset="0"/>
              </a:rPr>
              <a:t>s</a:t>
            </a:r>
          </a:p>
        </p:txBody>
      </p:sp>
      <p:sp>
        <p:nvSpPr>
          <p:cNvPr id="20" name="Rectangle 19"/>
          <p:cNvSpPr/>
          <p:nvPr/>
        </p:nvSpPr>
        <p:spPr>
          <a:xfrm>
            <a:off x="4418727" y="3564224"/>
            <a:ext cx="505267"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-2</a:t>
            </a:r>
            <a:r>
              <a:rPr lang="en-US" i="1" dirty="0">
                <a:solidFill>
                  <a:srgbClr val="000000"/>
                </a:solidFill>
                <a:latin typeface="Arial" pitchFamily="34" charset="0"/>
              </a:rPr>
              <a:t>s</a:t>
            </a:r>
            <a:endParaRPr lang="en-US" dirty="0">
              <a:solidFill>
                <a:srgbClr val="000000"/>
              </a:solidFill>
              <a:latin typeface="Arial" pitchFamily="34" charset="0"/>
            </a:endParaRPr>
          </a:p>
        </p:txBody>
      </p:sp>
      <p:sp>
        <p:nvSpPr>
          <p:cNvPr id="21" name="Rectangle 20"/>
          <p:cNvSpPr/>
          <p:nvPr/>
        </p:nvSpPr>
        <p:spPr>
          <a:xfrm>
            <a:off x="2782775" y="3571293"/>
            <a:ext cx="377026"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a:t>
            </a:r>
            <a:r>
              <a:rPr lang="en-US" i="1" dirty="0">
                <a:solidFill>
                  <a:srgbClr val="000000"/>
                </a:solidFill>
                <a:latin typeface="Arial" pitchFamily="34" charset="0"/>
              </a:rPr>
              <a:t>s</a:t>
            </a:r>
          </a:p>
        </p:txBody>
      </p:sp>
      <p:sp>
        <p:nvSpPr>
          <p:cNvPr id="22" name="Rectangle 21"/>
          <p:cNvSpPr/>
          <p:nvPr/>
        </p:nvSpPr>
        <p:spPr>
          <a:xfrm>
            <a:off x="4168658" y="4063075"/>
            <a:ext cx="1005403" cy="369332"/>
          </a:xfrm>
          <a:prstGeom prst="rect">
            <a:avLst/>
          </a:prstGeom>
        </p:spPr>
        <p:txBody>
          <a:bodyPr wrap="none">
            <a:spAutoFit/>
          </a:bodyPr>
          <a:lstStyle/>
          <a:p>
            <a:pPr lvl="0" algn="ctr" fontAlgn="base">
              <a:spcBef>
                <a:spcPct val="20000"/>
              </a:spcBef>
              <a:spcAft>
                <a:spcPct val="0"/>
              </a:spcAft>
            </a:pPr>
            <a:r>
              <a:rPr lang="en-US" dirty="0" smtClean="0">
                <a:solidFill>
                  <a:srgbClr val="000000"/>
                </a:solidFill>
                <a:latin typeface="Arial" pitchFamily="34" charset="0"/>
              </a:rPr>
              <a:t>1.0 </a:t>
            </a:r>
            <a:r>
              <a:rPr lang="en-US" dirty="0">
                <a:solidFill>
                  <a:srgbClr val="000000"/>
                </a:solidFill>
                <a:latin typeface="Arial" pitchFamily="34" charset="0"/>
              </a:rPr>
              <a:t>– </a:t>
            </a:r>
            <a:r>
              <a:rPr lang="en-US" dirty="0" smtClean="0">
                <a:solidFill>
                  <a:srgbClr val="000000"/>
                </a:solidFill>
                <a:latin typeface="Arial" pitchFamily="34" charset="0"/>
              </a:rPr>
              <a:t>2</a:t>
            </a:r>
            <a:r>
              <a:rPr lang="en-US" i="1" dirty="0" smtClean="0">
                <a:solidFill>
                  <a:srgbClr val="000000"/>
                </a:solidFill>
                <a:latin typeface="Arial" pitchFamily="34" charset="0"/>
              </a:rPr>
              <a:t>s</a:t>
            </a:r>
            <a:endParaRPr lang="en-US" dirty="0">
              <a:solidFill>
                <a:srgbClr val="000000"/>
              </a:solidFill>
              <a:latin typeface="Arial" pitchFamily="34" charset="0"/>
            </a:endParaRPr>
          </a:p>
        </p:txBody>
      </p:sp>
      <p:sp>
        <p:nvSpPr>
          <p:cNvPr id="23" name="Rectangle 22"/>
          <p:cNvSpPr/>
          <p:nvPr/>
        </p:nvSpPr>
        <p:spPr>
          <a:xfrm>
            <a:off x="6362549" y="4070765"/>
            <a:ext cx="300082" cy="369332"/>
          </a:xfrm>
          <a:prstGeom prst="rect">
            <a:avLst/>
          </a:prstGeom>
        </p:spPr>
        <p:txBody>
          <a:bodyPr wrap="none">
            <a:spAutoFit/>
          </a:bodyPr>
          <a:lstStyle/>
          <a:p>
            <a:pPr lvl="0" algn="ctr" fontAlgn="base">
              <a:spcBef>
                <a:spcPct val="20000"/>
              </a:spcBef>
              <a:spcAft>
                <a:spcPct val="0"/>
              </a:spcAft>
            </a:pPr>
            <a:r>
              <a:rPr lang="en-US" i="1" dirty="0">
                <a:solidFill>
                  <a:srgbClr val="000000"/>
                </a:solidFill>
                <a:latin typeface="Arial" pitchFamily="34" charset="0"/>
              </a:rPr>
              <a:t>s</a:t>
            </a:r>
          </a:p>
        </p:txBody>
      </p:sp>
      <p:sp>
        <p:nvSpPr>
          <p:cNvPr id="26" name="Rectangle 25"/>
          <p:cNvSpPr/>
          <p:nvPr/>
        </p:nvSpPr>
        <p:spPr>
          <a:xfrm>
            <a:off x="8004030" y="4070765"/>
            <a:ext cx="300082" cy="369332"/>
          </a:xfrm>
          <a:prstGeom prst="rect">
            <a:avLst/>
          </a:prstGeom>
        </p:spPr>
        <p:txBody>
          <a:bodyPr wrap="none">
            <a:spAutoFit/>
          </a:bodyPr>
          <a:lstStyle/>
          <a:p>
            <a:pPr lvl="0" algn="ctr" fontAlgn="base">
              <a:spcBef>
                <a:spcPct val="20000"/>
              </a:spcBef>
              <a:spcAft>
                <a:spcPct val="0"/>
              </a:spcAft>
            </a:pPr>
            <a:r>
              <a:rPr lang="en-US" i="1" dirty="0">
                <a:solidFill>
                  <a:srgbClr val="000000"/>
                </a:solidFill>
                <a:latin typeface="Arial" pitchFamily="34" charset="0"/>
              </a:rPr>
              <a:t>s</a:t>
            </a:r>
          </a:p>
        </p:txBody>
      </p:sp>
      <p:pic>
        <p:nvPicPr>
          <p:cNvPr id="27" name="Picture 4"/>
          <p:cNvPicPr>
            <a:picLocks noChangeAspect="1" noChangeArrowheads="1"/>
          </p:cNvPicPr>
          <p:nvPr/>
        </p:nvPicPr>
        <p:blipFill>
          <a:blip r:embed="rId4" cstate="print"/>
          <a:srcRect/>
          <a:stretch>
            <a:fillRect/>
          </a:stretch>
        </p:blipFill>
        <p:spPr bwMode="auto">
          <a:xfrm>
            <a:off x="1032873" y="4776022"/>
            <a:ext cx="2971800" cy="1658938"/>
          </a:xfrm>
          <a:prstGeom prst="rect">
            <a:avLst/>
          </a:prstGeom>
          <a:noFill/>
          <a:ln w="9525">
            <a:noFill/>
            <a:miter lim="800000"/>
            <a:headEnd/>
            <a:tailEnd/>
          </a:ln>
        </p:spPr>
      </p:pic>
      <p:pic>
        <p:nvPicPr>
          <p:cNvPr id="28" name="Picture 5"/>
          <p:cNvPicPr>
            <a:picLocks noChangeAspect="1" noChangeArrowheads="1"/>
          </p:cNvPicPr>
          <p:nvPr/>
        </p:nvPicPr>
        <p:blipFill>
          <a:blip r:embed="rId5" cstate="print"/>
          <a:srcRect/>
          <a:stretch>
            <a:fillRect/>
          </a:stretch>
        </p:blipFill>
        <p:spPr bwMode="auto">
          <a:xfrm>
            <a:off x="5166701" y="4960299"/>
            <a:ext cx="2362200" cy="1349375"/>
          </a:xfrm>
          <a:prstGeom prst="rect">
            <a:avLst/>
          </a:prstGeom>
          <a:noFill/>
          <a:ln w="9525">
            <a:noFill/>
            <a:miter lim="800000"/>
            <a:headEnd/>
            <a:tailEnd/>
          </a:ln>
        </p:spPr>
      </p:pic>
      <p:sp>
        <p:nvSpPr>
          <p:cNvPr id="24" name="Slide Number Placeholder 23"/>
          <p:cNvSpPr>
            <a:spLocks noGrp="1"/>
          </p:cNvSpPr>
          <p:nvPr>
            <p:ph type="sldNum" sz="quarter" idx="10"/>
          </p:nvPr>
        </p:nvSpPr>
        <p:spPr/>
        <p:txBody>
          <a:bodyPr/>
          <a:lstStyle/>
          <a:p>
            <a:pPr>
              <a:defRPr/>
            </a:pPr>
            <a:fld id="{EBEDEA0A-CFDC-40FA-8B6D-CDE37682AB86}" type="slidenum">
              <a:rPr lang="en-US" smtClean="0">
                <a:solidFill>
                  <a:srgbClr val="000000">
                    <a:tint val="75000"/>
                  </a:srgbClr>
                </a:solidFill>
              </a:rPr>
              <a:pPr>
                <a:defRPr/>
              </a:pPr>
              <a:t>93</a:t>
            </a:fld>
            <a:endParaRPr lang="en-US" dirty="0">
              <a:solidFill>
                <a:srgbClr val="000000">
                  <a:tint val="75000"/>
                </a:srgbClr>
              </a:solidFill>
            </a:endParaRPr>
          </a:p>
        </p:txBody>
      </p:sp>
    </p:spTree>
    <p:extLst>
      <p:ext uri="{BB962C8B-B14F-4D97-AF65-F5344CB8AC3E}">
        <p14:creationId xmlns="" xmlns:p14="http://schemas.microsoft.com/office/powerpoint/2010/main" val="73931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1"/>
      <p:bldP spid="17" grpId="1"/>
      <p:bldP spid="18" grpId="0"/>
      <p:bldP spid="19" grpId="0"/>
      <p:bldP spid="20" grpId="0"/>
      <p:bldP spid="21" grpId="0"/>
      <p:bldP spid="22" grpId="0"/>
      <p:bldP spid="23" grpId="0"/>
      <p:bldP spid="2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pPr>
              <a:defRPr/>
            </a:pPr>
            <a:fld id="{7E2C0771-A4B2-46CF-BE71-43C14BF4D6F7}" type="slidenum">
              <a:rPr lang="en-US">
                <a:solidFill>
                  <a:srgbClr val="000000"/>
                </a:solidFill>
              </a:rPr>
              <a:pPr>
                <a:defRPr/>
              </a:pPr>
              <a:t>94</a:t>
            </a:fld>
            <a:endParaRPr lang="en-US">
              <a:solidFill>
                <a:srgbClr val="000000"/>
              </a:solidFill>
            </a:endParaRPr>
          </a:p>
        </p:txBody>
      </p:sp>
      <p:pic>
        <p:nvPicPr>
          <p:cNvPr id="38914" name="Picture 2"/>
          <p:cNvPicPr>
            <a:picLocks noChangeAspect="1" noChangeArrowheads="1"/>
          </p:cNvPicPr>
          <p:nvPr/>
        </p:nvPicPr>
        <p:blipFill>
          <a:blip r:embed="rId2" cstate="print"/>
          <a:srcRect/>
          <a:stretch>
            <a:fillRect/>
          </a:stretch>
        </p:blipFill>
        <p:spPr bwMode="auto">
          <a:xfrm>
            <a:off x="3114675" y="1458549"/>
            <a:ext cx="2752725" cy="4829175"/>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3105150" y="1463312"/>
            <a:ext cx="2762250" cy="4819650"/>
          </a:xfrm>
          <a:prstGeom prst="rect">
            <a:avLst/>
          </a:prstGeom>
          <a:noFill/>
          <a:ln w="9525">
            <a:noFill/>
            <a:miter lim="800000"/>
            <a:headEnd/>
            <a:tailEnd/>
          </a:ln>
        </p:spPr>
      </p:pic>
      <p:pic>
        <p:nvPicPr>
          <p:cNvPr id="38916" name="Picture 4"/>
          <p:cNvPicPr>
            <a:picLocks noChangeAspect="1" noChangeArrowheads="1"/>
          </p:cNvPicPr>
          <p:nvPr/>
        </p:nvPicPr>
        <p:blipFill>
          <a:blip r:embed="rId4" cstate="print"/>
          <a:srcRect/>
          <a:stretch>
            <a:fillRect/>
          </a:stretch>
        </p:blipFill>
        <p:spPr bwMode="auto">
          <a:xfrm>
            <a:off x="3109913" y="1472837"/>
            <a:ext cx="2771775" cy="4810125"/>
          </a:xfrm>
          <a:prstGeom prst="rect">
            <a:avLst/>
          </a:prstGeom>
          <a:noFill/>
          <a:ln w="9525">
            <a:noFill/>
            <a:miter lim="800000"/>
            <a:headEnd/>
            <a:tailEnd/>
          </a:ln>
        </p:spPr>
      </p:pic>
      <p:pic>
        <p:nvPicPr>
          <p:cNvPr id="38917" name="Picture 5"/>
          <p:cNvPicPr>
            <a:picLocks noChangeAspect="1" noChangeArrowheads="1"/>
          </p:cNvPicPr>
          <p:nvPr/>
        </p:nvPicPr>
        <p:blipFill>
          <a:blip r:embed="rId5" cstate="print"/>
          <a:srcRect/>
          <a:stretch>
            <a:fillRect/>
          </a:stretch>
        </p:blipFill>
        <p:spPr bwMode="auto">
          <a:xfrm>
            <a:off x="3157538" y="1477599"/>
            <a:ext cx="2752725" cy="4810125"/>
          </a:xfrm>
          <a:prstGeom prst="rect">
            <a:avLst/>
          </a:prstGeom>
          <a:noFill/>
          <a:ln w="9525">
            <a:noFill/>
            <a:miter lim="800000"/>
            <a:headEnd/>
            <a:tailEnd/>
          </a:ln>
        </p:spPr>
      </p:pic>
      <p:sp>
        <p:nvSpPr>
          <p:cNvPr id="38918" name="Text Box 6"/>
          <p:cNvSpPr txBox="1">
            <a:spLocks noChangeArrowheads="1"/>
          </p:cNvSpPr>
          <p:nvPr/>
        </p:nvSpPr>
        <p:spPr bwMode="auto">
          <a:xfrm>
            <a:off x="3257550" y="801324"/>
            <a:ext cx="21526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AgNO</a:t>
            </a:r>
            <a:r>
              <a:rPr lang="en-US" sz="2400" baseline="-25000" dirty="0" smtClean="0">
                <a:solidFill>
                  <a:srgbClr val="000000"/>
                </a:solidFill>
                <a:latin typeface="Arial" charset="0"/>
              </a:rPr>
              <a:t>3</a:t>
            </a:r>
            <a:r>
              <a:rPr lang="en-US" sz="2400" dirty="0" smtClean="0">
                <a:solidFill>
                  <a:srgbClr val="000000"/>
                </a:solidFill>
                <a:latin typeface="Arial" charset="0"/>
              </a:rPr>
              <a:t> + </a:t>
            </a:r>
            <a:r>
              <a:rPr lang="en-US" sz="2400" dirty="0" err="1" smtClean="0">
                <a:solidFill>
                  <a:srgbClr val="000000"/>
                </a:solidFill>
                <a:latin typeface="Arial" charset="0"/>
              </a:rPr>
              <a:t>NaCl</a:t>
            </a:r>
            <a:endParaRPr lang="en-US" sz="2400" dirty="0" smtClean="0">
              <a:solidFill>
                <a:srgbClr val="000000"/>
              </a:solidFill>
              <a:latin typeface="Arial" charset="0"/>
            </a:endParaRPr>
          </a:p>
        </p:txBody>
      </p:sp>
      <p:sp>
        <p:nvSpPr>
          <p:cNvPr id="38919" name="Text Box 7"/>
          <p:cNvSpPr txBox="1">
            <a:spLocks noChangeArrowheads="1"/>
          </p:cNvSpPr>
          <p:nvPr/>
        </p:nvSpPr>
        <p:spPr bwMode="auto">
          <a:xfrm>
            <a:off x="4106863" y="6363924"/>
            <a:ext cx="846137"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AgCl</a:t>
            </a:r>
          </a:p>
        </p:txBody>
      </p:sp>
      <p:sp>
        <p:nvSpPr>
          <p:cNvPr id="38921" name="Text Box 9"/>
          <p:cNvSpPr txBox="1">
            <a:spLocks noChangeArrowheads="1"/>
          </p:cNvSpPr>
          <p:nvPr/>
        </p:nvSpPr>
        <p:spPr bwMode="auto">
          <a:xfrm>
            <a:off x="5535613" y="826724"/>
            <a:ext cx="1449387"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smtClean="0">
                <a:solidFill>
                  <a:srgbClr val="000000"/>
                </a:solidFill>
                <a:latin typeface="Arial" charset="0"/>
              </a:rPr>
              <a:t>Add NH</a:t>
            </a:r>
            <a:r>
              <a:rPr lang="en-US" sz="2400" baseline="-25000" dirty="0" smtClean="0">
                <a:solidFill>
                  <a:srgbClr val="000000"/>
                </a:solidFill>
                <a:latin typeface="Arial" charset="0"/>
              </a:rPr>
              <a:t>3</a:t>
            </a:r>
            <a:r>
              <a:rPr lang="en-US" sz="2400" dirty="0" smtClean="0">
                <a:solidFill>
                  <a:srgbClr val="000000"/>
                </a:solidFill>
                <a:latin typeface="Arial" charset="0"/>
              </a:rPr>
              <a:t> </a:t>
            </a:r>
          </a:p>
        </p:txBody>
      </p:sp>
      <p:sp>
        <p:nvSpPr>
          <p:cNvPr id="38922" name="Text Box 10"/>
          <p:cNvSpPr txBox="1">
            <a:spLocks noChangeArrowheads="1"/>
          </p:cNvSpPr>
          <p:nvPr/>
        </p:nvSpPr>
        <p:spPr bwMode="auto">
          <a:xfrm>
            <a:off x="5438775" y="6389324"/>
            <a:ext cx="15462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Arial" charset="0"/>
              </a:rPr>
              <a:t>Ag(NH</a:t>
            </a:r>
            <a:r>
              <a:rPr lang="en-US" sz="2400" baseline="-25000" smtClean="0">
                <a:solidFill>
                  <a:srgbClr val="000000"/>
                </a:solidFill>
                <a:latin typeface="Arial" charset="0"/>
              </a:rPr>
              <a:t>3</a:t>
            </a:r>
            <a:r>
              <a:rPr lang="en-US" sz="2400" smtClean="0">
                <a:solidFill>
                  <a:srgbClr val="000000"/>
                </a:solidFill>
                <a:latin typeface="Arial" charset="0"/>
              </a:rPr>
              <a:t>)</a:t>
            </a:r>
            <a:r>
              <a:rPr lang="en-US" sz="2400" baseline="-25000" smtClean="0">
                <a:solidFill>
                  <a:srgbClr val="000000"/>
                </a:solidFill>
                <a:latin typeface="Arial" charset="0"/>
              </a:rPr>
              <a:t>2</a:t>
            </a:r>
            <a:r>
              <a:rPr lang="en-US" sz="2400" baseline="30000" smtClean="0">
                <a:solidFill>
                  <a:srgbClr val="000000"/>
                </a:solidFill>
                <a:latin typeface="Arial" charset="0"/>
              </a:rPr>
              <a:t>+</a:t>
            </a:r>
          </a:p>
        </p:txBody>
      </p:sp>
      <p:sp>
        <p:nvSpPr>
          <p:cNvPr id="38923" name="Line 11"/>
          <p:cNvSpPr>
            <a:spLocks noChangeShapeType="1"/>
          </p:cNvSpPr>
          <p:nvPr/>
        </p:nvSpPr>
        <p:spPr bwMode="auto">
          <a:xfrm>
            <a:off x="4462463" y="1210899"/>
            <a:ext cx="0" cy="1295400"/>
          </a:xfrm>
          <a:prstGeom prst="line">
            <a:avLst/>
          </a:prstGeom>
          <a:noFill/>
          <a:ln w="57150">
            <a:solidFill>
              <a:srgbClr val="FF0000"/>
            </a:solidFill>
            <a:round/>
            <a:headEnd/>
            <a:tailEnd type="stealth" w="lg" len="lg"/>
          </a:ln>
        </p:spPr>
        <p:txBody>
          <a:bodyPr/>
          <a:lstStyle/>
          <a:p>
            <a:pPr fontAlgn="base">
              <a:spcBef>
                <a:spcPct val="0"/>
              </a:spcBef>
              <a:spcAft>
                <a:spcPct val="0"/>
              </a:spcAft>
            </a:pPr>
            <a:endParaRPr lang="en-US" sz="2400" smtClean="0">
              <a:solidFill>
                <a:srgbClr val="000000"/>
              </a:solidFill>
              <a:latin typeface="Arial" charset="0"/>
            </a:endParaRPr>
          </a:p>
        </p:txBody>
      </p:sp>
      <p:sp>
        <p:nvSpPr>
          <p:cNvPr id="14" name="Title 1"/>
          <p:cNvSpPr txBox="1">
            <a:spLocks/>
          </p:cNvSpPr>
          <p:nvPr/>
        </p:nvSpPr>
        <p:spPr>
          <a:xfrm>
            <a:off x="1545813" y="-243900"/>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and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1000" fill="hold"/>
                                        <p:tgtEl>
                                          <p:spTgt spid="38914"/>
                                        </p:tgtEl>
                                        <p:attrNameLst>
                                          <p:attrName>ppt_w</p:attrName>
                                        </p:attrNameLst>
                                      </p:cBhvr>
                                      <p:tavLst>
                                        <p:tav tm="0">
                                          <p:val>
                                            <p:strVal val="#ppt_w*0.70"/>
                                          </p:val>
                                        </p:tav>
                                        <p:tav tm="100000">
                                          <p:val>
                                            <p:strVal val="#ppt_w"/>
                                          </p:val>
                                        </p:tav>
                                      </p:tavLst>
                                    </p:anim>
                                    <p:anim calcmode="lin" valueType="num">
                                      <p:cBhvr>
                                        <p:cTn id="8" dur="1000" fill="hold"/>
                                        <p:tgtEl>
                                          <p:spTgt spid="38914"/>
                                        </p:tgtEl>
                                        <p:attrNameLst>
                                          <p:attrName>ppt_h</p:attrName>
                                        </p:attrNameLst>
                                      </p:cBhvr>
                                      <p:tavLst>
                                        <p:tav tm="0">
                                          <p:val>
                                            <p:strVal val="#ppt_h"/>
                                          </p:val>
                                        </p:tav>
                                        <p:tav tm="100000">
                                          <p:val>
                                            <p:strVal val="#ppt_h"/>
                                          </p:val>
                                        </p:tav>
                                      </p:tavLst>
                                    </p:anim>
                                    <p:animEffect transition="in" filter="fade">
                                      <p:cBhvr>
                                        <p:cTn id="9" dur="1000"/>
                                        <p:tgtEl>
                                          <p:spTgt spid="3891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8915"/>
                                        </p:tgtEl>
                                        <p:attrNameLst>
                                          <p:attrName>style.visibility</p:attrName>
                                        </p:attrNameLst>
                                      </p:cBhvr>
                                      <p:to>
                                        <p:strVal val="visible"/>
                                      </p:to>
                                    </p:set>
                                    <p:anim calcmode="lin" valueType="num">
                                      <p:cBhvr>
                                        <p:cTn id="13" dur="1000" fill="hold"/>
                                        <p:tgtEl>
                                          <p:spTgt spid="38915"/>
                                        </p:tgtEl>
                                        <p:attrNameLst>
                                          <p:attrName>ppt_w</p:attrName>
                                        </p:attrNameLst>
                                      </p:cBhvr>
                                      <p:tavLst>
                                        <p:tav tm="0">
                                          <p:val>
                                            <p:strVal val="#ppt_w*0.70"/>
                                          </p:val>
                                        </p:tav>
                                        <p:tav tm="100000">
                                          <p:val>
                                            <p:strVal val="#ppt_w"/>
                                          </p:val>
                                        </p:tav>
                                      </p:tavLst>
                                    </p:anim>
                                    <p:anim calcmode="lin" valueType="num">
                                      <p:cBhvr>
                                        <p:cTn id="14" dur="1000" fill="hold"/>
                                        <p:tgtEl>
                                          <p:spTgt spid="38915"/>
                                        </p:tgtEl>
                                        <p:attrNameLst>
                                          <p:attrName>ppt_h</p:attrName>
                                        </p:attrNameLst>
                                      </p:cBhvr>
                                      <p:tavLst>
                                        <p:tav tm="0">
                                          <p:val>
                                            <p:strVal val="#ppt_h"/>
                                          </p:val>
                                        </p:tav>
                                        <p:tav tm="100000">
                                          <p:val>
                                            <p:strVal val="#ppt_h"/>
                                          </p:val>
                                        </p:tav>
                                      </p:tavLst>
                                    </p:anim>
                                    <p:animEffect transition="in" filter="fade">
                                      <p:cBhvr>
                                        <p:cTn id="15" dur="1000"/>
                                        <p:tgtEl>
                                          <p:spTgt spid="38915"/>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38919"/>
                                        </p:tgtEl>
                                        <p:attrNameLst>
                                          <p:attrName>style.visibility</p:attrName>
                                        </p:attrNameLst>
                                      </p:cBhvr>
                                      <p:to>
                                        <p:strVal val="visible"/>
                                      </p:to>
                                    </p:set>
                                    <p:anim calcmode="lin" valueType="num">
                                      <p:cBhvr>
                                        <p:cTn id="19" dur="500" fill="hold"/>
                                        <p:tgtEl>
                                          <p:spTgt spid="38919"/>
                                        </p:tgtEl>
                                        <p:attrNameLst>
                                          <p:attrName>ppt_w</p:attrName>
                                        </p:attrNameLst>
                                      </p:cBhvr>
                                      <p:tavLst>
                                        <p:tav tm="0">
                                          <p:val>
                                            <p:fltVal val="0"/>
                                          </p:val>
                                        </p:tav>
                                        <p:tav tm="100000">
                                          <p:val>
                                            <p:strVal val="#ppt_w"/>
                                          </p:val>
                                        </p:tav>
                                      </p:tavLst>
                                    </p:anim>
                                    <p:anim calcmode="lin" valueType="num">
                                      <p:cBhvr>
                                        <p:cTn id="20" dur="500" fill="hold"/>
                                        <p:tgtEl>
                                          <p:spTgt spid="38919"/>
                                        </p:tgtEl>
                                        <p:attrNameLst>
                                          <p:attrName>ppt_h</p:attrName>
                                        </p:attrNameLst>
                                      </p:cBhvr>
                                      <p:tavLst>
                                        <p:tav tm="0">
                                          <p:val>
                                            <p:fltVal val="0"/>
                                          </p:val>
                                        </p:tav>
                                        <p:tav tm="100000">
                                          <p:val>
                                            <p:strVal val="#ppt_h"/>
                                          </p:val>
                                        </p:tav>
                                      </p:tavLst>
                                    </p:anim>
                                    <p:animEffect transition="in" filter="fade">
                                      <p:cBhvr>
                                        <p:cTn id="21" dur="500"/>
                                        <p:tgtEl>
                                          <p:spTgt spid="389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8921"/>
                                        </p:tgtEl>
                                        <p:attrNameLst>
                                          <p:attrName>style.visibility</p:attrName>
                                        </p:attrNameLst>
                                      </p:cBhvr>
                                      <p:to>
                                        <p:strVal val="visible"/>
                                      </p:to>
                                    </p:set>
                                    <p:anim calcmode="lin" valueType="num">
                                      <p:cBhvr>
                                        <p:cTn id="26" dur="500" fill="hold"/>
                                        <p:tgtEl>
                                          <p:spTgt spid="38921"/>
                                        </p:tgtEl>
                                        <p:attrNameLst>
                                          <p:attrName>ppt_w</p:attrName>
                                        </p:attrNameLst>
                                      </p:cBhvr>
                                      <p:tavLst>
                                        <p:tav tm="0">
                                          <p:val>
                                            <p:fltVal val="0"/>
                                          </p:val>
                                        </p:tav>
                                        <p:tav tm="100000">
                                          <p:val>
                                            <p:strVal val="#ppt_w"/>
                                          </p:val>
                                        </p:tav>
                                      </p:tavLst>
                                    </p:anim>
                                    <p:anim calcmode="lin" valueType="num">
                                      <p:cBhvr>
                                        <p:cTn id="27" dur="500" fill="hold"/>
                                        <p:tgtEl>
                                          <p:spTgt spid="38921"/>
                                        </p:tgtEl>
                                        <p:attrNameLst>
                                          <p:attrName>ppt_h</p:attrName>
                                        </p:attrNameLst>
                                      </p:cBhvr>
                                      <p:tavLst>
                                        <p:tav tm="0">
                                          <p:val>
                                            <p:fltVal val="0"/>
                                          </p:val>
                                        </p:tav>
                                        <p:tav tm="100000">
                                          <p:val>
                                            <p:strVal val="#ppt_h"/>
                                          </p:val>
                                        </p:tav>
                                      </p:tavLst>
                                    </p:anim>
                                    <p:animEffect transition="in" filter="fade">
                                      <p:cBhvr>
                                        <p:cTn id="28" dur="500"/>
                                        <p:tgtEl>
                                          <p:spTgt spid="38921"/>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3891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8919"/>
                                        </p:tgtEl>
                                        <p:attrNameLst>
                                          <p:attrName>style.visibility</p:attrName>
                                        </p:attrNameLst>
                                      </p:cBhvr>
                                      <p:to>
                                        <p:strVal val="hidden"/>
                                      </p:to>
                                    </p:set>
                                  </p:childTnLst>
                                </p:cTn>
                              </p:par>
                              <p:par>
                                <p:cTn id="33" presetID="53" presetClass="entr" presetSubtype="0" fill="hold" grpId="0" nodeType="withEffect">
                                  <p:stCondLst>
                                    <p:cond delay="0"/>
                                  </p:stCondLst>
                                  <p:childTnLst>
                                    <p:set>
                                      <p:cBhvr>
                                        <p:cTn id="34" dur="1" fill="hold">
                                          <p:stCondLst>
                                            <p:cond delay="0"/>
                                          </p:stCondLst>
                                        </p:cTn>
                                        <p:tgtEl>
                                          <p:spTgt spid="38923"/>
                                        </p:tgtEl>
                                        <p:attrNameLst>
                                          <p:attrName>style.visibility</p:attrName>
                                        </p:attrNameLst>
                                      </p:cBhvr>
                                      <p:to>
                                        <p:strVal val="visible"/>
                                      </p:to>
                                    </p:set>
                                    <p:anim calcmode="lin" valueType="num">
                                      <p:cBhvr>
                                        <p:cTn id="35" dur="500" fill="hold"/>
                                        <p:tgtEl>
                                          <p:spTgt spid="38923"/>
                                        </p:tgtEl>
                                        <p:attrNameLst>
                                          <p:attrName>ppt_w</p:attrName>
                                        </p:attrNameLst>
                                      </p:cBhvr>
                                      <p:tavLst>
                                        <p:tav tm="0">
                                          <p:val>
                                            <p:fltVal val="0"/>
                                          </p:val>
                                        </p:tav>
                                        <p:tav tm="100000">
                                          <p:val>
                                            <p:strVal val="#ppt_w"/>
                                          </p:val>
                                        </p:tav>
                                      </p:tavLst>
                                    </p:anim>
                                    <p:anim calcmode="lin" valueType="num">
                                      <p:cBhvr>
                                        <p:cTn id="36" dur="500" fill="hold"/>
                                        <p:tgtEl>
                                          <p:spTgt spid="38923"/>
                                        </p:tgtEl>
                                        <p:attrNameLst>
                                          <p:attrName>ppt_h</p:attrName>
                                        </p:attrNameLst>
                                      </p:cBhvr>
                                      <p:tavLst>
                                        <p:tav tm="0">
                                          <p:val>
                                            <p:fltVal val="0"/>
                                          </p:val>
                                        </p:tav>
                                        <p:tav tm="100000">
                                          <p:val>
                                            <p:strVal val="#ppt_h"/>
                                          </p:val>
                                        </p:tav>
                                      </p:tavLst>
                                    </p:anim>
                                    <p:animEffect transition="in" filter="fade">
                                      <p:cBhvr>
                                        <p:cTn id="37" dur="500"/>
                                        <p:tgtEl>
                                          <p:spTgt spid="38923"/>
                                        </p:tgtEl>
                                      </p:cBhvr>
                                    </p:animEffect>
                                  </p:childTnLst>
                                </p:cTn>
                              </p:par>
                            </p:childTnLst>
                          </p:cTn>
                        </p:par>
                        <p:par>
                          <p:cTn id="38" fill="hold">
                            <p:stCondLst>
                              <p:cond delay="500"/>
                            </p:stCondLst>
                            <p:childTnLst>
                              <p:par>
                                <p:cTn id="39" presetID="55" presetClass="entr" presetSubtype="0" fill="hold" nodeType="afterEffect">
                                  <p:stCondLst>
                                    <p:cond delay="0"/>
                                  </p:stCondLst>
                                  <p:childTnLst>
                                    <p:set>
                                      <p:cBhvr>
                                        <p:cTn id="40" dur="1" fill="hold">
                                          <p:stCondLst>
                                            <p:cond delay="0"/>
                                          </p:stCondLst>
                                        </p:cTn>
                                        <p:tgtEl>
                                          <p:spTgt spid="38916"/>
                                        </p:tgtEl>
                                        <p:attrNameLst>
                                          <p:attrName>style.visibility</p:attrName>
                                        </p:attrNameLst>
                                      </p:cBhvr>
                                      <p:to>
                                        <p:strVal val="visible"/>
                                      </p:to>
                                    </p:set>
                                    <p:anim calcmode="lin" valueType="num">
                                      <p:cBhvr>
                                        <p:cTn id="41" dur="1000" fill="hold"/>
                                        <p:tgtEl>
                                          <p:spTgt spid="38916"/>
                                        </p:tgtEl>
                                        <p:attrNameLst>
                                          <p:attrName>ppt_w</p:attrName>
                                        </p:attrNameLst>
                                      </p:cBhvr>
                                      <p:tavLst>
                                        <p:tav tm="0">
                                          <p:val>
                                            <p:strVal val="#ppt_w*0.70"/>
                                          </p:val>
                                        </p:tav>
                                        <p:tav tm="100000">
                                          <p:val>
                                            <p:strVal val="#ppt_w"/>
                                          </p:val>
                                        </p:tav>
                                      </p:tavLst>
                                    </p:anim>
                                    <p:anim calcmode="lin" valueType="num">
                                      <p:cBhvr>
                                        <p:cTn id="42" dur="1000" fill="hold"/>
                                        <p:tgtEl>
                                          <p:spTgt spid="38916"/>
                                        </p:tgtEl>
                                        <p:attrNameLst>
                                          <p:attrName>ppt_h</p:attrName>
                                        </p:attrNameLst>
                                      </p:cBhvr>
                                      <p:tavLst>
                                        <p:tav tm="0">
                                          <p:val>
                                            <p:strVal val="#ppt_h"/>
                                          </p:val>
                                        </p:tav>
                                        <p:tav tm="100000">
                                          <p:val>
                                            <p:strVal val="#ppt_h"/>
                                          </p:val>
                                        </p:tav>
                                      </p:tavLst>
                                    </p:anim>
                                    <p:animEffect transition="in" filter="fade">
                                      <p:cBhvr>
                                        <p:cTn id="43" dur="1000"/>
                                        <p:tgtEl>
                                          <p:spTgt spid="38916"/>
                                        </p:tgtEl>
                                      </p:cBhvr>
                                    </p:animEffect>
                                  </p:childTnLst>
                                </p:cTn>
                              </p:par>
                            </p:childTnLst>
                          </p:cTn>
                        </p:par>
                        <p:par>
                          <p:cTn id="44" fill="hold">
                            <p:stCondLst>
                              <p:cond delay="1500"/>
                            </p:stCondLst>
                            <p:childTnLst>
                              <p:par>
                                <p:cTn id="45" presetID="55" presetClass="entr" presetSubtype="0" fill="hold" nodeType="afterEffect">
                                  <p:stCondLst>
                                    <p:cond delay="0"/>
                                  </p:stCondLst>
                                  <p:childTnLst>
                                    <p:set>
                                      <p:cBhvr>
                                        <p:cTn id="46" dur="1" fill="hold">
                                          <p:stCondLst>
                                            <p:cond delay="0"/>
                                          </p:stCondLst>
                                        </p:cTn>
                                        <p:tgtEl>
                                          <p:spTgt spid="38917"/>
                                        </p:tgtEl>
                                        <p:attrNameLst>
                                          <p:attrName>style.visibility</p:attrName>
                                        </p:attrNameLst>
                                      </p:cBhvr>
                                      <p:to>
                                        <p:strVal val="visible"/>
                                      </p:to>
                                    </p:set>
                                    <p:anim calcmode="lin" valueType="num">
                                      <p:cBhvr>
                                        <p:cTn id="47" dur="1000" fill="hold"/>
                                        <p:tgtEl>
                                          <p:spTgt spid="38917"/>
                                        </p:tgtEl>
                                        <p:attrNameLst>
                                          <p:attrName>ppt_w</p:attrName>
                                        </p:attrNameLst>
                                      </p:cBhvr>
                                      <p:tavLst>
                                        <p:tav tm="0">
                                          <p:val>
                                            <p:strVal val="#ppt_w*0.70"/>
                                          </p:val>
                                        </p:tav>
                                        <p:tav tm="100000">
                                          <p:val>
                                            <p:strVal val="#ppt_w"/>
                                          </p:val>
                                        </p:tav>
                                      </p:tavLst>
                                    </p:anim>
                                    <p:anim calcmode="lin" valueType="num">
                                      <p:cBhvr>
                                        <p:cTn id="48" dur="1000" fill="hold"/>
                                        <p:tgtEl>
                                          <p:spTgt spid="38917"/>
                                        </p:tgtEl>
                                        <p:attrNameLst>
                                          <p:attrName>ppt_h</p:attrName>
                                        </p:attrNameLst>
                                      </p:cBhvr>
                                      <p:tavLst>
                                        <p:tav tm="0">
                                          <p:val>
                                            <p:strVal val="#ppt_h"/>
                                          </p:val>
                                        </p:tav>
                                        <p:tav tm="100000">
                                          <p:val>
                                            <p:strVal val="#ppt_h"/>
                                          </p:val>
                                        </p:tav>
                                      </p:tavLst>
                                    </p:anim>
                                    <p:animEffect transition="in" filter="fade">
                                      <p:cBhvr>
                                        <p:cTn id="49" dur="1000"/>
                                        <p:tgtEl>
                                          <p:spTgt spid="38917"/>
                                        </p:tgtEl>
                                      </p:cBhvr>
                                    </p:animEffect>
                                  </p:childTnLst>
                                </p:cTn>
                              </p:par>
                              <p:par>
                                <p:cTn id="50" presetID="1" presetClass="exit" presetSubtype="0" fill="hold" grpId="1" nodeType="withEffect">
                                  <p:stCondLst>
                                    <p:cond delay="0"/>
                                  </p:stCondLst>
                                  <p:childTnLst>
                                    <p:set>
                                      <p:cBhvr>
                                        <p:cTn id="51" dur="1" fill="hold">
                                          <p:stCondLst>
                                            <p:cond delay="0"/>
                                          </p:stCondLst>
                                        </p:cTn>
                                        <p:tgtEl>
                                          <p:spTgt spid="38923"/>
                                        </p:tgtEl>
                                        <p:attrNameLst>
                                          <p:attrName>style.visibility</p:attrName>
                                        </p:attrNameLst>
                                      </p:cBhvr>
                                      <p:to>
                                        <p:strVal val="hidden"/>
                                      </p:to>
                                    </p:set>
                                  </p:childTnLst>
                                </p:cTn>
                              </p:par>
                            </p:childTnLst>
                          </p:cTn>
                        </p:par>
                        <p:par>
                          <p:cTn id="52" fill="hold">
                            <p:stCondLst>
                              <p:cond delay="2500"/>
                            </p:stCondLst>
                            <p:childTnLst>
                              <p:par>
                                <p:cTn id="53" presetID="53" presetClass="entr" presetSubtype="0" fill="hold" grpId="0" nodeType="afterEffect">
                                  <p:stCondLst>
                                    <p:cond delay="0"/>
                                  </p:stCondLst>
                                  <p:childTnLst>
                                    <p:set>
                                      <p:cBhvr>
                                        <p:cTn id="54" dur="1" fill="hold">
                                          <p:stCondLst>
                                            <p:cond delay="0"/>
                                          </p:stCondLst>
                                        </p:cTn>
                                        <p:tgtEl>
                                          <p:spTgt spid="38922"/>
                                        </p:tgtEl>
                                        <p:attrNameLst>
                                          <p:attrName>style.visibility</p:attrName>
                                        </p:attrNameLst>
                                      </p:cBhvr>
                                      <p:to>
                                        <p:strVal val="visible"/>
                                      </p:to>
                                    </p:set>
                                    <p:anim calcmode="lin" valueType="num">
                                      <p:cBhvr>
                                        <p:cTn id="55" dur="500" fill="hold"/>
                                        <p:tgtEl>
                                          <p:spTgt spid="38922"/>
                                        </p:tgtEl>
                                        <p:attrNameLst>
                                          <p:attrName>ppt_w</p:attrName>
                                        </p:attrNameLst>
                                      </p:cBhvr>
                                      <p:tavLst>
                                        <p:tav tm="0">
                                          <p:val>
                                            <p:fltVal val="0"/>
                                          </p:val>
                                        </p:tav>
                                        <p:tav tm="100000">
                                          <p:val>
                                            <p:strVal val="#ppt_w"/>
                                          </p:val>
                                        </p:tav>
                                      </p:tavLst>
                                    </p:anim>
                                    <p:anim calcmode="lin" valueType="num">
                                      <p:cBhvr>
                                        <p:cTn id="56" dur="500" fill="hold"/>
                                        <p:tgtEl>
                                          <p:spTgt spid="38922"/>
                                        </p:tgtEl>
                                        <p:attrNameLst>
                                          <p:attrName>ppt_h</p:attrName>
                                        </p:attrNameLst>
                                      </p:cBhvr>
                                      <p:tavLst>
                                        <p:tav tm="0">
                                          <p:val>
                                            <p:fltVal val="0"/>
                                          </p:val>
                                        </p:tav>
                                        <p:tav tm="100000">
                                          <p:val>
                                            <p:strVal val="#ppt_h"/>
                                          </p:val>
                                        </p:tav>
                                      </p:tavLst>
                                    </p:anim>
                                    <p:animEffect transition="in" filter="fade">
                                      <p:cBhvr>
                                        <p:cTn id="57" dur="500"/>
                                        <p:tgtEl>
                                          <p:spTgt spid="3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1"/>
      <p:bldP spid="38919" grpId="0"/>
      <p:bldP spid="38919" grpId="1"/>
      <p:bldP spid="38921" grpId="0"/>
      <p:bldP spid="38922" grpId="0"/>
      <p:bldP spid="38923" grpId="0" animBg="1"/>
      <p:bldP spid="38923"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6" name="Picture 2" descr="http://www.guidetofilmphotography.com/photos/35mm-film.jpg"/>
          <p:cNvPicPr>
            <a:picLocks noChangeAspect="1" noChangeArrowheads="1"/>
          </p:cNvPicPr>
          <p:nvPr/>
        </p:nvPicPr>
        <p:blipFill>
          <a:blip r:embed="rId2" cstate="print"/>
          <a:srcRect/>
          <a:stretch>
            <a:fillRect/>
          </a:stretch>
        </p:blipFill>
        <p:spPr bwMode="auto">
          <a:xfrm>
            <a:off x="393615" y="4401169"/>
            <a:ext cx="3224714" cy="1956569"/>
          </a:xfrm>
          <a:prstGeom prst="rect">
            <a:avLst/>
          </a:prstGeom>
          <a:noFill/>
        </p:spPr>
      </p:pic>
      <p:sp>
        <p:nvSpPr>
          <p:cNvPr id="4"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r>
              <a:rPr lang="en-US" sz="3600" u="sng" kern="0" dirty="0" smtClean="0">
                <a:solidFill>
                  <a:sysClr val="windowText" lastClr="000000"/>
                </a:solidFill>
                <a:latin typeface="Calibri"/>
              </a:rPr>
              <a:t> and Photography</a:t>
            </a:r>
            <a:r>
              <a:rPr lang="en-US" sz="3600" u="sng" kern="0" baseline="-25000" dirty="0" smtClean="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pic>
        <p:nvPicPr>
          <p:cNvPr id="769028" name="Picture 4" descr="http://s.hswstatic.com/gif/photography-supplies-3.jpg"/>
          <p:cNvPicPr>
            <a:picLocks noChangeAspect="1" noChangeArrowheads="1"/>
          </p:cNvPicPr>
          <p:nvPr/>
        </p:nvPicPr>
        <p:blipFill>
          <a:blip r:embed="rId3" cstate="print"/>
          <a:srcRect/>
          <a:stretch>
            <a:fillRect/>
          </a:stretch>
        </p:blipFill>
        <p:spPr bwMode="auto">
          <a:xfrm>
            <a:off x="5599162" y="1082983"/>
            <a:ext cx="2547815" cy="2547815"/>
          </a:xfrm>
          <a:prstGeom prst="rect">
            <a:avLst/>
          </a:prstGeom>
          <a:noFill/>
        </p:spPr>
      </p:pic>
      <p:pic>
        <p:nvPicPr>
          <p:cNvPr id="769029" name="Picture 5"/>
          <p:cNvPicPr>
            <a:picLocks noChangeAspect="1" noChangeArrowheads="1"/>
          </p:cNvPicPr>
          <p:nvPr/>
        </p:nvPicPr>
        <p:blipFill>
          <a:blip r:embed="rId4" cstate="print"/>
          <a:srcRect/>
          <a:stretch>
            <a:fillRect/>
          </a:stretch>
        </p:blipFill>
        <p:spPr bwMode="auto">
          <a:xfrm>
            <a:off x="301450" y="1123323"/>
            <a:ext cx="3966238" cy="2622835"/>
          </a:xfrm>
          <a:prstGeom prst="rect">
            <a:avLst/>
          </a:prstGeom>
          <a:noFill/>
          <a:ln w="9525">
            <a:noFill/>
            <a:miter lim="800000"/>
            <a:headEnd/>
            <a:tailEnd/>
          </a:ln>
        </p:spPr>
      </p:pic>
      <p:pic>
        <p:nvPicPr>
          <p:cNvPr id="769033" name="Picture 9" descr="http://petapixel.com/assets/uploads/2015/03/costco.jpg"/>
          <p:cNvPicPr>
            <a:picLocks noChangeAspect="1" noChangeArrowheads="1"/>
          </p:cNvPicPr>
          <p:nvPr/>
        </p:nvPicPr>
        <p:blipFill>
          <a:blip r:embed="rId5" cstate="print"/>
          <a:srcRect/>
          <a:stretch>
            <a:fillRect/>
          </a:stretch>
        </p:blipFill>
        <p:spPr bwMode="auto">
          <a:xfrm>
            <a:off x="5762553" y="4616870"/>
            <a:ext cx="2958728" cy="2080356"/>
          </a:xfrm>
          <a:prstGeom prst="rect">
            <a:avLst/>
          </a:prstGeom>
          <a:noFill/>
        </p:spPr>
      </p:pic>
      <p:pic>
        <p:nvPicPr>
          <p:cNvPr id="769031" name="Picture 7" descr="https://s-media-cache-ak0.pinimg.com/736x/2b/a9/17/2ba9177a30f9e4779bedc607a47c0522.jpg"/>
          <p:cNvPicPr>
            <a:picLocks noChangeAspect="1" noChangeArrowheads="1"/>
          </p:cNvPicPr>
          <p:nvPr/>
        </p:nvPicPr>
        <p:blipFill>
          <a:blip r:embed="rId6" cstate="print"/>
          <a:srcRect/>
          <a:stretch>
            <a:fillRect/>
          </a:stretch>
        </p:blipFill>
        <p:spPr bwMode="auto">
          <a:xfrm>
            <a:off x="4375879" y="3956103"/>
            <a:ext cx="2256030" cy="1351269"/>
          </a:xfrm>
          <a:prstGeom prst="rect">
            <a:avLst/>
          </a:prstGeom>
          <a:noFill/>
        </p:spPr>
      </p:pic>
      <p:cxnSp>
        <p:nvCxnSpPr>
          <p:cNvPr id="10" name="Straight Arrow Connector 9"/>
          <p:cNvCxnSpPr/>
          <p:nvPr/>
        </p:nvCxnSpPr>
        <p:spPr>
          <a:xfrm>
            <a:off x="3930231" y="2371410"/>
            <a:ext cx="12962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185327" y="2734825"/>
            <a:ext cx="2394508" cy="17366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372548" y="5526594"/>
            <a:ext cx="141046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95</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9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9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90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9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ages.flatworldknowledge.com/averillfwk/averillfwk-fig04_x011.jpg"/>
          <p:cNvPicPr>
            <a:picLocks noChangeAspect="1" noChangeArrowheads="1"/>
          </p:cNvPicPr>
          <p:nvPr/>
        </p:nvPicPr>
        <p:blipFill>
          <a:blip r:embed="rId2" cstate="print"/>
          <a:srcRect/>
          <a:stretch>
            <a:fillRect/>
          </a:stretch>
        </p:blipFill>
        <p:spPr bwMode="auto">
          <a:xfrm>
            <a:off x="4149968" y="3838472"/>
            <a:ext cx="2306715" cy="2761027"/>
          </a:xfrm>
          <a:prstGeom prst="rect">
            <a:avLst/>
          </a:prstGeom>
          <a:noFill/>
        </p:spPr>
      </p:pic>
      <p:sp>
        <p:nvSpPr>
          <p:cNvPr id="7"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r>
              <a:rPr lang="en-US" sz="3600" u="sng" kern="0" dirty="0" smtClean="0">
                <a:solidFill>
                  <a:sysClr val="windowText" lastClr="000000"/>
                </a:solidFill>
                <a:latin typeface="Calibri"/>
              </a:rPr>
              <a:t> and Photography</a:t>
            </a:r>
            <a:r>
              <a:rPr lang="en-US" sz="3600" u="sng" kern="0" baseline="-25000" dirty="0" smtClean="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pic>
        <p:nvPicPr>
          <p:cNvPr id="770056" name="Picture 8" descr="http://ffden-2.phys.uaf.edu/212_fall2003.web.dir/Mike_Kudenov%20/images/session7-agbr.gif"/>
          <p:cNvPicPr>
            <a:picLocks noChangeAspect="1" noChangeArrowheads="1"/>
          </p:cNvPicPr>
          <p:nvPr/>
        </p:nvPicPr>
        <p:blipFill>
          <a:blip r:embed="rId3" cstate="print"/>
          <a:srcRect/>
          <a:stretch>
            <a:fillRect/>
          </a:stretch>
        </p:blipFill>
        <p:spPr bwMode="auto">
          <a:xfrm>
            <a:off x="627848" y="3243363"/>
            <a:ext cx="2552700" cy="2257426"/>
          </a:xfrm>
          <a:prstGeom prst="rect">
            <a:avLst/>
          </a:prstGeom>
          <a:noFill/>
        </p:spPr>
      </p:pic>
      <p:sp>
        <p:nvSpPr>
          <p:cNvPr id="10" name="Rectangle 9"/>
          <p:cNvSpPr/>
          <p:nvPr/>
        </p:nvSpPr>
        <p:spPr>
          <a:xfrm>
            <a:off x="6437225" y="4728259"/>
            <a:ext cx="2706775" cy="1015663"/>
          </a:xfrm>
          <a:prstGeom prst="rect">
            <a:avLst/>
          </a:prstGeom>
        </p:spPr>
        <p:txBody>
          <a:bodyPr wrap="square">
            <a:spAutoFit/>
          </a:bodyPr>
          <a:lstStyle/>
          <a:p>
            <a:pPr marL="0" marR="0" lvl="3" indent="0" algn="ctr" defTabSz="914400" eaLnBrk="1" fontAlgn="auto" latinLnBrk="0" hangingPunct="1">
              <a:lnSpc>
                <a:spcPct val="100000"/>
              </a:lnSpc>
              <a:spcBef>
                <a:spcPct val="20000"/>
              </a:spcBef>
              <a:spcAft>
                <a:spcPts val="0"/>
              </a:spcAft>
              <a:buClrTx/>
              <a:buSzTx/>
              <a:buFontTx/>
              <a:buNone/>
              <a:tabLst/>
              <a:defRPr/>
            </a:pPr>
            <a:r>
              <a:rPr kumimoji="0" lang="en-US" altLang="en-US" sz="2000" b="0" i="0" u="none" strike="noStrike" kern="0" cap="none" spc="0" normalizeH="0" baseline="0" noProof="0" dirty="0" smtClean="0">
                <a:ln>
                  <a:noFill/>
                </a:ln>
                <a:solidFill>
                  <a:srgbClr val="FF0000"/>
                </a:solidFill>
                <a:effectLst/>
                <a:uLnTx/>
                <a:uFillTx/>
                <a:latin typeface="Calibri" pitchFamily="34" charset="0"/>
              </a:rPr>
              <a:t>Unless you processes it the material will continue</a:t>
            </a:r>
            <a:r>
              <a:rPr kumimoji="0" lang="en-US" altLang="en-US" sz="2000" b="0" i="0" u="none" strike="noStrike" kern="0" cap="none" spc="0" normalizeH="0" noProof="0" dirty="0" smtClean="0">
                <a:ln>
                  <a:noFill/>
                </a:ln>
                <a:solidFill>
                  <a:srgbClr val="FF0000"/>
                </a:solidFill>
                <a:effectLst/>
                <a:uLnTx/>
                <a:uFillTx/>
                <a:latin typeface="Calibri" pitchFamily="34" charset="0"/>
              </a:rPr>
              <a:t> to turn black.</a:t>
            </a:r>
            <a:endParaRPr kumimoji="0" lang="en-US" altLang="en-US" sz="2000" b="0" i="0" u="none" strike="noStrike" kern="0" cap="none" spc="0" normalizeH="0" baseline="0" noProof="0" dirty="0" smtClean="0">
              <a:ln>
                <a:noFill/>
              </a:ln>
              <a:solidFill>
                <a:srgbClr val="FF0000"/>
              </a:solidFill>
              <a:effectLst/>
              <a:uLnTx/>
              <a:uFillTx/>
              <a:latin typeface="Calibri" pitchFamily="34" charset="0"/>
            </a:endParaRPr>
          </a:p>
        </p:txBody>
      </p:sp>
      <p:grpSp>
        <p:nvGrpSpPr>
          <p:cNvPr id="12" name="Group 12"/>
          <p:cNvGrpSpPr>
            <a:grpSpLocks/>
          </p:cNvGrpSpPr>
          <p:nvPr/>
        </p:nvGrpSpPr>
        <p:grpSpPr bwMode="auto">
          <a:xfrm>
            <a:off x="371785" y="5826952"/>
            <a:ext cx="3284540" cy="400050"/>
            <a:chOff x="-320" y="1464"/>
            <a:chExt cx="2069" cy="252"/>
          </a:xfrm>
        </p:grpSpPr>
        <p:sp>
          <p:nvSpPr>
            <p:cNvPr id="13" name="Text Box 8"/>
            <p:cNvSpPr txBox="1">
              <a:spLocks noChangeArrowheads="1"/>
            </p:cNvSpPr>
            <p:nvPr/>
          </p:nvSpPr>
          <p:spPr bwMode="auto">
            <a:xfrm>
              <a:off x="-320" y="1464"/>
              <a:ext cx="2069" cy="252"/>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err="1" smtClean="0">
                  <a:solidFill>
                    <a:srgbClr val="000000"/>
                  </a:solidFill>
                  <a:latin typeface="Calibri" pitchFamily="34" charset="0"/>
                </a:rPr>
                <a:t>AgBr</a:t>
              </a:r>
              <a:r>
                <a:rPr lang="en-US" sz="2000" dirty="0" smtClean="0">
                  <a:solidFill>
                    <a:srgbClr val="000000"/>
                  </a:solidFill>
                  <a:latin typeface="Calibri" pitchFamily="34" charset="0"/>
                </a:rPr>
                <a:t>(</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            </a:t>
              </a:r>
              <a:r>
                <a:rPr lang="en-US" sz="2000" dirty="0" err="1" smtClean="0">
                  <a:solidFill>
                    <a:srgbClr val="000000"/>
                  </a:solidFill>
                  <a:latin typeface="Calibri" pitchFamily="34" charset="0"/>
                </a:rPr>
                <a:t>AgBr</a:t>
              </a:r>
              <a:r>
                <a:rPr lang="en-US" sz="2000" dirty="0" smtClean="0">
                  <a:solidFill>
                    <a:srgbClr val="000000"/>
                  </a:solidFill>
                  <a:latin typeface="Calibri" pitchFamily="34" charset="0"/>
                </a:rPr>
                <a:t>*(</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 + Ag(</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a:t>
              </a:r>
            </a:p>
          </p:txBody>
        </p:sp>
        <p:sp>
          <p:nvSpPr>
            <p:cNvPr id="14" name="Line 9"/>
            <p:cNvSpPr>
              <a:spLocks noChangeShapeType="1"/>
            </p:cNvSpPr>
            <p:nvPr/>
          </p:nvSpPr>
          <p:spPr bwMode="auto">
            <a:xfrm>
              <a:off x="269" y="1595"/>
              <a:ext cx="322"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grpSp>
      <p:sp>
        <p:nvSpPr>
          <p:cNvPr id="16" name="TextBox 15"/>
          <p:cNvSpPr txBox="1"/>
          <p:nvPr/>
        </p:nvSpPr>
        <p:spPr>
          <a:xfrm>
            <a:off x="180873" y="6270155"/>
            <a:ext cx="1256044" cy="369332"/>
          </a:xfrm>
          <a:prstGeom prst="rect">
            <a:avLst/>
          </a:prstGeom>
          <a:noFill/>
        </p:spPr>
        <p:txBody>
          <a:bodyPr wrap="square" rtlCol="0">
            <a:spAutoFit/>
          </a:bodyPr>
          <a:lstStyle/>
          <a:p>
            <a:pPr algn="ctr"/>
            <a:r>
              <a:rPr lang="en-US" dirty="0" smtClean="0">
                <a:latin typeface="Calibri" pitchFamily="34" charset="0"/>
              </a:rPr>
              <a:t>colorless</a:t>
            </a:r>
            <a:endParaRPr lang="en-US" dirty="0">
              <a:latin typeface="Calibri" pitchFamily="34" charset="0"/>
            </a:endParaRPr>
          </a:p>
        </p:txBody>
      </p:sp>
      <p:sp>
        <p:nvSpPr>
          <p:cNvPr id="17" name="TextBox 16"/>
          <p:cNvSpPr txBox="1"/>
          <p:nvPr/>
        </p:nvSpPr>
        <p:spPr>
          <a:xfrm>
            <a:off x="2564009" y="6281876"/>
            <a:ext cx="1256044" cy="369332"/>
          </a:xfrm>
          <a:prstGeom prst="rect">
            <a:avLst/>
          </a:prstGeom>
          <a:noFill/>
        </p:spPr>
        <p:txBody>
          <a:bodyPr wrap="square" rtlCol="0">
            <a:spAutoFit/>
          </a:bodyPr>
          <a:lstStyle/>
          <a:p>
            <a:pPr algn="ctr"/>
            <a:r>
              <a:rPr lang="en-US" dirty="0" smtClean="0">
                <a:latin typeface="Calibri" pitchFamily="34" charset="0"/>
              </a:rPr>
              <a:t>black</a:t>
            </a:r>
            <a:endParaRPr lang="en-US" dirty="0">
              <a:latin typeface="Calibri" pitchFamily="34" charset="0"/>
            </a:endParaRPr>
          </a:p>
        </p:txBody>
      </p:sp>
      <p:pic>
        <p:nvPicPr>
          <p:cNvPr id="770058" name="Picture 10" descr="http://www.redorbit.com/media/uploads/2004/10/0_a3c0877d59d925f86a0919e67588be41.jpg"/>
          <p:cNvPicPr>
            <a:picLocks noChangeAspect="1" noChangeArrowheads="1"/>
          </p:cNvPicPr>
          <p:nvPr/>
        </p:nvPicPr>
        <p:blipFill>
          <a:blip r:embed="rId4" cstate="print"/>
          <a:srcRect/>
          <a:stretch>
            <a:fillRect/>
          </a:stretch>
        </p:blipFill>
        <p:spPr bwMode="auto">
          <a:xfrm>
            <a:off x="969476" y="1170627"/>
            <a:ext cx="1785189" cy="1652953"/>
          </a:xfrm>
          <a:prstGeom prst="rect">
            <a:avLst/>
          </a:prstGeom>
          <a:noFill/>
        </p:spPr>
      </p:pic>
      <p:cxnSp>
        <p:nvCxnSpPr>
          <p:cNvPr id="20" name="Straight Arrow Connector 19"/>
          <p:cNvCxnSpPr/>
          <p:nvPr/>
        </p:nvCxnSpPr>
        <p:spPr>
          <a:xfrm>
            <a:off x="2361348" y="2220679"/>
            <a:ext cx="753626" cy="2411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012396" y="2237299"/>
            <a:ext cx="1238042" cy="400110"/>
          </a:xfrm>
          <a:prstGeom prst="rect">
            <a:avLst/>
          </a:prstGeom>
        </p:spPr>
        <p:txBody>
          <a:bodyPr wrap="square">
            <a:spAutoFit/>
          </a:bodyPr>
          <a:lstStyle/>
          <a:p>
            <a:pPr marL="0" marR="0" lvl="3" indent="0" algn="ctr" defTabSz="914400" eaLnBrk="1" fontAlgn="auto" latinLnBrk="0" hangingPunct="1">
              <a:lnSpc>
                <a:spcPct val="100000"/>
              </a:lnSpc>
              <a:spcBef>
                <a:spcPct val="20000"/>
              </a:spcBef>
              <a:spcAft>
                <a:spcPts val="0"/>
              </a:spcAft>
              <a:buClrTx/>
              <a:buSzTx/>
              <a:buFontTx/>
              <a:buNone/>
              <a:tabLst/>
              <a:defRPr/>
            </a:pPr>
            <a:r>
              <a:rPr lang="en-US" altLang="en-US" sz="2000" kern="0" dirty="0" smtClean="0">
                <a:solidFill>
                  <a:srgbClr val="FF0000"/>
                </a:solidFill>
                <a:latin typeface="Calibri" pitchFamily="34" charset="0"/>
              </a:rPr>
              <a:t>Ag</a:t>
            </a:r>
            <a:r>
              <a:rPr kumimoji="0" lang="en-US" altLang="en-US" sz="2000" b="0" i="0" u="none" strike="noStrike" kern="0" cap="none" spc="0" normalizeH="0" baseline="0" noProof="0" dirty="0" smtClean="0">
                <a:ln>
                  <a:noFill/>
                </a:ln>
                <a:solidFill>
                  <a:srgbClr val="FF0000"/>
                </a:solidFill>
                <a:effectLst/>
                <a:uLnTx/>
                <a:uFillTx/>
                <a:latin typeface="Calibri" pitchFamily="34" charset="0"/>
              </a:rPr>
              <a:t>Br</a:t>
            </a:r>
            <a:r>
              <a:rPr kumimoji="0" lang="en-US" altLang="en-US" sz="2000" b="0" i="0" u="none" strike="noStrike" kern="0" cap="none" spc="0" normalizeH="0" noProof="0" dirty="0" smtClean="0">
                <a:ln>
                  <a:noFill/>
                </a:ln>
                <a:solidFill>
                  <a:srgbClr val="FF0000"/>
                </a:solidFill>
                <a:effectLst/>
                <a:uLnTx/>
                <a:uFillTx/>
                <a:latin typeface="Calibri" pitchFamily="34" charset="0"/>
              </a:rPr>
              <a:t> Gel</a:t>
            </a:r>
            <a:endParaRPr kumimoji="0" lang="en-US" altLang="en-US" sz="2000" b="0" i="0" u="none" strike="noStrike" kern="0" cap="none" spc="0" normalizeH="0" baseline="0" noProof="0" dirty="0" smtClean="0">
              <a:ln>
                <a:noFill/>
              </a:ln>
              <a:solidFill>
                <a:srgbClr val="FF0000"/>
              </a:solidFill>
              <a:effectLst/>
              <a:uLnTx/>
              <a:uFillTx/>
              <a:latin typeface="Calibri" pitchFamily="34" charset="0"/>
            </a:endParaRPr>
          </a:p>
        </p:txBody>
      </p:sp>
      <p:sp>
        <p:nvSpPr>
          <p:cNvPr id="770060" name="AutoShape 12" descr="Image result for camera film how does it 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0062" name="AutoShape 14" descr="Image result for camera film how does it 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0064" name="Picture 16" descr="https://jessedavidphotography.files.wordpress.com/2011/12/slr_camera.gif"/>
          <p:cNvPicPr>
            <a:picLocks noChangeAspect="1" noChangeArrowheads="1"/>
          </p:cNvPicPr>
          <p:nvPr/>
        </p:nvPicPr>
        <p:blipFill>
          <a:blip r:embed="rId5" cstate="print"/>
          <a:srcRect/>
          <a:stretch>
            <a:fillRect/>
          </a:stretch>
        </p:blipFill>
        <p:spPr bwMode="auto">
          <a:xfrm>
            <a:off x="4807959" y="914817"/>
            <a:ext cx="3220671" cy="2572285"/>
          </a:xfrm>
          <a:prstGeom prst="rect">
            <a:avLst/>
          </a:prstGeom>
          <a:noFill/>
        </p:spPr>
      </p:pic>
      <p:sp>
        <p:nvSpPr>
          <p:cNvPr id="26" name="Slide Number Placeholder 25"/>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96</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00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00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2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r>
              <a:rPr lang="en-US" sz="3600" u="sng" kern="0" dirty="0" smtClean="0">
                <a:solidFill>
                  <a:sysClr val="windowText" lastClr="000000"/>
                </a:solidFill>
                <a:latin typeface="Calibri"/>
              </a:rPr>
              <a:t> and Photography</a:t>
            </a:r>
            <a:r>
              <a:rPr lang="en-US" sz="3600" u="sng" kern="0" baseline="-25000" dirty="0" smtClean="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400584" cy="3046988"/>
          </a:xfrm>
          <a:prstGeom prst="rect">
            <a:avLst/>
          </a:prstGeom>
        </p:spPr>
        <p:txBody>
          <a:bodyPr wrap="square">
            <a:spAutoFit/>
          </a:bodyPr>
          <a:lstStyle/>
          <a:p>
            <a:pPr marL="342900" indent="-342900">
              <a:spcAft>
                <a:spcPts val="1200"/>
              </a:spcAft>
              <a:buFont typeface="+mj-lt"/>
              <a:buAutoNum type="arabicParenR" startAt="2"/>
            </a:pPr>
            <a:r>
              <a:rPr lang="en-US" dirty="0" smtClean="0">
                <a:latin typeface="Calibri" pitchFamily="34" charset="0"/>
              </a:rPr>
              <a:t>The </a:t>
            </a:r>
            <a:r>
              <a:rPr lang="en-US" dirty="0" smtClean="0">
                <a:solidFill>
                  <a:srgbClr val="FF0000"/>
                </a:solidFill>
                <a:latin typeface="Calibri" pitchFamily="34" charset="0"/>
              </a:rPr>
              <a:t>developer</a:t>
            </a:r>
            <a:r>
              <a:rPr lang="en-US" dirty="0" smtClean="0">
                <a:latin typeface="Calibri" pitchFamily="34" charset="0"/>
              </a:rPr>
              <a:t> converts the latent image to macroscopic particles of </a:t>
            </a:r>
            <a:r>
              <a:rPr lang="en-US" dirty="0" smtClean="0">
                <a:solidFill>
                  <a:srgbClr val="0000FF"/>
                </a:solidFill>
                <a:latin typeface="Calibri" pitchFamily="34" charset="0"/>
              </a:rPr>
              <a:t>metallic silver</a:t>
            </a:r>
            <a:r>
              <a:rPr lang="en-US" dirty="0" smtClean="0">
                <a:latin typeface="Calibri" pitchFamily="34" charset="0"/>
              </a:rPr>
              <a:t>.</a:t>
            </a:r>
          </a:p>
          <a:p>
            <a:pPr marL="342900" indent="-342900">
              <a:spcAft>
                <a:spcPts val="1200"/>
              </a:spcAft>
              <a:buFont typeface="+mj-lt"/>
              <a:buAutoNum type="arabicParenR" startAt="2"/>
            </a:pPr>
            <a:r>
              <a:rPr lang="en-US" dirty="0" smtClean="0">
                <a:latin typeface="Calibri" pitchFamily="34" charset="0"/>
              </a:rPr>
              <a:t>A</a:t>
            </a:r>
            <a:r>
              <a:rPr lang="en-US" dirty="0" smtClean="0">
                <a:solidFill>
                  <a:srgbClr val="FF0000"/>
                </a:solidFill>
                <a:latin typeface="Calibri" pitchFamily="34" charset="0"/>
              </a:rPr>
              <a:t> stop bath</a:t>
            </a:r>
            <a:r>
              <a:rPr lang="en-US" dirty="0" smtClean="0">
                <a:latin typeface="Calibri" pitchFamily="34" charset="0"/>
              </a:rPr>
              <a:t>,  typically a dilute solution of </a:t>
            </a:r>
            <a:r>
              <a:rPr lang="en-US" dirty="0" smtClean="0">
                <a:solidFill>
                  <a:srgbClr val="0000FF"/>
                </a:solidFill>
                <a:latin typeface="Calibri" pitchFamily="34" charset="0"/>
              </a:rPr>
              <a:t>acetic acid or citric acid</a:t>
            </a:r>
            <a:r>
              <a:rPr lang="en-US" dirty="0" smtClean="0">
                <a:latin typeface="Calibri" pitchFamily="34" charset="0"/>
              </a:rPr>
              <a:t>, halts the action of the developer. A rinse with clean water may be substituted.</a:t>
            </a:r>
          </a:p>
          <a:p>
            <a:pPr marL="342900" indent="-342900">
              <a:spcAft>
                <a:spcPts val="1200"/>
              </a:spcAft>
              <a:buFont typeface="+mj-lt"/>
              <a:buAutoNum type="arabicParenR" startAt="2"/>
            </a:pPr>
            <a:r>
              <a:rPr lang="en-US" dirty="0" smtClean="0">
                <a:solidFill>
                  <a:srgbClr val="FF0000"/>
                </a:solidFill>
                <a:latin typeface="Calibri" pitchFamily="34" charset="0"/>
              </a:rPr>
              <a:t>The fixer</a:t>
            </a:r>
            <a:r>
              <a:rPr lang="en-US" dirty="0" smtClean="0">
                <a:latin typeface="Calibri" pitchFamily="34" charset="0"/>
              </a:rPr>
              <a:t> makes the image permanent and light-resistant by dissolving remaining silver halide. A common fixer is hypo, specifically </a:t>
            </a:r>
            <a:r>
              <a:rPr lang="en-US" dirty="0" smtClean="0">
                <a:solidFill>
                  <a:srgbClr val="0000FF"/>
                </a:solidFill>
                <a:latin typeface="Calibri" pitchFamily="34" charset="0"/>
              </a:rPr>
              <a:t>ammonium </a:t>
            </a:r>
            <a:r>
              <a:rPr lang="en-US" dirty="0" err="1" smtClean="0">
                <a:solidFill>
                  <a:srgbClr val="0000FF"/>
                </a:solidFill>
                <a:latin typeface="Calibri" pitchFamily="34" charset="0"/>
              </a:rPr>
              <a:t>thiosulfate</a:t>
            </a:r>
            <a:r>
              <a:rPr lang="en-US" dirty="0" smtClean="0">
                <a:latin typeface="Calibri" pitchFamily="34" charset="0"/>
              </a:rPr>
              <a:t>.</a:t>
            </a:r>
          </a:p>
          <a:p>
            <a:pPr marL="342900" indent="-342900">
              <a:spcAft>
                <a:spcPts val="1200"/>
              </a:spcAft>
              <a:buFont typeface="+mj-lt"/>
              <a:buAutoNum type="arabicParenR" startAt="2"/>
            </a:pPr>
            <a:r>
              <a:rPr lang="en-US" dirty="0" smtClean="0">
                <a:latin typeface="Calibri" pitchFamily="34" charset="0"/>
              </a:rPr>
              <a:t>Washing in clean water removes any remaining fixer. Residual fixer can corrode the silver image, leading to </a:t>
            </a:r>
            <a:r>
              <a:rPr lang="en-US" dirty="0" err="1" smtClean="0">
                <a:latin typeface="Calibri" pitchFamily="34" charset="0"/>
              </a:rPr>
              <a:t>discolouration</a:t>
            </a:r>
            <a:r>
              <a:rPr lang="en-US" dirty="0" smtClean="0">
                <a:latin typeface="Calibri" pitchFamily="34" charset="0"/>
              </a:rPr>
              <a:t>, staining and fading.</a:t>
            </a:r>
            <a:endParaRPr lang="en-US" dirty="0">
              <a:latin typeface="Calibri" pitchFamily="34" charset="0"/>
            </a:endParaRPr>
          </a:p>
        </p:txBody>
      </p:sp>
      <p:sp>
        <p:nvSpPr>
          <p:cNvPr id="7" name="Slide Number Placeholder 6"/>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97</a:t>
            </a:fld>
            <a:endParaRPr lang="en-US">
              <a:solidFill>
                <a:srgbClr val="00000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r>
              <a:rPr lang="en-US" sz="3600" u="sng" kern="0" dirty="0" smtClean="0">
                <a:solidFill>
                  <a:sysClr val="windowText" lastClr="000000"/>
                </a:solidFill>
                <a:latin typeface="Calibri"/>
              </a:rPr>
              <a:t> and Photography</a:t>
            </a:r>
            <a:r>
              <a:rPr lang="en-US" sz="3600" u="sng" kern="0" baseline="-25000" dirty="0" smtClean="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400584" cy="646331"/>
          </a:xfrm>
          <a:prstGeom prst="rect">
            <a:avLst/>
          </a:prstGeom>
        </p:spPr>
        <p:txBody>
          <a:bodyPr wrap="square">
            <a:spAutoFit/>
          </a:bodyPr>
          <a:lstStyle/>
          <a:p>
            <a:pPr marL="342900" indent="-342900">
              <a:spcAft>
                <a:spcPts val="1200"/>
              </a:spcAft>
              <a:buFont typeface="+mj-lt"/>
              <a:buAutoNum type="arabicParenR" startAt="2"/>
            </a:pPr>
            <a:r>
              <a:rPr lang="en-US" dirty="0" smtClean="0">
                <a:latin typeface="Calibri" pitchFamily="34" charset="0"/>
              </a:rPr>
              <a:t>The </a:t>
            </a:r>
            <a:r>
              <a:rPr lang="en-US" dirty="0" smtClean="0">
                <a:solidFill>
                  <a:srgbClr val="FF0000"/>
                </a:solidFill>
                <a:latin typeface="Calibri" pitchFamily="34" charset="0"/>
              </a:rPr>
              <a:t>developer</a:t>
            </a:r>
            <a:r>
              <a:rPr lang="en-US" dirty="0" smtClean="0">
                <a:latin typeface="Calibri" pitchFamily="34" charset="0"/>
              </a:rPr>
              <a:t> converts the latent image to macroscopic particles of </a:t>
            </a:r>
            <a:r>
              <a:rPr lang="en-US" dirty="0" smtClean="0">
                <a:solidFill>
                  <a:srgbClr val="0000FF"/>
                </a:solidFill>
                <a:latin typeface="Calibri" pitchFamily="34" charset="0"/>
              </a:rPr>
              <a:t>metallic silver</a:t>
            </a:r>
            <a:r>
              <a:rPr lang="en-US" dirty="0" smtClean="0">
                <a:latin typeface="Calibri" pitchFamily="34" charset="0"/>
              </a:rPr>
              <a:t>.</a:t>
            </a:r>
          </a:p>
        </p:txBody>
      </p:sp>
      <p:pic>
        <p:nvPicPr>
          <p:cNvPr id="6" name="Picture 4" descr="http://media-2.web.britannica.com/eb-media/96/16796-004-FAE0B32D.jpg"/>
          <p:cNvPicPr>
            <a:picLocks noChangeAspect="1" noChangeArrowheads="1"/>
          </p:cNvPicPr>
          <p:nvPr/>
        </p:nvPicPr>
        <p:blipFill>
          <a:blip r:embed="rId3" cstate="print"/>
          <a:srcRect/>
          <a:stretch>
            <a:fillRect/>
          </a:stretch>
        </p:blipFill>
        <p:spPr bwMode="auto">
          <a:xfrm>
            <a:off x="4439868" y="4404467"/>
            <a:ext cx="4257675" cy="1466851"/>
          </a:xfrm>
          <a:prstGeom prst="rect">
            <a:avLst/>
          </a:prstGeom>
          <a:noFill/>
        </p:spPr>
      </p:pic>
      <p:grpSp>
        <p:nvGrpSpPr>
          <p:cNvPr id="7" name="Group 12"/>
          <p:cNvGrpSpPr>
            <a:grpSpLocks/>
          </p:cNvGrpSpPr>
          <p:nvPr/>
        </p:nvGrpSpPr>
        <p:grpSpPr bwMode="auto">
          <a:xfrm>
            <a:off x="341640" y="4922597"/>
            <a:ext cx="3284540" cy="400050"/>
            <a:chOff x="-320" y="1464"/>
            <a:chExt cx="2069" cy="252"/>
          </a:xfrm>
        </p:grpSpPr>
        <p:sp>
          <p:nvSpPr>
            <p:cNvPr id="8" name="Text Box 8"/>
            <p:cNvSpPr txBox="1">
              <a:spLocks noChangeArrowheads="1"/>
            </p:cNvSpPr>
            <p:nvPr/>
          </p:nvSpPr>
          <p:spPr bwMode="auto">
            <a:xfrm>
              <a:off x="-320" y="1464"/>
              <a:ext cx="2069" cy="252"/>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err="1" smtClean="0">
                  <a:solidFill>
                    <a:srgbClr val="000000"/>
                  </a:solidFill>
                  <a:latin typeface="Calibri" pitchFamily="34" charset="0"/>
                </a:rPr>
                <a:t>AgBr</a:t>
              </a:r>
              <a:r>
                <a:rPr lang="en-US" sz="2000" dirty="0" smtClean="0">
                  <a:solidFill>
                    <a:srgbClr val="000000"/>
                  </a:solidFill>
                  <a:latin typeface="Calibri" pitchFamily="34" charset="0"/>
                </a:rPr>
                <a:t>(</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            </a:t>
              </a:r>
              <a:r>
                <a:rPr lang="en-US" sz="2000" dirty="0" err="1" smtClean="0">
                  <a:solidFill>
                    <a:srgbClr val="000000"/>
                  </a:solidFill>
                  <a:latin typeface="Calibri" pitchFamily="34" charset="0"/>
                </a:rPr>
                <a:t>AgBr</a:t>
              </a:r>
              <a:r>
                <a:rPr lang="en-US" sz="2000" dirty="0" smtClean="0">
                  <a:solidFill>
                    <a:srgbClr val="000000"/>
                  </a:solidFill>
                  <a:latin typeface="Calibri" pitchFamily="34" charset="0"/>
                </a:rPr>
                <a:t>*(</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 + Ag(</a:t>
              </a:r>
              <a:r>
                <a:rPr lang="en-US" sz="2000" i="1" dirty="0" smtClean="0">
                  <a:solidFill>
                    <a:srgbClr val="000000"/>
                  </a:solidFill>
                  <a:latin typeface="Calibri" pitchFamily="34" charset="0"/>
                </a:rPr>
                <a:t>s</a:t>
              </a:r>
              <a:r>
                <a:rPr lang="en-US" sz="2000" dirty="0" smtClean="0">
                  <a:solidFill>
                    <a:srgbClr val="000000"/>
                  </a:solidFill>
                  <a:latin typeface="Calibri" pitchFamily="34" charset="0"/>
                </a:rPr>
                <a:t>)</a:t>
              </a:r>
            </a:p>
          </p:txBody>
        </p:sp>
        <p:sp>
          <p:nvSpPr>
            <p:cNvPr id="9" name="Line 9"/>
            <p:cNvSpPr>
              <a:spLocks noChangeShapeType="1"/>
            </p:cNvSpPr>
            <p:nvPr/>
          </p:nvSpPr>
          <p:spPr bwMode="auto">
            <a:xfrm>
              <a:off x="269" y="1595"/>
              <a:ext cx="322"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smtClean="0">
                <a:solidFill>
                  <a:srgbClr val="000000"/>
                </a:solidFill>
                <a:latin typeface="Calibri" pitchFamily="34" charset="0"/>
              </a:endParaRPr>
            </a:p>
          </p:txBody>
        </p:sp>
      </p:grpSp>
      <p:sp>
        <p:nvSpPr>
          <p:cNvPr id="10" name="TextBox 9"/>
          <p:cNvSpPr txBox="1"/>
          <p:nvPr/>
        </p:nvSpPr>
        <p:spPr>
          <a:xfrm>
            <a:off x="150728" y="5365800"/>
            <a:ext cx="1256044" cy="369332"/>
          </a:xfrm>
          <a:prstGeom prst="rect">
            <a:avLst/>
          </a:prstGeom>
          <a:noFill/>
        </p:spPr>
        <p:txBody>
          <a:bodyPr wrap="square" rtlCol="0">
            <a:spAutoFit/>
          </a:bodyPr>
          <a:lstStyle/>
          <a:p>
            <a:pPr algn="ctr"/>
            <a:r>
              <a:rPr lang="en-US" dirty="0" smtClean="0">
                <a:latin typeface="Calibri" pitchFamily="34" charset="0"/>
              </a:rPr>
              <a:t>colorless</a:t>
            </a:r>
            <a:endParaRPr lang="en-US" dirty="0">
              <a:latin typeface="Calibri" pitchFamily="34" charset="0"/>
            </a:endParaRPr>
          </a:p>
        </p:txBody>
      </p:sp>
      <p:sp>
        <p:nvSpPr>
          <p:cNvPr id="11" name="TextBox 10"/>
          <p:cNvSpPr txBox="1"/>
          <p:nvPr/>
        </p:nvSpPr>
        <p:spPr>
          <a:xfrm>
            <a:off x="2533864" y="5377521"/>
            <a:ext cx="1256044" cy="369332"/>
          </a:xfrm>
          <a:prstGeom prst="rect">
            <a:avLst/>
          </a:prstGeom>
          <a:noFill/>
        </p:spPr>
        <p:txBody>
          <a:bodyPr wrap="square" rtlCol="0">
            <a:spAutoFit/>
          </a:bodyPr>
          <a:lstStyle/>
          <a:p>
            <a:pPr algn="ctr"/>
            <a:r>
              <a:rPr lang="en-US" dirty="0" smtClean="0">
                <a:latin typeface="Calibri" pitchFamily="34" charset="0"/>
              </a:rPr>
              <a:t>black</a:t>
            </a:r>
            <a:endParaRPr lang="en-US" dirty="0">
              <a:latin typeface="Calibri" pitchFamily="34" charset="0"/>
            </a:endParaRPr>
          </a:p>
        </p:txBody>
      </p:sp>
      <p:sp>
        <p:nvSpPr>
          <p:cNvPr id="12" name="Rounded Rectangle 11"/>
          <p:cNvSpPr/>
          <p:nvPr/>
        </p:nvSpPr>
        <p:spPr>
          <a:xfrm>
            <a:off x="281355" y="964642"/>
            <a:ext cx="2723103" cy="17383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13433" y="2713055"/>
            <a:ext cx="0" cy="196947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52885" y="4734446"/>
            <a:ext cx="3465005" cy="10534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206751" y="936172"/>
            <a:ext cx="1073848" cy="1738365"/>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404178" y="4340880"/>
            <a:ext cx="4357983" cy="1601037"/>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154790" y="3979150"/>
            <a:ext cx="3024554" cy="369332"/>
          </a:xfrm>
          <a:prstGeom prst="rect">
            <a:avLst/>
          </a:prstGeom>
          <a:noFill/>
        </p:spPr>
        <p:txBody>
          <a:bodyPr wrap="square" rtlCol="0">
            <a:spAutoFit/>
          </a:bodyPr>
          <a:lstStyle/>
          <a:p>
            <a:pPr algn="ctr"/>
            <a:r>
              <a:rPr lang="en-US" dirty="0" smtClean="0">
                <a:latin typeface="Calibri" pitchFamily="34" charset="0"/>
              </a:rPr>
              <a:t>In the </a:t>
            </a:r>
            <a:r>
              <a:rPr lang="en-US" dirty="0" err="1" smtClean="0">
                <a:latin typeface="Calibri" pitchFamily="34" charset="0"/>
              </a:rPr>
              <a:t>Devloper</a:t>
            </a:r>
            <a:r>
              <a:rPr lang="en-US" dirty="0" smtClean="0">
                <a:latin typeface="Calibri" pitchFamily="34" charset="0"/>
              </a:rPr>
              <a:t> solution.</a:t>
            </a:r>
            <a:endParaRPr lang="en-US" dirty="0">
              <a:latin typeface="Calibri" pitchFamily="34" charset="0"/>
            </a:endParaRPr>
          </a:p>
        </p:txBody>
      </p:sp>
      <p:sp>
        <p:nvSpPr>
          <p:cNvPr id="21" name="TextBox 20"/>
          <p:cNvSpPr txBox="1"/>
          <p:nvPr/>
        </p:nvSpPr>
        <p:spPr>
          <a:xfrm>
            <a:off x="5086127" y="5950301"/>
            <a:ext cx="3024554" cy="369332"/>
          </a:xfrm>
          <a:prstGeom prst="rect">
            <a:avLst/>
          </a:prstGeom>
          <a:noFill/>
        </p:spPr>
        <p:txBody>
          <a:bodyPr wrap="square" rtlCol="0">
            <a:spAutoFit/>
          </a:bodyPr>
          <a:lstStyle/>
          <a:p>
            <a:pPr algn="ctr"/>
            <a:r>
              <a:rPr lang="en-US" dirty="0" smtClean="0">
                <a:latin typeface="Calibri" pitchFamily="34" charset="0"/>
              </a:rPr>
              <a:t>Redox Chemistry.</a:t>
            </a:r>
            <a:endParaRPr lang="en-US" dirty="0">
              <a:latin typeface="Calibri" pitchFamily="34" charset="0"/>
            </a:endParaRPr>
          </a:p>
        </p:txBody>
      </p:sp>
      <p:sp>
        <p:nvSpPr>
          <p:cNvPr id="24" name="Slide Number Placeholder 23"/>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98</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P spid="20" grpId="0"/>
      <p:bldP spid="2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sp</a:t>
            </a:r>
            <a:r>
              <a:rPr lang="en-US" sz="3600" u="sng" kern="0" dirty="0" smtClean="0">
                <a:solidFill>
                  <a:sysClr val="windowText" lastClr="000000"/>
                </a:solidFill>
                <a:latin typeface="Calibri"/>
                <a:ea typeface="+mj-ea"/>
                <a:cs typeface="+mj-cs"/>
              </a:rPr>
              <a:t>, </a:t>
            </a:r>
            <a:r>
              <a:rPr lang="en-US" sz="3600" i="1" u="sng" kern="0" dirty="0" err="1" smtClean="0">
                <a:solidFill>
                  <a:sysClr val="windowText" lastClr="000000"/>
                </a:solidFill>
                <a:latin typeface="Calibri"/>
                <a:ea typeface="+mj-ea"/>
                <a:cs typeface="+mj-cs"/>
              </a:rPr>
              <a:t>K</a:t>
            </a:r>
            <a:r>
              <a:rPr lang="en-US" sz="3600" u="sng" kern="0" baseline="-25000" dirty="0" err="1" smtClean="0">
                <a:solidFill>
                  <a:sysClr val="windowText" lastClr="000000"/>
                </a:solidFill>
                <a:latin typeface="Calibri"/>
                <a:ea typeface="+mj-ea"/>
                <a:cs typeface="+mj-cs"/>
              </a:rPr>
              <a:t>f</a:t>
            </a:r>
            <a:r>
              <a:rPr lang="en-US" sz="3600" u="sng" kern="0" dirty="0" smtClean="0">
                <a:solidFill>
                  <a:sysClr val="windowText" lastClr="000000"/>
                </a:solidFill>
                <a:latin typeface="Calibri"/>
              </a:rPr>
              <a:t> and Photography</a:t>
            </a:r>
            <a:r>
              <a:rPr lang="en-US" sz="3600" u="sng" kern="0" baseline="-25000" dirty="0" smtClean="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703242" cy="646331"/>
          </a:xfrm>
          <a:prstGeom prst="rect">
            <a:avLst/>
          </a:prstGeom>
        </p:spPr>
        <p:txBody>
          <a:bodyPr wrap="square">
            <a:spAutoFit/>
          </a:bodyPr>
          <a:lstStyle/>
          <a:p>
            <a:pPr marL="342900" indent="-342900">
              <a:spcAft>
                <a:spcPts val="1200"/>
              </a:spcAft>
              <a:buFont typeface="+mj-lt"/>
              <a:buAutoNum type="arabicParenR" startAt="3"/>
            </a:pPr>
            <a:r>
              <a:rPr lang="en-US" dirty="0" smtClean="0">
                <a:latin typeface="Calibri" pitchFamily="34" charset="0"/>
              </a:rPr>
              <a:t>A</a:t>
            </a:r>
            <a:r>
              <a:rPr lang="en-US" dirty="0" smtClean="0">
                <a:solidFill>
                  <a:srgbClr val="FF0000"/>
                </a:solidFill>
                <a:latin typeface="Calibri" pitchFamily="34" charset="0"/>
              </a:rPr>
              <a:t> stop bath</a:t>
            </a:r>
            <a:r>
              <a:rPr lang="en-US" dirty="0" smtClean="0">
                <a:latin typeface="Calibri" pitchFamily="34" charset="0"/>
              </a:rPr>
              <a:t>,  typically a dilute solution of </a:t>
            </a:r>
            <a:r>
              <a:rPr lang="en-US" dirty="0" smtClean="0">
                <a:solidFill>
                  <a:srgbClr val="0000FF"/>
                </a:solidFill>
                <a:latin typeface="Calibri" pitchFamily="34" charset="0"/>
              </a:rPr>
              <a:t>acetic acid or citric acid [H</a:t>
            </a:r>
            <a:r>
              <a:rPr lang="en-US" baseline="30000" dirty="0" smtClean="0">
                <a:solidFill>
                  <a:srgbClr val="0000FF"/>
                </a:solidFill>
                <a:latin typeface="Calibri" pitchFamily="34" charset="0"/>
              </a:rPr>
              <a:t>+</a:t>
            </a:r>
            <a:r>
              <a:rPr lang="en-US" dirty="0" smtClean="0">
                <a:solidFill>
                  <a:srgbClr val="0000FF"/>
                </a:solidFill>
                <a:latin typeface="Calibri" pitchFamily="34" charset="0"/>
              </a:rPr>
              <a:t>]</a:t>
            </a:r>
            <a:r>
              <a:rPr lang="en-US" dirty="0" smtClean="0">
                <a:latin typeface="Calibri" pitchFamily="34" charset="0"/>
              </a:rPr>
              <a:t>, halts the action of the developer. A rinse with clean water may be substituted.</a:t>
            </a:r>
          </a:p>
        </p:txBody>
      </p:sp>
      <p:pic>
        <p:nvPicPr>
          <p:cNvPr id="6" name="Picture 4" descr="http://media-2.web.britannica.com/eb-media/96/16796-004-FAE0B32D.jpg"/>
          <p:cNvPicPr>
            <a:picLocks noChangeAspect="1" noChangeArrowheads="1"/>
          </p:cNvPicPr>
          <p:nvPr/>
        </p:nvPicPr>
        <p:blipFill>
          <a:blip r:embed="rId3" cstate="print"/>
          <a:srcRect/>
          <a:stretch>
            <a:fillRect/>
          </a:stretch>
        </p:blipFill>
        <p:spPr bwMode="auto">
          <a:xfrm>
            <a:off x="4439868" y="4404467"/>
            <a:ext cx="4257675" cy="1466851"/>
          </a:xfrm>
          <a:prstGeom prst="rect">
            <a:avLst/>
          </a:prstGeom>
          <a:noFill/>
        </p:spPr>
      </p:pic>
      <p:sp>
        <p:nvSpPr>
          <p:cNvPr id="17" name="Rounded Rectangle 16"/>
          <p:cNvSpPr/>
          <p:nvPr/>
        </p:nvSpPr>
        <p:spPr>
          <a:xfrm>
            <a:off x="3206751" y="936172"/>
            <a:ext cx="1073848" cy="1738365"/>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404178" y="4340880"/>
            <a:ext cx="4357983" cy="1601037"/>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03576" y="6090784"/>
            <a:ext cx="3898774" cy="646331"/>
          </a:xfrm>
          <a:prstGeom prst="rect">
            <a:avLst/>
          </a:prstGeom>
          <a:noFill/>
        </p:spPr>
        <p:txBody>
          <a:bodyPr wrap="square" rtlCol="0">
            <a:spAutoFit/>
          </a:bodyPr>
          <a:lstStyle/>
          <a:p>
            <a:pPr algn="ctr"/>
            <a:r>
              <a:rPr lang="en-US" dirty="0" smtClean="0">
                <a:latin typeface="Calibri" pitchFamily="34" charset="0"/>
              </a:rPr>
              <a:t>Use LCP to STOP the reaction</a:t>
            </a:r>
          </a:p>
          <a:p>
            <a:pPr algn="ctr"/>
            <a:r>
              <a:rPr lang="en-US" dirty="0" smtClean="0">
                <a:latin typeface="Calibri" pitchFamily="34" charset="0"/>
              </a:rPr>
              <a:t>(shift the reaction left). </a:t>
            </a:r>
            <a:endParaRPr lang="en-US" dirty="0">
              <a:latin typeface="Calibri" pitchFamily="34" charset="0"/>
            </a:endParaRPr>
          </a:p>
        </p:txBody>
      </p:sp>
      <p:sp>
        <p:nvSpPr>
          <p:cNvPr id="19" name="Rounded Rectangle 18"/>
          <p:cNvSpPr/>
          <p:nvPr/>
        </p:nvSpPr>
        <p:spPr>
          <a:xfrm>
            <a:off x="4182098" y="1028282"/>
            <a:ext cx="1073848" cy="1738365"/>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V="1">
            <a:off x="8440615" y="4632291"/>
            <a:ext cx="0" cy="3315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85913" y="3952163"/>
            <a:ext cx="2661158" cy="369332"/>
          </a:xfrm>
          <a:prstGeom prst="rect">
            <a:avLst/>
          </a:prstGeom>
          <a:noFill/>
        </p:spPr>
        <p:txBody>
          <a:bodyPr wrap="square" rtlCol="0">
            <a:spAutoFit/>
          </a:bodyPr>
          <a:lstStyle/>
          <a:p>
            <a:pPr algn="ctr"/>
            <a:r>
              <a:rPr lang="en-US" dirty="0" smtClean="0">
                <a:latin typeface="Calibri" pitchFamily="34" charset="0"/>
              </a:rPr>
              <a:t>After the stop bath.</a:t>
            </a:r>
            <a:endParaRPr lang="en-US" dirty="0">
              <a:latin typeface="Calibri" pitchFamily="34" charset="0"/>
            </a:endParaRPr>
          </a:p>
        </p:txBody>
      </p:sp>
      <p:sp>
        <p:nvSpPr>
          <p:cNvPr id="37" name="Rounded Rectangle 36"/>
          <p:cNvSpPr/>
          <p:nvPr/>
        </p:nvSpPr>
        <p:spPr>
          <a:xfrm>
            <a:off x="787436" y="4335872"/>
            <a:ext cx="3181664" cy="1612752"/>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p:cNvPicPr>
            <a:picLocks noChangeAspect="1" noChangeArrowheads="1"/>
          </p:cNvPicPr>
          <p:nvPr/>
        </p:nvPicPr>
        <p:blipFill>
          <a:blip r:embed="rId4" cstate="print"/>
          <a:srcRect/>
          <a:stretch>
            <a:fillRect/>
          </a:stretch>
        </p:blipFill>
        <p:spPr bwMode="auto">
          <a:xfrm>
            <a:off x="1155661" y="4604761"/>
            <a:ext cx="1152943" cy="1152943"/>
          </a:xfrm>
          <a:prstGeom prst="rect">
            <a:avLst/>
          </a:prstGeom>
          <a:noFill/>
          <a:ln w="9525">
            <a:noFill/>
            <a:miter lim="800000"/>
            <a:headEnd/>
            <a:tailEnd/>
          </a:ln>
        </p:spPr>
      </p:pic>
      <p:cxnSp>
        <p:nvCxnSpPr>
          <p:cNvPr id="39" name="Straight Arrow Connector 38"/>
          <p:cNvCxnSpPr/>
          <p:nvPr/>
        </p:nvCxnSpPr>
        <p:spPr>
          <a:xfrm flipH="1">
            <a:off x="1961096" y="4863401"/>
            <a:ext cx="721807" cy="1222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657174" y="5213810"/>
            <a:ext cx="862737" cy="369332"/>
          </a:xfrm>
          <a:prstGeom prst="rect">
            <a:avLst/>
          </a:prstGeom>
        </p:spPr>
        <p:txBody>
          <a:bodyPr wrap="none">
            <a:spAutoFit/>
          </a:bodyPr>
          <a:lstStyle/>
          <a:p>
            <a:r>
              <a:rPr lang="en-US" dirty="0" err="1" smtClean="0">
                <a:solidFill>
                  <a:srgbClr val="000000"/>
                </a:solidFill>
                <a:latin typeface="Calibri" pitchFamily="34" charset="0"/>
              </a:rPr>
              <a:t>AgBr</a:t>
            </a:r>
            <a:r>
              <a:rPr lang="en-US" dirty="0" smtClean="0">
                <a:solidFill>
                  <a:srgbClr val="000000"/>
                </a:solidFill>
                <a:latin typeface="Calibri" pitchFamily="34" charset="0"/>
              </a:rPr>
              <a:t>(</a:t>
            </a:r>
            <a:r>
              <a:rPr lang="en-US" i="1" dirty="0" smtClean="0">
                <a:solidFill>
                  <a:srgbClr val="000000"/>
                </a:solidFill>
                <a:latin typeface="Calibri" pitchFamily="34" charset="0"/>
              </a:rPr>
              <a:t>s</a:t>
            </a:r>
            <a:r>
              <a:rPr lang="en-US" dirty="0" smtClean="0">
                <a:solidFill>
                  <a:srgbClr val="000000"/>
                </a:solidFill>
                <a:latin typeface="Calibri" pitchFamily="34" charset="0"/>
              </a:rPr>
              <a:t>)</a:t>
            </a:r>
            <a:endParaRPr lang="en-US" dirty="0"/>
          </a:p>
        </p:txBody>
      </p:sp>
      <p:sp>
        <p:nvSpPr>
          <p:cNvPr id="41" name="Rectangle 40"/>
          <p:cNvSpPr/>
          <p:nvPr/>
        </p:nvSpPr>
        <p:spPr>
          <a:xfrm>
            <a:off x="2658842" y="4642729"/>
            <a:ext cx="657552" cy="369332"/>
          </a:xfrm>
          <a:prstGeom prst="rect">
            <a:avLst/>
          </a:prstGeom>
        </p:spPr>
        <p:txBody>
          <a:bodyPr wrap="none">
            <a:spAutoFit/>
          </a:bodyPr>
          <a:lstStyle/>
          <a:p>
            <a:r>
              <a:rPr lang="en-US" dirty="0" smtClean="0">
                <a:solidFill>
                  <a:srgbClr val="000000"/>
                </a:solidFill>
                <a:latin typeface="Calibri" pitchFamily="34" charset="0"/>
              </a:rPr>
              <a:t>Ag(</a:t>
            </a:r>
            <a:r>
              <a:rPr lang="en-US" i="1" dirty="0" smtClean="0">
                <a:solidFill>
                  <a:srgbClr val="000000"/>
                </a:solidFill>
                <a:latin typeface="Calibri" pitchFamily="34" charset="0"/>
              </a:rPr>
              <a:t>s</a:t>
            </a:r>
            <a:r>
              <a:rPr lang="en-US" dirty="0" smtClean="0">
                <a:solidFill>
                  <a:srgbClr val="000000"/>
                </a:solidFill>
                <a:latin typeface="Calibri" pitchFamily="34" charset="0"/>
              </a:rPr>
              <a:t>)</a:t>
            </a:r>
            <a:endParaRPr lang="en-US" dirty="0"/>
          </a:p>
        </p:txBody>
      </p:sp>
      <p:cxnSp>
        <p:nvCxnSpPr>
          <p:cNvPr id="42" name="Straight Arrow Connector 41"/>
          <p:cNvCxnSpPr>
            <a:stCxn id="40" idx="1"/>
          </p:cNvCxnSpPr>
          <p:nvPr/>
        </p:nvCxnSpPr>
        <p:spPr>
          <a:xfrm flipH="1" flipV="1">
            <a:off x="1988487" y="5308880"/>
            <a:ext cx="668687" cy="895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37" grpId="0" animBg="1"/>
      <p:bldP spid="40" grpId="0"/>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3410</TotalTime>
  <Words>5573</Words>
  <Application>Microsoft Office PowerPoint</Application>
  <PresentationFormat>On-screen Show (4:3)</PresentationFormat>
  <Paragraphs>1096</Paragraphs>
  <Slides>109</Slides>
  <Notes>9</Notes>
  <HiddenSlides>0</HiddenSlides>
  <MMClips>0</MMClips>
  <ScaleCrop>false</ScaleCrop>
  <HeadingPairs>
    <vt:vector size="6" baseType="variant">
      <vt:variant>
        <vt:lpstr>Theme</vt:lpstr>
      </vt:variant>
      <vt:variant>
        <vt:i4>14</vt:i4>
      </vt:variant>
      <vt:variant>
        <vt:lpstr>Embedded OLE Servers</vt:lpstr>
      </vt:variant>
      <vt:variant>
        <vt:i4>2</vt:i4>
      </vt:variant>
      <vt:variant>
        <vt:lpstr>Slide Titles</vt:lpstr>
      </vt:variant>
      <vt:variant>
        <vt:i4>109</vt:i4>
      </vt:variant>
    </vt:vector>
  </HeadingPairs>
  <TitlesOfParts>
    <vt:vector size="125" baseType="lpstr">
      <vt:lpstr>Office Theme</vt:lpstr>
      <vt:lpstr>Example</vt:lpstr>
      <vt:lpstr>1_Example</vt:lpstr>
      <vt:lpstr>2_Example</vt:lpstr>
      <vt:lpstr>3_Default Design</vt:lpstr>
      <vt:lpstr>3_Example</vt:lpstr>
      <vt:lpstr>4_Example</vt:lpstr>
      <vt:lpstr>5_Example</vt:lpstr>
      <vt:lpstr>6_Default Design</vt:lpstr>
      <vt:lpstr>6_Example</vt:lpstr>
      <vt:lpstr>7_Example</vt:lpstr>
      <vt:lpstr>8_Example</vt:lpstr>
      <vt:lpstr>Blank</vt:lpstr>
      <vt:lpstr>1_Office Theme</vt:lpstr>
      <vt:lpstr>CS ChemDraw Drawing</vt:lpstr>
      <vt:lpstr>Equation</vt:lpstr>
      <vt:lpstr>Chapter 16</vt:lpstr>
      <vt:lpstr>Slide 2</vt:lpstr>
      <vt:lpstr>Slide 3</vt:lpstr>
      <vt:lpstr>Chapter 16</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Chapter 16</vt:lpstr>
      <vt:lpstr>Slide 29</vt:lpstr>
      <vt:lpstr>Slide 30</vt:lpstr>
      <vt:lpstr>Slide 31</vt:lpstr>
      <vt:lpstr>Slide 32</vt:lpstr>
      <vt:lpstr>Chapter 16</vt:lpstr>
      <vt:lpstr>Slide 34</vt:lpstr>
      <vt:lpstr>Slide 35</vt:lpstr>
      <vt:lpstr>Slide 36</vt:lpstr>
      <vt:lpstr>Slide 37</vt:lpstr>
      <vt:lpstr>Slide 38</vt:lpstr>
      <vt:lpstr>Chapter 16</vt:lpstr>
      <vt:lpstr>Slide 40</vt:lpstr>
      <vt:lpstr>Slide 41</vt:lpstr>
      <vt:lpstr>Slide 42</vt:lpstr>
      <vt:lpstr>Slide 43</vt:lpstr>
      <vt:lpstr>Slide 44</vt:lpstr>
      <vt:lpstr>Slide 45</vt:lpstr>
      <vt:lpstr>Slide 46</vt:lpstr>
      <vt:lpstr>Slide 47</vt:lpstr>
      <vt:lpstr>Slide 48</vt:lpstr>
      <vt:lpstr>Chapter 16</vt:lpstr>
      <vt:lpstr>Slide 50</vt:lpstr>
      <vt:lpstr>Slide 51</vt:lpstr>
      <vt:lpstr>Slide 52</vt:lpstr>
      <vt:lpstr>Slide 53</vt:lpstr>
      <vt:lpstr>Slide 54</vt:lpstr>
      <vt:lpstr>Slide 55</vt:lpstr>
      <vt:lpstr>Slide 56</vt:lpstr>
      <vt:lpstr>Slide 57</vt:lpstr>
      <vt:lpstr>Slide 58</vt:lpstr>
      <vt:lpstr>Slide 59</vt:lpstr>
      <vt:lpstr>Slide 60</vt:lpstr>
      <vt:lpstr>Chapter 16</vt:lpstr>
      <vt:lpstr>Organic Bonding Lewis Dot Strucutres</vt:lpstr>
      <vt:lpstr>Inorganic Complexes</vt:lpstr>
      <vt:lpstr>Slide 64</vt:lpstr>
      <vt:lpstr>Slide 65</vt:lpstr>
      <vt:lpstr>Slide 66</vt:lpstr>
      <vt:lpstr>Slide 67</vt:lpstr>
      <vt:lpstr>Slide 68</vt:lpstr>
      <vt:lpstr>Slide 69</vt:lpstr>
      <vt:lpstr>Slide 70</vt:lpstr>
      <vt:lpstr>Chapter 16</vt:lpstr>
      <vt:lpstr>Slide 72</vt:lpstr>
      <vt:lpstr>Slide 73</vt:lpstr>
      <vt:lpstr>Slide 74</vt:lpstr>
      <vt:lpstr>Chapter 16</vt:lpstr>
      <vt:lpstr>Slide 76</vt:lpstr>
      <vt:lpstr>Chapter 16</vt:lpstr>
      <vt:lpstr>Slide 78</vt:lpstr>
      <vt:lpstr>Chapter 16</vt:lpstr>
      <vt:lpstr>Slide 80</vt:lpstr>
      <vt:lpstr>Slide 81</vt:lpstr>
      <vt:lpstr>Slide 82</vt:lpstr>
      <vt:lpstr>Slide 83</vt:lpstr>
      <vt:lpstr>Chapter 16</vt:lpstr>
      <vt:lpstr>Slide 85</vt:lpstr>
      <vt:lpstr>Slide 86</vt:lpstr>
      <vt:lpstr>Slide 87</vt:lpstr>
      <vt:lpstr>Slide 88</vt:lpstr>
      <vt:lpstr>Slide 89</vt:lpstr>
      <vt:lpstr>Chapter 14: Multiple Equilibria</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Chapter 16</vt:lpstr>
      <vt:lpstr>Qualitative Analysis</vt:lpstr>
      <vt:lpstr>Slide 106</vt:lpstr>
      <vt:lpstr>Slide 107</vt:lpstr>
      <vt:lpstr>Slide 108</vt:lpstr>
      <vt:lpstr>Chapter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Vastib</dc:creator>
  <cp:lastModifiedBy>Vastib</cp:lastModifiedBy>
  <cp:revision>124</cp:revision>
  <dcterms:created xsi:type="dcterms:W3CDTF">2006-08-16T00:00:00Z</dcterms:created>
  <dcterms:modified xsi:type="dcterms:W3CDTF">2015-04-24T18:02:37Z</dcterms:modified>
</cp:coreProperties>
</file>